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58" r:id="rId3"/>
    <p:sldId id="274" r:id="rId4"/>
    <p:sldId id="275" r:id="rId5"/>
    <p:sldId id="303" r:id="rId6"/>
    <p:sldId id="277" r:id="rId7"/>
    <p:sldId id="278" r:id="rId8"/>
    <p:sldId id="279" r:id="rId9"/>
    <p:sldId id="280" r:id="rId10"/>
    <p:sldId id="281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6" r:id="rId23"/>
    <p:sldId id="297" r:id="rId24"/>
    <p:sldId id="298" r:id="rId25"/>
    <p:sldId id="308" r:id="rId26"/>
    <p:sldId id="304" r:id="rId27"/>
    <p:sldId id="305" r:id="rId28"/>
    <p:sldId id="306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F703D3-FE4D-4E22-9725-81DA1E5FB94A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3387D5E-E477-4F38-A100-D8DC27AAA5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763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77AE-F034-40CC-A21C-CFD002269168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91945-4656-4135-82B3-DD2B376D5F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320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FDBC4-762B-4D61-AFF0-3220E4A2F7DD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76148-D050-44B7-9B35-B4BE3836C3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937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05B7-8A31-445E-B1DA-656FA896D72F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7763C-BC78-474C-9288-A4D8D84020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85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BDFC-E2BA-4899-B03D-8283190AF81B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D446E-C9A0-4435-AF63-C5FC1C5D9D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983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564E-EE2D-4BD4-BAA3-69E27AF5A52C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5994C-A9F6-468C-862E-492AC53EA1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063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05191-993E-4D27-921D-C1FBC4AA2F6A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8F857-FA57-4E0C-9350-2897A81615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228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7973-D465-4858-8194-C6685CFE9796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3F568-F674-458D-BB0C-24296FFDD9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92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C3B9-72D4-4A6B-8542-16299074B960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7E7C2-6E83-48D6-AAF8-8971D51795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64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ECF1-4349-40AF-84D9-CC6DA7B6CE3D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2F77-A228-45D9-BF1D-43F9A5866C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109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2B89D-9F6C-4668-AD5E-DBB7F20796B7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F7FF6-1585-40FE-9935-9683DBF743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126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ABED6-39E1-4F44-9662-33B831524A2E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6AFED-FA73-4FDD-9A49-25C33CBD10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74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96B39A-C605-4139-B852-DCE879BE4BB4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E9C67AA-C08B-45A0-BA2D-1FC3FEA7C55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akonobobrazovanii.ru/glava-2/statya-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813" y="4714875"/>
            <a:ext cx="7000875" cy="15716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700" dirty="0">
                <a:solidFill>
                  <a:schemeClr val="bg1">
                    <a:lumMod val="50000"/>
                  </a:schemeClr>
                </a:solidFill>
              </a:rPr>
              <a:t>Малыхина Любовь Борисовна, заведующая кафедрой дополнительного образования ГАОУ ДПО ЛОИРО, к.п.н., доцент </a:t>
            </a:r>
            <a:endParaRPr lang="ru-RU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1928813"/>
            <a:ext cx="7215188" cy="17145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</a:rPr>
              <a:t>Проектирование сетевых дополнительных общеразвивающих программ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3079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308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pic>
        <p:nvPicPr>
          <p:cNvPr id="10" name="Рисунок 9" descr="Лого_ЛОИРО.png"/>
          <p:cNvPicPr>
            <a:picLocks noChangeAspect="1"/>
          </p:cNvPicPr>
          <p:nvPr/>
        </p:nvPicPr>
        <p:blipFill rotWithShape="1">
          <a:blip r:embed="rId3" cstate="print"/>
          <a:srcRect t="4673"/>
          <a:stretch/>
        </p:blipFill>
        <p:spPr bwMode="auto">
          <a:xfrm>
            <a:off x="1428728" y="571480"/>
            <a:ext cx="1020408" cy="965152"/>
          </a:xfrm>
          <a:prstGeom prst="rect">
            <a:avLst/>
          </a:prstGeom>
          <a:effectLst>
            <a:glow rad="762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Модульные программы</a:t>
            </a:r>
          </a:p>
        </p:txBody>
      </p:sp>
      <p:sp>
        <p:nvSpPr>
          <p:cNvPr id="11366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2293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229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</a:rPr>
              <a:t>Модуль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357313" y="1341438"/>
            <a:ext cx="7329487" cy="5111750"/>
          </a:xfrm>
        </p:spPr>
        <p:txBody>
          <a:bodyPr/>
          <a:lstStyle/>
          <a:p>
            <a:r>
              <a:rPr lang="ru-RU" altLang="ru-RU" smtClean="0"/>
              <a:t>Цель</a:t>
            </a:r>
          </a:p>
          <a:p>
            <a:r>
              <a:rPr lang="ru-RU" altLang="ru-RU" smtClean="0"/>
              <a:t>Планируемые результаты</a:t>
            </a:r>
          </a:p>
          <a:p>
            <a:r>
              <a:rPr lang="ru-RU" altLang="ru-RU" smtClean="0"/>
              <a:t>УТП </a:t>
            </a:r>
          </a:p>
          <a:p>
            <a:r>
              <a:rPr lang="ru-RU" altLang="ru-RU" smtClean="0"/>
              <a:t>Содержание (теория, практика)</a:t>
            </a:r>
          </a:p>
          <a:p>
            <a:r>
              <a:rPr lang="ru-RU" altLang="ru-RU" smtClean="0"/>
              <a:t>Учебно-методическое обеспечение (формы занятий, методы, диагностика, дидактический материал, ТСО)</a:t>
            </a:r>
          </a:p>
          <a:p>
            <a:endParaRPr lang="ru-RU" altLang="ru-RU" smtClean="0"/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3317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3318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altLang="ru-RU" sz="3600" smtClean="0">
                <a:solidFill>
                  <a:srgbClr val="FF0000"/>
                </a:solidFill>
              </a:rPr>
              <a:t>Реализация сетевого взаимодействия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71563" y="2071688"/>
            <a:ext cx="7615237" cy="4054475"/>
          </a:xfrm>
        </p:spPr>
        <p:txBody>
          <a:bodyPr/>
          <a:lstStyle/>
          <a:p>
            <a:r>
              <a:rPr lang="ru-RU" altLang="ru-RU" smtClean="0"/>
              <a:t>Следует избегать двойного учета обучающихся при реализации сетевого взаимодействия.</a:t>
            </a:r>
          </a:p>
          <a:p>
            <a:endParaRPr lang="ru-RU" altLang="ru-RU" smtClean="0"/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4341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4342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2130425"/>
            <a:ext cx="7386637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Прием, учет обучающихся и выдача документов об образовании может осуществлять в двух вариантах: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5365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536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</a:rPr>
              <a:t>1) Осуществляется прием обучающихся для освоения всей образовательной программы в </a:t>
            </a:r>
            <a:r>
              <a:rPr lang="ru-RU" sz="3600" u="sng" dirty="0">
                <a:solidFill>
                  <a:srgbClr val="FF0000"/>
                </a:solidFill>
              </a:rPr>
              <a:t>базовую организацию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77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/>
              <a:t>Другие организации, осуществляющие образовательную деятельность и участвующие в сетевой форме, реализуют часть образовательной программы, предусмотренную договором, в отношении обучающихся базовой организации и направляют необходимую информацию для зачета освоения соответствующих образовательных модулей. </a:t>
            </a:r>
          </a:p>
          <a:p>
            <a:pPr>
              <a:defRPr/>
            </a:pPr>
            <a:r>
              <a:rPr lang="ru-RU" dirty="0"/>
              <a:t>Взаиморасчеты (финансовое обеспечение) реализации образовательной программы регулируются договором. </a:t>
            </a:r>
          </a:p>
          <a:p>
            <a:pPr>
              <a:defRPr/>
            </a:pPr>
            <a:r>
              <a:rPr lang="ru-RU" dirty="0"/>
              <a:t>Документ об образовании выдает базовая организация. </a:t>
            </a:r>
          </a:p>
          <a:p>
            <a:pPr>
              <a:defRPr/>
            </a:pPr>
            <a:r>
              <a:rPr lang="ru-RU" dirty="0"/>
              <a:t>При необходимости организации-партнеры могут выдавать справку об обучении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2) Осуществляется прием обучающихся в организации, осуществляющие образовательную деятельность и участвующие в сетевой форме, </a:t>
            </a:r>
            <a:r>
              <a:rPr lang="ru-RU" u="sng" dirty="0">
                <a:solidFill>
                  <a:srgbClr val="FF0000"/>
                </a:solidFill>
              </a:rPr>
              <a:t>только на ту часть программы, которую реализует каждая из организаций. </a:t>
            </a:r>
          </a:p>
          <a:p>
            <a:pPr>
              <a:buFont typeface="Arial" charset="0"/>
              <a:buNone/>
              <a:defRPr/>
            </a:pPr>
            <a:r>
              <a:rPr lang="ru-RU" dirty="0"/>
              <a:t>	Каждая из организаций выдает документ об образовании, соответствующий освоенной в данной организации части образовательной программы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smtClean="0">
                <a:solidFill>
                  <a:srgbClr val="002060"/>
                </a:solidFill>
              </a:rPr>
              <a:t>Пример календарного учебного графика ОП, реализуемой в сетевой форме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357313"/>
          <a:ext cx="8715375" cy="5303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563"/>
                <a:gridCol w="1452563"/>
                <a:gridCol w="1452563"/>
                <a:gridCol w="1452563"/>
                <a:gridCol w="1452563"/>
                <a:gridCol w="1452563"/>
              </a:tblGrid>
              <a:tr h="2011800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группы / модуля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Срок учебного года (</a:t>
                      </a:r>
                      <a:r>
                        <a:rPr lang="ru-RU" sz="1800" dirty="0" err="1"/>
                        <a:t>продолжитель</a:t>
                      </a:r>
                      <a:r>
                        <a:rPr lang="ru-RU" sz="1800" dirty="0"/>
                        <a:t> </a:t>
                      </a:r>
                      <a:r>
                        <a:rPr lang="ru-RU" sz="1800" dirty="0" err="1"/>
                        <a:t>ность</a:t>
                      </a:r>
                      <a:r>
                        <a:rPr lang="ru-RU" sz="1800" dirty="0"/>
                        <a:t> обучения)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Кол-во занятий в неделю, </a:t>
                      </a:r>
                      <a:r>
                        <a:rPr lang="ru-RU" sz="1800" dirty="0" err="1"/>
                        <a:t>продолж</a:t>
                      </a:r>
                      <a:r>
                        <a:rPr lang="ru-RU" sz="1800" dirty="0"/>
                        <a:t>. одного занятия (мин) 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Всего </a:t>
                      </a:r>
                      <a:r>
                        <a:rPr lang="ru-RU" sz="1800" dirty="0" err="1"/>
                        <a:t>ак</a:t>
                      </a:r>
                      <a:r>
                        <a:rPr lang="ru-RU" sz="1800" dirty="0"/>
                        <a:t>. ч. 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Кол-во </a:t>
                      </a:r>
                      <a:r>
                        <a:rPr lang="ru-RU" sz="1800" dirty="0" err="1"/>
                        <a:t>ак</a:t>
                      </a:r>
                      <a:r>
                        <a:rPr lang="ru-RU" sz="1800" dirty="0"/>
                        <a:t>. часов в неделю 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Адрес реализации модуля</a:t>
                      </a:r>
                    </a:p>
                  </a:txBody>
                  <a:tcPr marL="91439" marR="91439" marT="45723" marB="45723"/>
                </a:tc>
              </a:tr>
              <a:tr h="823009">
                <a:tc>
                  <a:txBody>
                    <a:bodyPr/>
                    <a:lstStyle/>
                    <a:p>
                      <a:r>
                        <a:rPr lang="ru-RU" sz="1600" dirty="0"/>
                        <a:t>Модуль 1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октябрь (4 </a:t>
                      </a:r>
                      <a:r>
                        <a:rPr lang="ru-RU" sz="1600" dirty="0" err="1"/>
                        <a:t>уч.нед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 занятия в неделю по 90 мин (2 </a:t>
                      </a:r>
                      <a:r>
                        <a:rPr lang="ru-RU" sz="1600" dirty="0" err="1"/>
                        <a:t>ак.ч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Организация 1</a:t>
                      </a:r>
                    </a:p>
                  </a:txBody>
                  <a:tcPr marL="91439" marR="91439" marT="45723" marB="45723"/>
                </a:tc>
              </a:tr>
              <a:tr h="823009">
                <a:tc>
                  <a:txBody>
                    <a:bodyPr/>
                    <a:lstStyle/>
                    <a:p>
                      <a:r>
                        <a:rPr lang="ru-RU" sz="1600" dirty="0"/>
                        <a:t>Модуль 2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ноябрь (4 </a:t>
                      </a:r>
                      <a:r>
                        <a:rPr lang="ru-RU" sz="1600" dirty="0" err="1"/>
                        <a:t>уч.нед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 занятия в неделю по 90 мин (2 </a:t>
                      </a:r>
                      <a:r>
                        <a:rPr lang="ru-RU" sz="1600" dirty="0" err="1"/>
                        <a:t>ак.ч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Организация 2</a:t>
                      </a:r>
                    </a:p>
                  </a:txBody>
                  <a:tcPr marL="91439" marR="91439" marT="45723" marB="45723"/>
                </a:tc>
              </a:tr>
              <a:tr h="823009">
                <a:tc>
                  <a:txBody>
                    <a:bodyPr/>
                    <a:lstStyle/>
                    <a:p>
                      <a:r>
                        <a:rPr lang="ru-RU" sz="1600" dirty="0"/>
                        <a:t>Модуль 3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декабрь (4 </a:t>
                      </a:r>
                      <a:r>
                        <a:rPr lang="ru-RU" sz="1600" dirty="0" err="1"/>
                        <a:t>уч.нед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 занятия в неделю по 90 мин (2 </a:t>
                      </a:r>
                      <a:r>
                        <a:rPr lang="ru-RU" sz="1600" dirty="0" err="1"/>
                        <a:t>ак.ч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Организация 3</a:t>
                      </a:r>
                      <a:endParaRPr lang="ru-RU" sz="1800" dirty="0"/>
                    </a:p>
                  </a:txBody>
                  <a:tcPr marL="91439" marR="91439" marT="45723" marB="45723"/>
                </a:tc>
              </a:tr>
              <a:tr h="823009">
                <a:tc>
                  <a:txBody>
                    <a:bodyPr/>
                    <a:lstStyle/>
                    <a:p>
                      <a:r>
                        <a:rPr lang="ru-RU" sz="1600" dirty="0"/>
                        <a:t>Модуль 4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февраль (4 </a:t>
                      </a:r>
                      <a:r>
                        <a:rPr lang="ru-RU" sz="1600" dirty="0" err="1"/>
                        <a:t>уч.нед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4 занятия в неделю по 90 мин (2 </a:t>
                      </a:r>
                      <a:r>
                        <a:rPr lang="ru-RU" sz="1600" dirty="0" err="1"/>
                        <a:t>ак.ч</a:t>
                      </a:r>
                      <a:r>
                        <a:rPr lang="ru-RU" sz="1600" dirty="0"/>
                        <a:t>.)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32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Организация 4</a:t>
                      </a:r>
                    </a:p>
                  </a:txBody>
                  <a:tcPr marL="91439" marR="91439" marT="45723" marB="45723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3600" smtClean="0"/>
              <a:t>Особенности сетевого взаимодействия организаций, </a:t>
            </a:r>
            <a:r>
              <a:rPr lang="ru-RU" altLang="ru-RU" sz="3600" u="sng" smtClean="0">
                <a:solidFill>
                  <a:srgbClr val="FF0000"/>
                </a:solidFill>
              </a:rPr>
              <a:t>не </a:t>
            </a:r>
            <a:r>
              <a:rPr lang="ru-RU" altLang="ru-RU" sz="3600" smtClean="0">
                <a:solidFill>
                  <a:srgbClr val="FF0000"/>
                </a:solidFill>
              </a:rPr>
              <a:t>реализующих дополнительные общеобразовательные программы</a:t>
            </a: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3"/>
            <a:ext cx="6400800" cy="1423987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Типовая модель №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Фактическая реализация образовательной программы осуществляется </a:t>
            </a:r>
            <a:r>
              <a:rPr lang="ru-RU" u="sng" dirty="0"/>
              <a:t>только одной организацией</a:t>
            </a:r>
            <a:r>
              <a:rPr lang="ru-RU" dirty="0"/>
              <a:t>, осуществляющей образовательную деятельность, с использованием ресурсов других организаций. </a:t>
            </a:r>
          </a:p>
          <a:p>
            <a:pPr>
              <a:defRPr/>
            </a:pPr>
            <a:r>
              <a:rPr lang="ru-RU" dirty="0"/>
              <a:t>В данной типовой модели лицензию на осуществление образовательной деятельности должна иметь организация, реализующая образовательную программу.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  <a:endParaRPr lang="ru-RU" alt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образовательная программа разрабатывается и утверждается непосредственно организацией, осуществляющей образовательную деятельность, которая реализует свою образовательную программу с использованием ресурсов других организаций.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00188" y="274638"/>
            <a:ext cx="7186612" cy="1143000"/>
          </a:xfrm>
        </p:spPr>
        <p:txBody>
          <a:bodyPr/>
          <a:lstStyle/>
          <a:p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3600" smtClean="0">
                <a:solidFill>
                  <a:srgbClr val="FF0000"/>
                </a:solidFill>
              </a:rPr>
              <a:t>Содержание модуля</a:t>
            </a:r>
            <a:r>
              <a:rPr lang="ru-RU" altLang="ru-RU" sz="6000" smtClean="0">
                <a:solidFill>
                  <a:srgbClr val="FF0000"/>
                </a:solidFill>
              </a:rPr>
              <a:t/>
            </a:r>
            <a:br>
              <a:rPr lang="ru-RU" altLang="ru-RU" sz="6000" smtClean="0">
                <a:solidFill>
                  <a:srgbClr val="FF0000"/>
                </a:solidFill>
              </a:rPr>
            </a:br>
            <a:endParaRPr lang="ru-RU" altLang="ru-RU" smtClean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85875" y="1357313"/>
            <a:ext cx="7643813" cy="5214937"/>
          </a:xfrm>
        </p:spPr>
        <p:txBody>
          <a:bodyPr/>
          <a:lstStyle/>
          <a:p>
            <a:r>
              <a:rPr lang="ru-RU" altLang="ru-RU" sz="2400" smtClean="0"/>
              <a:t>Потенциал сетевой формы реализации дополнительных общеразвивающих программ для решения задач современной системы образования</a:t>
            </a:r>
          </a:p>
          <a:p>
            <a:r>
              <a:rPr lang="ru-RU" altLang="ru-RU" sz="2400" smtClean="0"/>
              <a:t>Нормативные документы, регламентирующие порядок организации сетевого взаимодействия</a:t>
            </a:r>
          </a:p>
          <a:p>
            <a:r>
              <a:rPr lang="ru-RU" altLang="ru-RU" sz="2400" smtClean="0"/>
              <a:t>Реализация сетевого взаимодействия</a:t>
            </a:r>
          </a:p>
          <a:p>
            <a:r>
              <a:rPr lang="ru-RU" altLang="ru-RU" sz="2400" smtClean="0"/>
              <a:t>Разработка схемы сетевого взаимодействия с организациями – партнерами в условиях двух моделей сетевого взаимодействия.</a:t>
            </a:r>
          </a:p>
          <a:p>
            <a:pPr>
              <a:buFont typeface="Arial" charset="0"/>
              <a:buNone/>
            </a:pPr>
            <a:endParaRPr lang="ru-RU" altLang="ru-RU" sz="2400" smtClean="0">
              <a:solidFill>
                <a:srgbClr val="FF0000"/>
              </a:solidFill>
            </a:endParaRPr>
          </a:p>
        </p:txBody>
      </p:sp>
      <p:grpSp>
        <p:nvGrpSpPr>
          <p:cNvPr id="4100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4102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4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pic>
        <p:nvPicPr>
          <p:cNvPr id="8" name="Рисунок 7" descr="Лого_ЛОИРО.png"/>
          <p:cNvPicPr>
            <a:picLocks noChangeAspect="1"/>
          </p:cNvPicPr>
          <p:nvPr/>
        </p:nvPicPr>
        <p:blipFill rotWithShape="1">
          <a:blip r:embed="rId3" cstate="print"/>
          <a:srcRect t="4673"/>
          <a:stretch/>
        </p:blipFill>
        <p:spPr bwMode="auto">
          <a:xfrm>
            <a:off x="1714480" y="285728"/>
            <a:ext cx="1020408" cy="965152"/>
          </a:xfrm>
          <a:prstGeom prst="rect">
            <a:avLst/>
          </a:prstGeom>
          <a:effectLst>
            <a:glow rad="762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Ресурсы других организаций:</a:t>
            </a:r>
          </a:p>
          <a:p>
            <a:pPr>
              <a:defRPr/>
            </a:pPr>
            <a:r>
              <a:rPr lang="ru-RU" dirty="0"/>
              <a:t>научные организации, </a:t>
            </a:r>
          </a:p>
          <a:p>
            <a:pPr>
              <a:defRPr/>
            </a:pPr>
            <a:r>
              <a:rPr lang="ru-RU" dirty="0"/>
              <a:t>медицинские организации, </a:t>
            </a:r>
          </a:p>
          <a:p>
            <a:pPr>
              <a:defRPr/>
            </a:pPr>
            <a:r>
              <a:rPr lang="ru-RU" dirty="0"/>
              <a:t>организации культуры, </a:t>
            </a:r>
          </a:p>
          <a:p>
            <a:pPr>
              <a:defRPr/>
            </a:pPr>
            <a:r>
              <a:rPr lang="ru-RU" dirty="0"/>
              <a:t>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  <a:endParaRPr lang="ru-RU" altLang="ru-RU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может быть реализована и с использованием ресурсов другой образовательной организацией </a:t>
            </a:r>
            <a:r>
              <a:rPr lang="ru-RU" altLang="ru-RU" u="sng" smtClean="0"/>
              <a:t>(без совместной разработки и реализации образовательных программ).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/>
              <a:t>Наименее юридически проработанным вариантом реализации сетевой формы по данной типовой модели является </a:t>
            </a:r>
            <a:r>
              <a:rPr lang="ru-RU" dirty="0">
                <a:solidFill>
                  <a:srgbClr val="FF0000"/>
                </a:solidFill>
              </a:rPr>
              <a:t>использование материально-технических ресурсов других организаций. </a:t>
            </a:r>
          </a:p>
          <a:p>
            <a:pPr>
              <a:defRPr/>
            </a:pPr>
            <a:r>
              <a:rPr lang="ru-RU" dirty="0"/>
              <a:t>В этом случае отношения по договору о сетевой форме реализации образовательной программы на практике зачастую </a:t>
            </a:r>
            <a:r>
              <a:rPr lang="ru-RU" dirty="0">
                <a:solidFill>
                  <a:srgbClr val="FF0000"/>
                </a:solidFill>
              </a:rPr>
              <a:t>расцениваются как арендные или другие, подобные им, имущественные отношения. </a:t>
            </a:r>
          </a:p>
          <a:p>
            <a:pPr>
              <a:defRPr/>
            </a:pPr>
            <a:r>
              <a:rPr lang="ru-RU" dirty="0"/>
              <a:t>Такая юридическая коллизия требует серьезной правовой оценки реализации сетевой формы реализации образовательной программы в каждом отдельном случае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Типовая модель № 2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/>
              <a:t>Более безопасным вариантом реализации сетевой формы, с правовой точки зрения, является привлечение кадровых ресурсов других организаций. </a:t>
            </a:r>
          </a:p>
          <a:p>
            <a:pPr>
              <a:defRPr/>
            </a:pPr>
            <a:r>
              <a:rPr lang="ru-RU" dirty="0"/>
              <a:t>Например, сотрудники научных или промышленных предприятий могут выступать в качестве </a:t>
            </a:r>
            <a:r>
              <a:rPr lang="ru-RU" dirty="0">
                <a:solidFill>
                  <a:srgbClr val="FF0000"/>
                </a:solidFill>
              </a:rPr>
              <a:t>консультантов, менторов, руководителей, экспертов проектных работ обучающихся, придавая работам более прикладной, актуальный характер. </a:t>
            </a:r>
          </a:p>
          <a:p>
            <a:pPr>
              <a:defRPr/>
            </a:pPr>
            <a:r>
              <a:rPr lang="ru-RU" dirty="0"/>
              <a:t>Н</a:t>
            </a:r>
            <a:r>
              <a:rPr lang="ru-RU" u="sng" dirty="0"/>
              <a:t>епосредственная организация образовательного процесса возможна только педагогическим работником, имеющим соответствующий уровень квалификации.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План выполнения задания</a:t>
            </a:r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200" smtClean="0">
                <a:solidFill>
                  <a:srgbClr val="002060"/>
                </a:solidFill>
              </a:rPr>
              <a:t>Модель 1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/>
              <a:t>Наименование программы</a:t>
            </a:r>
          </a:p>
          <a:p>
            <a:pPr>
              <a:defRPr/>
            </a:pPr>
            <a:r>
              <a:rPr lang="ru-RU" dirty="0"/>
              <a:t>Наименование модулей и перечисление организаций-партнеров</a:t>
            </a:r>
          </a:p>
          <a:p>
            <a:pPr>
              <a:defRPr/>
            </a:pPr>
            <a:r>
              <a:rPr lang="ru-RU" dirty="0"/>
              <a:t>Продолжительность обучения по каждому модулю (сроки)</a:t>
            </a:r>
          </a:p>
          <a:p>
            <a:pPr>
              <a:defRPr/>
            </a:pPr>
            <a:r>
              <a:rPr lang="ru-RU" dirty="0"/>
              <a:t>Количество академических часов по каждому модулю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26629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altLang="ru-RU" sz="3200" smtClean="0">
                <a:solidFill>
                  <a:srgbClr val="002060"/>
                </a:solidFill>
              </a:rPr>
              <a:t>Модель 2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/>
              <a:t>Перечисление организаций-партнеров</a:t>
            </a:r>
          </a:p>
          <a:p>
            <a:pPr>
              <a:defRPr/>
            </a:pPr>
            <a:r>
              <a:rPr lang="ru-RU" dirty="0"/>
              <a:t>Обоснование использования материально-технических ресурсов организаций-партнеров</a:t>
            </a:r>
          </a:p>
          <a:p>
            <a:pPr>
              <a:defRPr/>
            </a:pPr>
            <a:r>
              <a:rPr lang="ru-RU" dirty="0"/>
              <a:t>Обоснование использования кадровых ресурсов организаций-партнеров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400" smtClean="0">
                <a:solidFill>
                  <a:srgbClr val="FF0000"/>
                </a:solidFill>
              </a:rPr>
              <a:t>Практикум: разработать схему сетевого взаимодействия с организациями – партнерами в условиях двух моделей: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1800" b="1" smtClean="0"/>
              <a:t>	Модель 1</a:t>
            </a:r>
            <a:r>
              <a:rPr lang="ru-RU" altLang="ru-RU" sz="1800" smtClean="0"/>
              <a:t> - сетевого взаимодействия с организациями-партнерами, реализующими образовательные программы;</a:t>
            </a:r>
          </a:p>
          <a:p>
            <a:pPr>
              <a:buFont typeface="Arial" charset="0"/>
              <a:buNone/>
            </a:pPr>
            <a:r>
              <a:rPr lang="ru-RU" altLang="ru-RU" sz="1800" b="1" smtClean="0"/>
              <a:t>	Модель 2</a:t>
            </a:r>
            <a:r>
              <a:rPr lang="ru-RU" altLang="ru-RU" sz="1800" smtClean="0"/>
              <a:t> - сетевого взаимодействия с организациями-партнерами, не реализующими образовательные программы.</a:t>
            </a:r>
          </a:p>
          <a:p>
            <a:pPr>
              <a:buFont typeface="Arial" charset="0"/>
              <a:buNone/>
            </a:pPr>
            <a:r>
              <a:rPr lang="ru-RU" altLang="ru-RU" sz="1800" b="1" smtClean="0"/>
              <a:t>План выполнения задания для модели 1:</a:t>
            </a:r>
          </a:p>
          <a:p>
            <a:r>
              <a:rPr lang="ru-RU" altLang="ru-RU" sz="1800" smtClean="0"/>
              <a:t>Наименование программы</a:t>
            </a:r>
          </a:p>
          <a:p>
            <a:r>
              <a:rPr lang="ru-RU" altLang="ru-RU" sz="1800" smtClean="0"/>
              <a:t>Наименование модулей и перечисление организаций-партнеров</a:t>
            </a:r>
          </a:p>
          <a:p>
            <a:r>
              <a:rPr lang="ru-RU" altLang="ru-RU" sz="1800" smtClean="0"/>
              <a:t>Продолжительность обучения по каждому модулю (сроки)</a:t>
            </a:r>
          </a:p>
          <a:p>
            <a:r>
              <a:rPr lang="ru-RU" altLang="ru-RU" sz="1800" smtClean="0"/>
              <a:t>Количество академических часов по каждому модулю</a:t>
            </a:r>
          </a:p>
          <a:p>
            <a:pPr>
              <a:buFont typeface="Arial" charset="0"/>
              <a:buNone/>
            </a:pPr>
            <a:r>
              <a:rPr lang="ru-RU" altLang="ru-RU" sz="1800" b="1" smtClean="0"/>
              <a:t>План выполнения задания для модели 2:</a:t>
            </a:r>
          </a:p>
          <a:p>
            <a:r>
              <a:rPr lang="ru-RU" altLang="ru-RU" sz="1800" smtClean="0"/>
              <a:t>Перечисление организаций-партнеров</a:t>
            </a:r>
          </a:p>
          <a:p>
            <a:r>
              <a:rPr lang="ru-RU" altLang="ru-RU" sz="1800" smtClean="0"/>
              <a:t>Обоснование использования материально-технических ресурсов организаций-партнеров</a:t>
            </a:r>
          </a:p>
          <a:p>
            <a:r>
              <a:rPr lang="ru-RU" altLang="ru-RU" sz="1800" smtClean="0"/>
              <a:t>Обоснование использования кадровых ресурсов организаций-партнеров</a:t>
            </a:r>
            <a:br>
              <a:rPr lang="ru-RU" altLang="ru-RU" sz="1800" smtClean="0"/>
            </a:br>
            <a:endParaRPr lang="ru-RU" altLang="ru-RU" sz="1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Вопрос для рефлексии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i="1" smtClean="0">
                <a:solidFill>
                  <a:srgbClr val="002060"/>
                </a:solidFill>
              </a:rPr>
              <a:t>	1)Назовите основной нормативный документ, регламентирующий порядок организации сетевого взаимодействия в сфере образования:</a:t>
            </a:r>
            <a:endParaRPr lang="ru-RU" altLang="ru-RU" sz="2800" smtClean="0">
              <a:solidFill>
                <a:srgbClr val="002060"/>
              </a:solidFill>
            </a:endParaRPr>
          </a:p>
          <a:p>
            <a:r>
              <a:rPr lang="ru-RU" altLang="ru-RU" sz="2800" smtClean="0"/>
              <a:t>Договор о сетевой форме реализации программ;</a:t>
            </a:r>
          </a:p>
          <a:p>
            <a:r>
              <a:rPr lang="ru-RU" altLang="ru-RU" sz="2800" smtClean="0"/>
              <a:t>Программа для реализации с использованием сетевой формы несколькими организациями;</a:t>
            </a:r>
          </a:p>
          <a:p>
            <a:r>
              <a:rPr lang="ru-RU" altLang="ru-RU" sz="2800" i="1" smtClean="0"/>
              <a:t>Федеральный Закон РФ «Об образовании в Российской Федерации», ст.15;</a:t>
            </a:r>
            <a:endParaRPr lang="ru-RU" altLang="ru-RU" sz="2800" smtClean="0"/>
          </a:p>
          <a:p>
            <a:r>
              <a:rPr lang="ru-RU" altLang="ru-RU" sz="2800" smtClean="0"/>
              <a:t>Лицензия на осуществление образовательной деятельности.</a:t>
            </a:r>
          </a:p>
          <a:p>
            <a:endParaRPr lang="ru-RU" altLang="ru-RU" sz="28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Вопрос для рефлексии</a:t>
            </a:r>
            <a:endParaRPr lang="ru-RU" altLang="ru-RU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786812" cy="55721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i="1" smtClean="0"/>
              <a:t>	</a:t>
            </a:r>
            <a:r>
              <a:rPr lang="ru-RU" altLang="ru-RU" sz="1400" i="1" smtClean="0">
                <a:solidFill>
                  <a:srgbClr val="002060"/>
                </a:solidFill>
              </a:rPr>
              <a:t>2) Перечислите особенности сетевого взаимодействия организаций, имеющих лицензию на ведение образовательной деятельности по соответствующим образовательным программам:</a:t>
            </a:r>
            <a:endParaRPr lang="ru-RU" altLang="ru-RU" sz="1400" smtClean="0">
              <a:solidFill>
                <a:srgbClr val="002060"/>
              </a:solidFill>
            </a:endParaRPr>
          </a:p>
          <a:p>
            <a:r>
              <a:rPr lang="ru-RU" altLang="ru-RU" sz="1400" i="1" smtClean="0"/>
              <a:t>Договор между организациями;</a:t>
            </a:r>
            <a:endParaRPr lang="ru-RU" altLang="ru-RU" sz="1400" smtClean="0"/>
          </a:p>
          <a:p>
            <a:r>
              <a:rPr lang="ru-RU" altLang="ru-RU" sz="1400" i="1" smtClean="0"/>
              <a:t>Совместно разработанные и утвержденные образовательные программы;</a:t>
            </a:r>
            <a:endParaRPr lang="ru-RU" altLang="ru-RU" sz="1400" smtClean="0"/>
          </a:p>
          <a:p>
            <a:r>
              <a:rPr lang="ru-RU" altLang="ru-RU" sz="1400" smtClean="0"/>
              <a:t>Фактическая реализация образовательной программы осуществляется только одной организацией, осуществляющей образовательную деятельность, с использованием ресурсов других организаций;</a:t>
            </a:r>
          </a:p>
          <a:p>
            <a:r>
              <a:rPr lang="ru-RU" altLang="ru-RU" sz="1400" smtClean="0"/>
              <a:t>Лицензию на осуществление образовательной деятельности должна иметь организация, реализующая образовательную программу;</a:t>
            </a:r>
          </a:p>
          <a:p>
            <a:r>
              <a:rPr lang="ru-RU" altLang="ru-RU" sz="1400" i="1" smtClean="0"/>
              <a:t>Совместная образовательная программа должна полностью синхронизировать учебные планы и календарные учебные графики двух организаций и четко определять ответственность за предоставляемый ресурс на каждом из этапов ее реализации;</a:t>
            </a:r>
            <a:endParaRPr lang="ru-RU" altLang="ru-RU" sz="1400" smtClean="0"/>
          </a:p>
          <a:p>
            <a:r>
              <a:rPr lang="ru-RU" altLang="ru-RU" sz="1400" i="1" smtClean="0"/>
              <a:t>Модульная образовательная программа (каждый модуль может быть реализован отдельной организацией);</a:t>
            </a:r>
            <a:endParaRPr lang="ru-RU" altLang="ru-RU" sz="1400" smtClean="0"/>
          </a:p>
          <a:p>
            <a:r>
              <a:rPr lang="ru-RU" altLang="ru-RU" sz="1400" smtClean="0"/>
              <a:t>Образовательная программа разрабатывается и утверждается непосредственно организацией, осуществляющей образовательную деятельность, которая реализует свою образовательную программу с использованием ресурсов других организаций;</a:t>
            </a:r>
          </a:p>
          <a:p>
            <a:r>
              <a:rPr lang="ru-RU" altLang="ru-RU" sz="1400" smtClean="0"/>
              <a:t>Используются ресурсы других организаций: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 </a:t>
            </a:r>
            <a:endParaRPr lang="ru-RU" altLang="ru-RU" sz="16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Вопрос для рефлексии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	</a:t>
            </a:r>
            <a:r>
              <a:rPr lang="ru-RU" altLang="ru-RU" sz="1400" smtClean="0">
                <a:solidFill>
                  <a:srgbClr val="002060"/>
                </a:solidFill>
              </a:rPr>
              <a:t>3) Перечислите особенности сетевого взаимодействия с организациями, не реализующими дополнительные общеобразовательные программы:</a:t>
            </a:r>
          </a:p>
          <a:p>
            <a:r>
              <a:rPr lang="ru-RU" altLang="ru-RU" sz="1400" i="1" smtClean="0"/>
              <a:t>Договор между организациями;</a:t>
            </a:r>
            <a:endParaRPr lang="ru-RU" altLang="ru-RU" sz="1400" smtClean="0"/>
          </a:p>
          <a:p>
            <a:r>
              <a:rPr lang="ru-RU" altLang="ru-RU" sz="1400" smtClean="0"/>
              <a:t>Совместно разработанные и утвержденные образовательные программы;</a:t>
            </a:r>
          </a:p>
          <a:p>
            <a:r>
              <a:rPr lang="ru-RU" altLang="ru-RU" sz="1400" i="1" smtClean="0"/>
              <a:t>Фактическая реализация образовательной программы осуществляется только одной организацией, осуществляющей образовательную деятельность, с использованием ресурсов других организаций;</a:t>
            </a:r>
            <a:endParaRPr lang="ru-RU" altLang="ru-RU" sz="1400" smtClean="0"/>
          </a:p>
          <a:p>
            <a:r>
              <a:rPr lang="ru-RU" altLang="ru-RU" sz="1400" smtClean="0"/>
              <a:t>Совместная образовательная программа должна полностью синхронизировать учебные планы и календарные учебные графики двух организаций и четко определять ответственность за предоставляемый ресурс на каждом из этапов ее реализации;</a:t>
            </a:r>
          </a:p>
          <a:p>
            <a:r>
              <a:rPr lang="ru-RU" altLang="ru-RU" sz="1400" i="1" smtClean="0"/>
              <a:t>Лицензию на осуществление образовательной деятельности должна иметь организация, реализующая образовательную программу;</a:t>
            </a:r>
            <a:endParaRPr lang="ru-RU" altLang="ru-RU" sz="1400" smtClean="0"/>
          </a:p>
          <a:p>
            <a:r>
              <a:rPr lang="ru-RU" altLang="ru-RU" sz="1400" i="1" smtClean="0"/>
              <a:t>Образовательная программа разрабатывается и утверждается непосредственно организацией, осуществляющей образовательную деятельность, которая реализует свою образовательную программу с использованием ресурсов других организаций.</a:t>
            </a:r>
            <a:endParaRPr lang="ru-RU" altLang="ru-RU" sz="1400" smtClean="0"/>
          </a:p>
          <a:p>
            <a:r>
              <a:rPr lang="ru-RU" altLang="ru-RU" sz="1400" smtClean="0"/>
              <a:t>Модульная образовательная программа (каждый модуль может быть реализован отдельной организацией).</a:t>
            </a:r>
          </a:p>
          <a:p>
            <a:r>
              <a:rPr lang="ru-RU" altLang="ru-RU" sz="1400" i="1" smtClean="0"/>
              <a:t>Используются ресурсы других организаций: научные организации, медицинские организации, организации культуры, физкультурно-спортивные и иные организации, обладающие ресурсами, необходимыми для осуществления обучения, проведения учебной и производственной практики и осуществления иных видов учебной деятельности, предусмотренных соответствующей образовательной программой. 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57250" y="357188"/>
            <a:ext cx="7858125" cy="1060450"/>
          </a:xfrm>
        </p:spPr>
        <p:txBody>
          <a:bodyPr/>
          <a:lstStyle/>
          <a:p>
            <a:r>
              <a:rPr lang="ru-RU" altLang="ru-RU" sz="4000" smtClean="0">
                <a:solidFill>
                  <a:srgbClr val="FF0000"/>
                </a:solidFill>
              </a:rPr>
              <a:t>Сетевая форма реализации программ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643063"/>
            <a:ext cx="7372350" cy="438308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/>
              <a:t>Использование ресурсов нескольких организаций, осуществляющих образовательную деятельность</a:t>
            </a:r>
          </a:p>
          <a:p>
            <a:pPr>
              <a:defRPr/>
            </a:pPr>
            <a:r>
              <a:rPr lang="ru-RU" dirty="0"/>
              <a:t>В реализации образовательных программ могут участвовать научные организации, медицинские организации, организации культуры, физкультурно-спортивные и др. организации</a:t>
            </a:r>
          </a:p>
          <a:p>
            <a:pPr>
              <a:defRPr/>
            </a:pPr>
            <a:endParaRPr lang="ru-RU" sz="2800" dirty="0"/>
          </a:p>
          <a:p>
            <a:pPr algn="r">
              <a:buFont typeface="Arial" charset="0"/>
              <a:buNone/>
              <a:defRPr/>
            </a:pPr>
            <a:r>
              <a:rPr lang="ru-RU" sz="2800" dirty="0"/>
              <a:t>	</a:t>
            </a:r>
          </a:p>
          <a:p>
            <a:pPr algn="r">
              <a:buFont typeface="Arial" charset="0"/>
              <a:buNone/>
              <a:defRPr/>
            </a:pPr>
            <a:r>
              <a:rPr lang="ru-RU" sz="2800" dirty="0"/>
              <a:t>(п.1 ст.15 Федерального Закона РФ «Об образовании в Российской Федерации») </a:t>
            </a:r>
          </a:p>
        </p:txBody>
      </p:sp>
      <p:grpSp>
        <p:nvGrpSpPr>
          <p:cNvPr id="5124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5125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512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78581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rgbClr val="FF0000"/>
                </a:solidFill>
              </a:rPr>
              <a:t>Использование сетевой формы реализации образовательных программ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2000250"/>
            <a:ext cx="7329487" cy="412591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/>
              <a:t>Осуществляется на основании договора между организациями. </a:t>
            </a:r>
          </a:p>
          <a:p>
            <a:pPr>
              <a:defRPr/>
            </a:pPr>
            <a:r>
              <a:rPr lang="ru-RU" dirty="0"/>
              <a:t>Для организации реализации образовательных программ с использованием сетевой формы несколькими организациями, осуществляющими образовательную деятельность, такие организации также совместно разрабатывают и утверждают образовательные программы. </a:t>
            </a:r>
          </a:p>
          <a:p>
            <a:pPr algn="r">
              <a:buFont typeface="Arial" charset="0"/>
              <a:buNone/>
              <a:defRPr/>
            </a:pPr>
            <a:endParaRPr lang="ru-RU" dirty="0"/>
          </a:p>
          <a:p>
            <a:pPr algn="r">
              <a:buFont typeface="Arial" charset="0"/>
              <a:buNone/>
              <a:defRPr/>
            </a:pPr>
            <a:r>
              <a:rPr lang="ru-RU" dirty="0"/>
              <a:t>(п.2 ст.15 Федерального Закона РФ «Об образовании в Российской Федерации»)</a:t>
            </a:r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6149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615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373188" y="6381750"/>
            <a:ext cx="1771650" cy="369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pl-PL" sz="1800">
              <a:latin typeface="+mj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886700" cy="7635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solidFill>
                  <a:srgbClr val="FF0000"/>
                </a:solidFill>
              </a:rPr>
              <a:t>Сетевая форма реализации образовательных программ</a:t>
            </a:r>
          </a:p>
        </p:txBody>
      </p:sp>
      <p:sp>
        <p:nvSpPr>
          <p:cNvPr id="7172" name="Прямоугольник 1"/>
          <p:cNvSpPr>
            <a:spLocks noChangeArrowheads="1"/>
          </p:cNvSpPr>
          <p:nvPr/>
        </p:nvSpPr>
        <p:spPr bwMode="auto">
          <a:xfrm>
            <a:off x="1785938" y="1571625"/>
            <a:ext cx="32051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600" b="1"/>
              <a:t>Базовая организация </a:t>
            </a:r>
            <a:r>
              <a:rPr lang="ru-RU" altLang="ru-RU" sz="1600"/>
              <a:t>– организация, осуществляющая образовательную деятельность, в которую обучающийся принят на обучение в соответствии со статьей 55 Федерального закона от 29 декабря 2012 г. № 273-ФЗ «Об образовании в Российской Федерации» и которая несет ответственность за реализацию сетевой образовательной программы, осуществляет контроль за участием организаций-участников в реализации сетевой образовательной программы</a:t>
            </a:r>
          </a:p>
        </p:txBody>
      </p:sp>
      <p:sp>
        <p:nvSpPr>
          <p:cNvPr id="7173" name="Прямоугольник 2"/>
          <p:cNvSpPr>
            <a:spLocks noChangeArrowheads="1"/>
          </p:cNvSpPr>
          <p:nvPr/>
        </p:nvSpPr>
        <p:spPr bwMode="auto">
          <a:xfrm>
            <a:off x="5000625" y="1571625"/>
            <a:ext cx="385286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3000"/>
              </a:spcBef>
            </a:pPr>
            <a:r>
              <a:rPr lang="ru-RU" altLang="ru-RU" sz="1600" b="1"/>
              <a:t>Организация-участник</a:t>
            </a:r>
            <a:r>
              <a:rPr lang="ru-RU" altLang="ru-RU" sz="1600"/>
              <a:t> – организация, осуществляющая образовательную деятельность и реализующая часть сетевой образовательной программы (отдельные учебные предметы, курсы, дисциплины (модули), практики, иные компоненты) (далее – образовательная организация-участник) и (или) организация (научная организация, медицинская организация, организация культуры, физкультурно-спортивная или иная организация), обладающая ресурсами для осуществления образовательной деятельности по сетевой образовательной программе</a:t>
            </a: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7175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717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7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400925" cy="1143000"/>
          </a:xfrm>
        </p:spPr>
        <p:txBody>
          <a:bodyPr/>
          <a:lstStyle/>
          <a:p>
            <a:r>
              <a:rPr lang="ru-RU" altLang="ru-RU" sz="3200" smtClean="0">
                <a:solidFill>
                  <a:srgbClr val="FF0000"/>
                </a:solidFill>
              </a:rPr>
              <a:t>Заключение договоров о сетевой форме реализации образовательных программ позволяет решить несколько задач: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857375"/>
            <a:ext cx="7400925" cy="426878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/>
              <a:t>1) Дисциплинировать стороны договора и сконцентрировать общие усилия на достижении конечного результата. </a:t>
            </a:r>
          </a:p>
          <a:p>
            <a:pPr>
              <a:defRPr/>
            </a:pPr>
            <a:r>
              <a:rPr lang="ru-RU" dirty="0"/>
              <a:t>2) Повысить качество освоения обучаемыми содержания образовательных программ. </a:t>
            </a:r>
          </a:p>
          <a:p>
            <a:pPr>
              <a:defRPr/>
            </a:pPr>
            <a:r>
              <a:rPr lang="ru-RU" dirty="0"/>
              <a:t>3) Обеспечить законность и финансовое обеспечение деятельности сторон договора.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Источник: </a:t>
            </a:r>
            <a:r>
              <a:rPr lang="ru-RU" u="sng" dirty="0">
                <a:hlinkClick r:id="rId2" tooltip="Статья 15 закона «Об образовании в РФ» с Комментариями"/>
              </a:rPr>
              <a:t>http://zakonobobrazovanii.ru/glava-2/statya-15</a:t>
            </a:r>
            <a:endParaRPr lang="ru-RU" dirty="0"/>
          </a:p>
        </p:txBody>
      </p:sp>
      <p:grpSp>
        <p:nvGrpSpPr>
          <p:cNvPr id="8196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8197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819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1285875" y="2130425"/>
            <a:ext cx="7172325" cy="1470025"/>
          </a:xfrm>
        </p:spPr>
        <p:txBody>
          <a:bodyPr/>
          <a:lstStyle/>
          <a:p>
            <a:r>
              <a:rPr lang="ru-RU" altLang="ru-RU" sz="3600" smtClean="0"/>
              <a:t>Особенности сетевого взаимодействия организаций, </a:t>
            </a:r>
            <a:r>
              <a:rPr lang="ru-RU" altLang="ru-RU" sz="3600" smtClean="0">
                <a:solidFill>
                  <a:srgbClr val="FF0000"/>
                </a:solidFill>
              </a:rPr>
              <a:t>реализующих дополнительные общеобразовательные программы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3"/>
            <a:ext cx="6400800" cy="1423987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Типовая модель № 1</a:t>
            </a:r>
          </a:p>
        </p:txBody>
      </p:sp>
      <p:grpSp>
        <p:nvGrpSpPr>
          <p:cNvPr id="9220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9221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9222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68667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FF0000"/>
                </a:solidFill>
              </a:rPr>
              <a:t>Модель № 1 сетевого взаимодействия организаций, реализующих дополнительные общеобразовательные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2143125"/>
            <a:ext cx="7329487" cy="398303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u="sng" dirty="0"/>
              <a:t>наиболее проста </a:t>
            </a:r>
            <a:r>
              <a:rPr lang="ru-RU" dirty="0"/>
              <a:t>в правовом сопровождении, так как все организации, участвующие в реализации образовательной программы имеют лицензию на ведение образовательной деятельности по соответствующим образовательным программам.</a:t>
            </a:r>
          </a:p>
        </p:txBody>
      </p:sp>
      <p:grpSp>
        <p:nvGrpSpPr>
          <p:cNvPr id="10244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0245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0246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7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Особенности сетевого взаимодействия по модели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525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/>
              <a:t>Договор между организациями</a:t>
            </a:r>
          </a:p>
          <a:p>
            <a:pPr>
              <a:defRPr/>
            </a:pPr>
            <a:r>
              <a:rPr lang="ru-RU" dirty="0"/>
              <a:t>Совместно разработанные и утвержденные образовательные программы</a:t>
            </a:r>
          </a:p>
          <a:p>
            <a:pPr>
              <a:defRPr/>
            </a:pPr>
            <a:r>
              <a:rPr lang="ru-RU" dirty="0"/>
              <a:t>Совместная образовательная программа должна полностью синхронизировать учебные планы и календарные учебные графики двух организаций и четко определять ответственность за предоставляемый ресурс на каждом из этапов ее реализации.</a:t>
            </a:r>
          </a:p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Модульная программа</a:t>
            </a:r>
          </a:p>
          <a:p>
            <a:pPr>
              <a:defRPr/>
            </a:pPr>
            <a:endParaRPr lang="ru-RU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0" y="0"/>
            <a:ext cx="1285875" cy="6858000"/>
            <a:chOff x="0" y="0"/>
            <a:chExt cx="4716" cy="7629"/>
          </a:xfrm>
        </p:grpSpPr>
        <p:sp>
          <p:nvSpPr>
            <p:cNvPr id="11269" name="Rectangle 8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solidFill>
              <a:srgbClr val="3D45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  <p:pic>
          <p:nvPicPr>
            <p:cNvPr id="1127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7" y="7"/>
              <a:ext cx="4702" cy="7615"/>
            </a:xfrm>
            <a:prstGeom prst="rect">
              <a:avLst/>
            </a:prstGeom>
            <a:noFill/>
            <a:ln w="9004">
              <a:solidFill>
                <a:srgbClr val="231F2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997</Words>
  <Application>Microsoft Office PowerPoint</Application>
  <PresentationFormat>Экран (4:3)</PresentationFormat>
  <Paragraphs>153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Arial</vt:lpstr>
      <vt:lpstr>Calibri</vt:lpstr>
      <vt:lpstr>Тема Office</vt:lpstr>
      <vt:lpstr>Малыхина Любовь Борисовна, заведующая кафедрой дополнительного образования ГАОУ ДПО ЛОИРО, к.п.н., доцент </vt:lpstr>
      <vt:lpstr>  Содержание модуля </vt:lpstr>
      <vt:lpstr>Сетевая форма реализации программ</vt:lpstr>
      <vt:lpstr> Использование сетевой формы реализации образовательных программ</vt:lpstr>
      <vt:lpstr>Сетевая форма реализации образовательных программ</vt:lpstr>
      <vt:lpstr>Заключение договоров о сетевой форме реализации образовательных программ позволяет решить несколько задач:</vt:lpstr>
      <vt:lpstr>Особенности сетевого взаимодействия организаций, реализующих дополнительные общеобразовательные программы</vt:lpstr>
      <vt:lpstr> Модель № 1 сетевого взаимодействия организаций, реализующих дополнительные общеобразовательные программы</vt:lpstr>
      <vt:lpstr>Особенности сетевого взаимодействия по модели 1</vt:lpstr>
      <vt:lpstr>Модульные программы</vt:lpstr>
      <vt:lpstr>Модуль</vt:lpstr>
      <vt:lpstr>Реализация сетевого взаимодействия</vt:lpstr>
      <vt:lpstr>Прием, учет обучающихся и выдача документов об образовании может осуществлять в двух вариантах:</vt:lpstr>
      <vt:lpstr>1) Осуществляется прием обучающихся для освоения всей образовательной программы в базовую организацию</vt:lpstr>
      <vt:lpstr>Презентация PowerPoint</vt:lpstr>
      <vt:lpstr>Пример календарного учебного графика ОП, реализуемой в сетевой форме</vt:lpstr>
      <vt:lpstr>Особенности сетевого взаимодействия организаций, не реализующих дополнительные общеобразовательные программы</vt:lpstr>
      <vt:lpstr>Типовая модель № 2</vt:lpstr>
      <vt:lpstr>Типовая модель № 2</vt:lpstr>
      <vt:lpstr>Типовая модель № 2</vt:lpstr>
      <vt:lpstr>Типовая модель № 2</vt:lpstr>
      <vt:lpstr>Типовая модель № 2</vt:lpstr>
      <vt:lpstr>Типовая модель № 2</vt:lpstr>
      <vt:lpstr>План выполнения задания</vt:lpstr>
      <vt:lpstr>  Практикум: разработать схему сетевого взаимодействия с организациями – партнерами в условиях двух моделей: </vt:lpstr>
      <vt:lpstr>Вопрос для рефлексии</vt:lpstr>
      <vt:lpstr>Вопрос для рефлексии</vt:lpstr>
      <vt:lpstr>Вопрос для рефлексии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профессиональная образовательная программа повышения квалификации</dc:title>
  <dc:creator>Владимир</dc:creator>
  <cp:lastModifiedBy>Пользователь Windows</cp:lastModifiedBy>
  <cp:revision>43</cp:revision>
  <dcterms:created xsi:type="dcterms:W3CDTF">2020-11-09T01:31:29Z</dcterms:created>
  <dcterms:modified xsi:type="dcterms:W3CDTF">2021-11-16T13:27:29Z</dcterms:modified>
</cp:coreProperties>
</file>