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7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0" r:id="rId23"/>
    <p:sldId id="266" r:id="rId24"/>
    <p:sldId id="268" r:id="rId25"/>
    <p:sldId id="269" r:id="rId26"/>
    <p:sldId id="259" r:id="rId27"/>
    <p:sldId id="264" r:id="rId28"/>
    <p:sldId id="263" r:id="rId29"/>
    <p:sldId id="279" r:id="rId30"/>
    <p:sldId id="294" r:id="rId31"/>
    <p:sldId id="295" r:id="rId32"/>
    <p:sldId id="296" r:id="rId33"/>
    <p:sldId id="261" r:id="rId34"/>
    <p:sldId id="300" r:id="rId35"/>
    <p:sldId id="298" r:id="rId36"/>
    <p:sldId id="265" r:id="rId37"/>
    <p:sldId id="299" r:id="rId38"/>
    <p:sldId id="27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2F8EE"/>
    <a:srgbClr val="800000"/>
    <a:srgbClr val="600000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0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6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3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1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6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2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2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7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4B837-B446-4B67-B38B-1F95F426804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1D99-D8FA-4AE4-AB96-196AE2483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6500" y="2579427"/>
            <a:ext cx="10986447" cy="17925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Georgia" panose="02040502050405020303" pitchFamily="18" charset="0"/>
              </a:rPr>
              <a:t>Сетевое и социальное партнерство в деятельности детских общественных объединений и движений (РДШ, добровольчество, туристские объединения)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16655" y="5076966"/>
            <a:ext cx="8147715" cy="1433015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b="1" i="1" dirty="0" smtClean="0">
                <a:latin typeface="Georgia" panose="02040502050405020303" pitchFamily="18" charset="0"/>
              </a:rPr>
              <a:t>Лекция М.И. Морозовой, </a:t>
            </a:r>
          </a:p>
          <a:p>
            <a:r>
              <a:rPr lang="ru-RU" altLang="ru-RU" sz="1800" b="1" i="1" dirty="0" smtClean="0">
                <a:latin typeface="Georgia" panose="02040502050405020303" pitchFamily="18" charset="0"/>
              </a:rPr>
              <a:t>кандидата педагогических наук, доцента </a:t>
            </a:r>
          </a:p>
          <a:p>
            <a:r>
              <a:rPr lang="ru-RU" altLang="ru-RU" sz="1800" b="1" i="1" dirty="0" smtClean="0">
                <a:latin typeface="Georgia" panose="02040502050405020303" pitchFamily="18" charset="0"/>
              </a:rPr>
              <a:t>кафедры педагогики и педагогических технологий </a:t>
            </a:r>
          </a:p>
          <a:p>
            <a:r>
              <a:rPr lang="ru-RU" altLang="ru-RU" sz="1800" b="1" i="1" dirty="0" smtClean="0">
                <a:latin typeface="Georgia" panose="02040502050405020303" pitchFamily="18" charset="0"/>
              </a:rPr>
              <a:t>ГАОУ ВО ЛО «ЛГУ имени </a:t>
            </a:r>
            <a:r>
              <a:rPr lang="ru-RU" altLang="ru-RU" sz="1800" b="1" i="1" dirty="0" err="1" smtClean="0">
                <a:latin typeface="Georgia" panose="02040502050405020303" pitchFamily="18" charset="0"/>
              </a:rPr>
              <a:t>А.С.Пушкина</a:t>
            </a:r>
            <a:r>
              <a:rPr lang="ru-RU" altLang="ru-RU" sz="1800" b="1" i="1" dirty="0" smtClean="0">
                <a:latin typeface="Georgia" panose="02040502050405020303" pitchFamily="18" charset="0"/>
              </a:rPr>
              <a:t>»,</a:t>
            </a:r>
          </a:p>
          <a:p>
            <a:r>
              <a:rPr lang="ru-RU" sz="1800" b="1" i="1" dirty="0" smtClean="0">
                <a:latin typeface="Georgia" panose="02040502050405020303" pitchFamily="18" charset="0"/>
              </a:rPr>
              <a:t>аналитика ресурсного центра </a:t>
            </a:r>
            <a:r>
              <a:rPr lang="ru-RU" sz="1800" b="1" i="1" dirty="0" err="1" smtClean="0">
                <a:latin typeface="Georgia" panose="02040502050405020303" pitchFamily="18" charset="0"/>
              </a:rPr>
              <a:t>ДТДиМ</a:t>
            </a:r>
            <a:r>
              <a:rPr lang="ru-RU" sz="1800" b="1" i="1" dirty="0" smtClean="0">
                <a:latin typeface="Georgia" panose="02040502050405020303" pitchFamily="18" charset="0"/>
              </a:rPr>
              <a:t> </a:t>
            </a:r>
            <a:r>
              <a:rPr lang="ru-RU" sz="1800" b="1" i="1" dirty="0" err="1" smtClean="0">
                <a:latin typeface="Georgia" panose="02040502050405020303" pitchFamily="18" charset="0"/>
              </a:rPr>
              <a:t>Колпинского</a:t>
            </a:r>
            <a:r>
              <a:rPr lang="ru-RU" sz="1800" b="1" i="1" dirty="0" smtClean="0">
                <a:latin typeface="Georgia" panose="02040502050405020303" pitchFamily="18" charset="0"/>
              </a:rPr>
              <a:t> района Санкт-Петербурга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515" y="93366"/>
            <a:ext cx="1253501" cy="17828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05" y="527920"/>
            <a:ext cx="1666376" cy="178289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57" y="870974"/>
            <a:ext cx="1497910" cy="178289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%D0%A0%D0%94%D0%A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4" y="1341276"/>
            <a:ext cx="2238803" cy="167977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6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12770" y="49081"/>
            <a:ext cx="7195457" cy="4186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Первые пионерские отряды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983788" y="6237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66657" y="508000"/>
            <a:ext cx="6651172" cy="1244600"/>
          </a:xfrm>
          <a:prstGeom prst="rect">
            <a:avLst/>
          </a:prstGeom>
          <a:solidFill>
            <a:srgbClr val="FFEF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Первые пионерские отряды - при 16-й типографии </a:t>
            </a:r>
          </a:p>
          <a:p>
            <a:pPr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Краснопресненского района Москвы, </a:t>
            </a:r>
          </a:p>
          <a:p>
            <a:pPr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в Сокольниках и в Замоскворечье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Февраль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1922 г.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3286" y="2076581"/>
            <a:ext cx="11702143" cy="23979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II Всероссийская конференция РКСМ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</a:p>
          <a:p>
            <a:pPr>
              <a:lnSpc>
                <a:spcPct val="100000"/>
              </a:lnSpc>
              <a:defRPr/>
            </a:pPr>
            <a:r>
              <a:rPr lang="ru-RU" sz="2200" dirty="0" smtClean="0">
                <a:latin typeface="Georgia" panose="02040502050405020303" pitchFamily="18" charset="0"/>
              </a:rPr>
              <a:t>Принятая 19 мая 1922 г. резолюция гласила: «</a:t>
            </a:r>
            <a:r>
              <a:rPr lang="ru-RU" sz="22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Принимая во внимание настоятельную необходимость самоорганизации пролетарских детей, Всероссийская конференция поручает ЦК разработать вопрос о детском движении и применении в нём реорганизованной системы „скаутинг“. Учитывая опыт Московской организации, Конференция поставляет распространить этот опыт на тех же основаниях на другие организации РКСМ под руководством ЦК</a:t>
            </a:r>
            <a:r>
              <a:rPr lang="ru-RU" sz="2200" dirty="0" smtClean="0">
                <a:latin typeface="Georgia" panose="02040502050405020303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136" y="4332429"/>
            <a:ext cx="116432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Georgia" panose="02040502050405020303" pitchFamily="18" charset="0"/>
              </a:rPr>
              <a:t>В октябре V Всероссийский съезд РКСМ постановил объединить все пионерские отряды в детскую коммунистическую организацию «Юные пионеры имени Спартака».</a:t>
            </a:r>
          </a:p>
          <a:p>
            <a:pPr>
              <a:defRPr/>
            </a:pPr>
            <a:r>
              <a:rPr lang="ru-RU" sz="2000" dirty="0">
                <a:latin typeface="Georgia" panose="02040502050405020303" pitchFamily="18" charset="0"/>
              </a:rPr>
              <a:t>Январь 1924 г., после смерти В.И. Ленина пионерская организация принимает имя вождя. =</a:t>
            </a:r>
            <a:r>
              <a:rPr lang="en-US" sz="2000" dirty="0">
                <a:latin typeface="Georgia" panose="02040502050405020303" pitchFamily="18" charset="0"/>
              </a:rPr>
              <a:t>&gt; </a:t>
            </a:r>
            <a:r>
              <a:rPr lang="ru-RU" sz="2000" dirty="0">
                <a:latin typeface="Georgia" panose="02040502050405020303" pitchFamily="18" charset="0"/>
              </a:rPr>
              <a:t>Обретает название</a:t>
            </a:r>
            <a:r>
              <a:rPr lang="ru-RU" sz="2000" dirty="0" smtClean="0">
                <a:latin typeface="Georgia" panose="02040502050405020303" pitchFamily="18" charset="0"/>
              </a:rPr>
              <a:t>:  </a:t>
            </a:r>
            <a:r>
              <a:rPr lang="ru-RU" sz="2000" dirty="0">
                <a:latin typeface="Georgia" panose="02040502050405020303" pitchFamily="18" charset="0"/>
              </a:rPr>
              <a:t>«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Всесоюзная пионерская организация имени В.И. Ленина</a:t>
            </a:r>
            <a:r>
              <a:rPr lang="ru-RU" sz="2000" dirty="0" smtClean="0">
                <a:latin typeface="Georgia" panose="02040502050405020303" pitchFamily="18" charset="0"/>
              </a:rPr>
              <a:t>»</a:t>
            </a: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Весной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1923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года</a:t>
            </a:r>
            <a:r>
              <a:rPr lang="ru-RU" sz="2000" dirty="0">
                <a:latin typeface="Georgia" panose="02040502050405020303" pitchFamily="18" charset="0"/>
              </a:rPr>
              <a:t> в Москве при пионерских отрядах создаются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группы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октябрят.</a:t>
            </a:r>
            <a:endParaRPr lang="ru-RU" sz="20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12" y="5632524"/>
            <a:ext cx="1034143" cy="10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" y="34344"/>
            <a:ext cx="4524035" cy="234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8088313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пионерской организации 20-х годов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912444"/>
            <a:ext cx="11680371" cy="363778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1920-е пионеры боролись с </a:t>
            </a:r>
            <a:r>
              <a:rPr lang="ru-RU" sz="2200" b="1" u="sng" dirty="0">
                <a:solidFill>
                  <a:srgbClr val="000099"/>
                </a:solidFill>
                <a:latin typeface="Georgia" panose="02040502050405020303" pitchFamily="18" charset="0"/>
              </a:rPr>
              <a:t>неграмотностью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боролись с </a:t>
            </a:r>
            <a:r>
              <a:rPr lang="ru-RU" sz="2200" b="1" u="sng" dirty="0" err="1">
                <a:solidFill>
                  <a:srgbClr val="000099"/>
                </a:solidFill>
                <a:latin typeface="Georgia" panose="02040502050405020303" pitchFamily="18" charset="0"/>
              </a:rPr>
              <a:t>беспризорничеством</a:t>
            </a:r>
            <a:r>
              <a:rPr lang="ru-RU" sz="2200" dirty="0">
                <a:latin typeface="Georgia" panose="02040502050405020303" pitchFamily="18" charset="0"/>
              </a:rPr>
              <a:t> - агитировали сверстников, оставшихся без родителей и без дома, устроиться на работу, в детский дом, вступить в пионерский </a:t>
            </a:r>
            <a:r>
              <a:rPr lang="ru-RU" sz="2200" dirty="0" smtClean="0">
                <a:latin typeface="Georgia" panose="02040502050405020303" pitchFamily="18" charset="0"/>
              </a:rPr>
              <a:t>отряд; </a:t>
            </a:r>
            <a:endParaRPr lang="ru-RU" sz="2200" dirty="0">
              <a:latin typeface="Georgia" panose="02040502050405020303" pitchFamily="18" charset="0"/>
            </a:endParaRP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пионерская </a:t>
            </a:r>
            <a:r>
              <a:rPr lang="ru-RU" sz="2200" b="1" u="sng" dirty="0">
                <a:solidFill>
                  <a:srgbClr val="000099"/>
                </a:solidFill>
                <a:latin typeface="Georgia" panose="02040502050405020303" pitchFamily="18" charset="0"/>
              </a:rPr>
              <a:t>пресса</a:t>
            </a:r>
            <a:r>
              <a:rPr lang="ru-RU" sz="2200" dirty="0">
                <a:latin typeface="Georgia" panose="02040502050405020303" pitchFamily="18" charset="0"/>
              </a:rPr>
              <a:t>: 1923 – ж. «Барабан», 1924г.– </a:t>
            </a:r>
            <a:r>
              <a:rPr lang="ru-RU" sz="2200" dirty="0" err="1">
                <a:latin typeface="Georgia" panose="02040502050405020303" pitchFamily="18" charset="0"/>
              </a:rPr>
              <a:t>ж.«Пионер</a:t>
            </a:r>
            <a:r>
              <a:rPr lang="ru-RU" sz="2200" dirty="0">
                <a:latin typeface="Georgia" panose="02040502050405020303" pitchFamily="18" charset="0"/>
              </a:rPr>
              <a:t>», 1925 г. газета «Пионерская правда», 1929г. – ж. «Юный натуралист» (с 1936 г. – ж. «Костер</a:t>
            </a:r>
            <a:r>
              <a:rPr lang="ru-RU" sz="2200" dirty="0" smtClean="0">
                <a:latin typeface="Georgia" panose="02040502050405020303" pitchFamily="18" charset="0"/>
              </a:rPr>
              <a:t>»);</a:t>
            </a:r>
            <a:endParaRPr lang="ru-RU" sz="2200" dirty="0">
              <a:latin typeface="Georgia" panose="02040502050405020303" pitchFamily="18" charset="0"/>
            </a:endParaRP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1921-1922 гг. - период невиданных в России засух и неурожаев </a:t>
            </a:r>
            <a:r>
              <a:rPr lang="ru-RU" sz="2000" dirty="0">
                <a:latin typeface="Georgia" panose="02040502050405020303" pitchFamily="18" charset="0"/>
              </a:rPr>
              <a:t>(пионеры </a:t>
            </a:r>
            <a:r>
              <a:rPr lang="ru-RU" sz="2000" dirty="0">
                <a:solidFill>
                  <a:srgbClr val="0033CC"/>
                </a:solidFill>
                <a:latin typeface="Georgia" panose="02040502050405020303" pitchFamily="18" charset="0"/>
              </a:rPr>
              <a:t>засевали </a:t>
            </a:r>
            <a:r>
              <a:rPr lang="ru-RU" sz="2000" dirty="0">
                <a:latin typeface="Georgia" panose="02040502050405020303" pitchFamily="18" charset="0"/>
              </a:rPr>
              <a:t>даже в городских скверах специальные грядки, полоски, на которых </a:t>
            </a:r>
            <a:r>
              <a:rPr lang="ru-RU" sz="2000" dirty="0">
                <a:solidFill>
                  <a:srgbClr val="0033CC"/>
                </a:solidFill>
                <a:latin typeface="Georgia" panose="02040502050405020303" pitchFamily="18" charset="0"/>
              </a:rPr>
              <a:t>выращивали овощи</a:t>
            </a:r>
            <a:r>
              <a:rPr lang="ru-RU" sz="2000" dirty="0">
                <a:latin typeface="Georgia" panose="02040502050405020303" pitchFamily="18" charset="0"/>
              </a:rPr>
              <a:t>);</a:t>
            </a: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первые </a:t>
            </a:r>
            <a:r>
              <a:rPr lang="ru-RU" sz="2200" b="1" u="sng" dirty="0">
                <a:solidFill>
                  <a:srgbClr val="000099"/>
                </a:solidFill>
                <a:latin typeface="Georgia" panose="02040502050405020303" pitchFamily="18" charset="0"/>
              </a:rPr>
              <a:t>пионерские лагеря</a:t>
            </a:r>
            <a:r>
              <a:rPr lang="ru-RU" sz="2200" dirty="0">
                <a:latin typeface="Georgia" panose="02040502050405020303" pitchFamily="18" charset="0"/>
              </a:rPr>
              <a:t> (помогали сельским многодетным и бедняцким семьям на огородах, в ремонте домов; бесплатные парикмахерские, читали газеты, пионерские отряды на селе</a:t>
            </a:r>
            <a:r>
              <a:rPr lang="ru-RU" sz="2000" dirty="0" smtClean="0">
                <a:latin typeface="Georgia" panose="02040502050405020303" pitchFamily="18" charset="0"/>
              </a:rPr>
              <a:t>).   (х/ф «</a:t>
            </a:r>
            <a:r>
              <a:rPr lang="ru-RU" sz="2000" i="1" u="sng" dirty="0" smtClean="0">
                <a:latin typeface="Georgia" panose="02040502050405020303" pitchFamily="18" charset="0"/>
              </a:rPr>
              <a:t>Бронзовая птица</a:t>
            </a:r>
            <a:r>
              <a:rPr lang="ru-RU" sz="2000" dirty="0" smtClean="0">
                <a:latin typeface="Georgia" panose="02040502050405020303" pitchFamily="18" charset="0"/>
              </a:rPr>
              <a:t>», по повести А. Рыбакова)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" y="71439"/>
            <a:ext cx="786265" cy="84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4718113"/>
            <a:ext cx="11657451" cy="1704458"/>
          </a:xfrm>
          <a:prstGeom prst="rect">
            <a:avLst/>
          </a:prstGeom>
          <a:solidFill>
            <a:srgbClr val="FFEA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О выполнении наказа </a:t>
            </a:r>
            <a:r>
              <a:rPr lang="ru-RU" sz="2000" b="1" dirty="0" smtClean="0">
                <a:latin typeface="Georgia" panose="02040502050405020303" pitchFamily="18" charset="0"/>
              </a:rPr>
              <a:t>I Всесоюзного слета пионеров  </a:t>
            </a:r>
            <a:r>
              <a:rPr lang="ru-RU" sz="2000" dirty="0" smtClean="0">
                <a:latin typeface="Georgia" panose="02040502050405020303" pitchFamily="18" charset="0"/>
              </a:rPr>
              <a:t>(18-25 августа </a:t>
            </a:r>
            <a:r>
              <a:rPr lang="ru-RU" sz="2000" b="1" dirty="0" smtClean="0">
                <a:latin typeface="Georgia" panose="02040502050405020303" pitchFamily="18" charset="0"/>
              </a:rPr>
              <a:t>1929 </a:t>
            </a:r>
            <a:r>
              <a:rPr lang="ru-RU" sz="2000" dirty="0" smtClean="0">
                <a:latin typeface="Georgia" panose="02040502050405020303" pitchFamily="18" charset="0"/>
              </a:rPr>
              <a:t>года в Москва) :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«обучено грамоте свыше </a:t>
            </a:r>
            <a:r>
              <a:rPr lang="ru-RU" sz="2000" b="1" i="1" dirty="0" smtClean="0">
                <a:latin typeface="Georgia" panose="02040502050405020303" pitchFamily="18" charset="0"/>
              </a:rPr>
              <a:t>1 миллиона</a:t>
            </a:r>
            <a:r>
              <a:rPr lang="ru-RU" sz="2000" dirty="0" smtClean="0">
                <a:latin typeface="Georgia" panose="02040502050405020303" pitchFamily="18" charset="0"/>
              </a:rPr>
              <a:t> неграмотных,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в села отправлены </a:t>
            </a:r>
            <a:r>
              <a:rPr lang="ru-RU" sz="2000" b="1" i="1" dirty="0" smtClean="0">
                <a:latin typeface="Georgia" panose="02040502050405020303" pitchFamily="18" charset="0"/>
              </a:rPr>
              <a:t>20 тысяч радиоприемников</a:t>
            </a:r>
            <a:r>
              <a:rPr lang="ru-RU" sz="2000" dirty="0" smtClean="0">
                <a:latin typeface="Georgia" panose="02040502050405020303" pitchFamily="18" charset="0"/>
              </a:rPr>
              <a:t>, </a:t>
            </a:r>
            <a:r>
              <a:rPr lang="ru-RU" sz="2000" b="1" i="1" dirty="0" smtClean="0">
                <a:latin typeface="Georgia" panose="02040502050405020303" pitchFamily="18" charset="0"/>
              </a:rPr>
              <a:t>500 тысяч книг</a:t>
            </a:r>
            <a:r>
              <a:rPr lang="ru-RU" sz="2000" dirty="0" smtClean="0">
                <a:latin typeface="Georgia" panose="02040502050405020303" pitchFamily="18" charset="0"/>
              </a:rPr>
              <a:t>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распространено облигаций займа </a:t>
            </a:r>
            <a:r>
              <a:rPr lang="ru-RU" sz="2000" b="1" i="1" dirty="0" smtClean="0">
                <a:latin typeface="Georgia" panose="02040502050405020303" pitchFamily="18" charset="0"/>
              </a:rPr>
              <a:t>индустриализации</a:t>
            </a:r>
            <a:r>
              <a:rPr lang="ru-RU" sz="2000" dirty="0" smtClean="0">
                <a:latin typeface="Georgia" panose="02040502050405020303" pitchFamily="18" charset="0"/>
              </a:rPr>
              <a:t> на </a:t>
            </a:r>
            <a:r>
              <a:rPr lang="ru-RU" sz="2000" b="1" i="1" dirty="0" smtClean="0">
                <a:latin typeface="Georgia" panose="02040502050405020303" pitchFamily="18" charset="0"/>
              </a:rPr>
              <a:t>1 млн. 500 тыс.</a:t>
            </a:r>
            <a:r>
              <a:rPr lang="ru-RU" sz="2000" dirty="0" smtClean="0">
                <a:latin typeface="Georgia" panose="02040502050405020303" pitchFamily="18" charset="0"/>
              </a:rPr>
              <a:t> рублей,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на средства, заработанные пионерами, куплено для колхозов </a:t>
            </a:r>
            <a:r>
              <a:rPr lang="ru-RU" sz="2000" b="1" i="1" dirty="0" smtClean="0">
                <a:latin typeface="Georgia" panose="02040502050405020303" pitchFamily="18" charset="0"/>
              </a:rPr>
              <a:t>4500 тракторов</a:t>
            </a:r>
            <a:r>
              <a:rPr lang="ru-RU" sz="2000" dirty="0" smtClean="0">
                <a:latin typeface="Georgia" panose="02040502050405020303" pitchFamily="18" charset="0"/>
              </a:rPr>
              <a:t>». </a:t>
            </a:r>
          </a:p>
        </p:txBody>
      </p:sp>
      <p:pic>
        <p:nvPicPr>
          <p:cNvPr id="7" name="Picture 6" descr="&amp;zcy;&amp;ncy;&amp;acy;&amp;chcy;&amp;kcy;&amp;icy; &amp;acy;&amp;rcy;&amp;tcy;&amp;iecy;&amp;kcy;&amp;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35" y="71439"/>
            <a:ext cx="1261453" cy="12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97085" y="0"/>
            <a:ext cx="6117771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Дворцы и дома пионеров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0857" y="749299"/>
            <a:ext cx="7236051" cy="424724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ru-RU" sz="2400" dirty="0">
                <a:latin typeface="Georgia" panose="02040502050405020303" pitchFamily="18" charset="0"/>
              </a:rPr>
              <a:t>Первые Дворцы и дома пионеров и школьников в СССР - в </a:t>
            </a:r>
            <a:r>
              <a:rPr lang="ru-RU" sz="2400" b="1" dirty="0" smtClean="0">
                <a:latin typeface="Georgia" panose="02040502050405020303" pitchFamily="18" charset="0"/>
              </a:rPr>
              <a:t>1923-24 </a:t>
            </a:r>
            <a:r>
              <a:rPr lang="ru-RU" sz="2400" b="1" dirty="0" err="1" smtClean="0">
                <a:latin typeface="Georgia" panose="02040502050405020303" pitchFamily="18" charset="0"/>
              </a:rPr>
              <a:t>гг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в Москве.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В </a:t>
            </a:r>
            <a:r>
              <a:rPr lang="ru-RU" sz="2400" dirty="0">
                <a:latin typeface="Georgia" panose="02040502050405020303" pitchFamily="18" charset="0"/>
              </a:rPr>
              <a:t>1971 в СССР работало свыше </a:t>
            </a:r>
            <a:r>
              <a:rPr lang="ru-RU" sz="2400" b="1" dirty="0">
                <a:latin typeface="Georgia" panose="02040502050405020303" pitchFamily="18" charset="0"/>
              </a:rPr>
              <a:t>3,5 тыс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>
                <a:latin typeface="Georgia" panose="02040502050405020303" pitchFamily="18" charset="0"/>
              </a:rPr>
              <a:t>Направления</a:t>
            </a:r>
            <a:r>
              <a:rPr lang="ru-RU" sz="2400" dirty="0">
                <a:latin typeface="Georgia" panose="02040502050405020303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latin typeface="Georgia" panose="02040502050405020303" pitchFamily="18" charset="0"/>
              </a:rPr>
              <a:t>культурно-просветительное,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latin typeface="Georgia" panose="02040502050405020303" pitchFamily="18" charset="0"/>
              </a:rPr>
              <a:t>техническое и художественное творчество,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latin typeface="Georgia" panose="02040502050405020303" pitchFamily="18" charset="0"/>
              </a:rPr>
              <a:t>туристско-краеведческое, экскурсионное,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latin typeface="Georgia" panose="02040502050405020303" pitchFamily="18" charset="0"/>
              </a:rPr>
              <a:t>юннатское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200" i="1" u="sng" dirty="0">
                <a:solidFill>
                  <a:srgbClr val="800000"/>
                </a:solidFill>
                <a:latin typeface="Georgia" panose="02040502050405020303" pitchFamily="18" charset="0"/>
              </a:rPr>
              <a:t>(</a:t>
            </a:r>
            <a:r>
              <a:rPr lang="ru-RU" sz="2200" b="1" i="1" u="sng" dirty="0">
                <a:solidFill>
                  <a:srgbClr val="800000"/>
                </a:solidFill>
                <a:latin typeface="Georgia" panose="02040502050405020303" pitchFamily="18" charset="0"/>
              </a:rPr>
              <a:t>1918 г</a:t>
            </a:r>
            <a:r>
              <a:rPr lang="ru-RU" sz="2200" i="1" u="sng" dirty="0">
                <a:solidFill>
                  <a:srgbClr val="800000"/>
                </a:solidFill>
                <a:latin typeface="Georgia" panose="02040502050405020303" pitchFamily="18" charset="0"/>
              </a:rPr>
              <a:t> - 1-я опытная станция – более 100 лет</a:t>
            </a:r>
            <a:r>
              <a:rPr lang="ru-RU" sz="2200" i="1" u="sng" dirty="0" smtClean="0">
                <a:solidFill>
                  <a:srgbClr val="800000"/>
                </a:solidFill>
                <a:latin typeface="Georgia" panose="02040502050405020303" pitchFamily="18" charset="0"/>
              </a:rPr>
              <a:t>!),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endParaRPr lang="ru-RU" sz="22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>
                <a:latin typeface="Georgia" panose="02040502050405020303" pitchFamily="18" charset="0"/>
              </a:rPr>
              <a:t>военно-спортивное.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91" y="749300"/>
            <a:ext cx="414020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275091" y="3989388"/>
            <a:ext cx="4140200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/>
              <a:t>Дворец пионеров в Севастополе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75091" y="5234894"/>
            <a:ext cx="11525023" cy="1225550"/>
          </a:xfrm>
          <a:prstGeom prst="rect">
            <a:avLst/>
          </a:prstGeom>
          <a:solidFill>
            <a:srgbClr val="FFEA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dirty="0"/>
              <a:t>Один из основных принципов кружковой работы в Дворцах и домах пионеров и школьников - </a:t>
            </a:r>
            <a:r>
              <a:rPr lang="ru-RU" sz="2400" b="1" i="1" dirty="0">
                <a:solidFill>
                  <a:srgbClr val="800000"/>
                </a:solidFill>
                <a:latin typeface="Georgia" panose="02040502050405020303" pitchFamily="18" charset="0"/>
              </a:rPr>
              <a:t>«Научился сам - научи товарища»</a:t>
            </a:r>
            <a:r>
              <a:rPr lang="ru-RU" sz="2400" dirty="0"/>
              <a:t> - отражает идеи наставничества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69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057" y="104096"/>
            <a:ext cx="10145485" cy="48373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пионерской организации 30-х годов</a:t>
            </a:r>
          </a:p>
        </p:txBody>
      </p:sp>
      <p:sp>
        <p:nvSpPr>
          <p:cNvPr id="26629" name="Объект 1"/>
          <p:cNvSpPr>
            <a:spLocks noGrp="1"/>
          </p:cNvSpPr>
          <p:nvPr>
            <p:ph idx="1"/>
          </p:nvPr>
        </p:nvSpPr>
        <p:spPr>
          <a:xfrm>
            <a:off x="8256588" y="4868863"/>
            <a:ext cx="1954212" cy="12573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9020" y="587827"/>
            <a:ext cx="11922351" cy="5889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1930-е пионеры боролись за </a:t>
            </a:r>
            <a:r>
              <a:rPr lang="ru-RU" sz="2400" b="1" u="sng" dirty="0">
                <a:solidFill>
                  <a:srgbClr val="0033CC"/>
                </a:solidFill>
                <a:latin typeface="Georgia" panose="02040502050405020303" pitchFamily="18" charset="0"/>
              </a:rPr>
              <a:t>всеобуч;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агитировали за создание </a:t>
            </a:r>
            <a:r>
              <a:rPr lang="ru-RU" sz="2400" b="1" u="sng" dirty="0">
                <a:solidFill>
                  <a:srgbClr val="0033CC"/>
                </a:solidFill>
                <a:latin typeface="Georgia" panose="02040502050405020303" pitchFamily="18" charset="0"/>
              </a:rPr>
              <a:t>колхозов</a:t>
            </a:r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;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боролись за </a:t>
            </a:r>
            <a:r>
              <a:rPr lang="ru-RU" sz="2400" b="1" u="sng" dirty="0">
                <a:solidFill>
                  <a:srgbClr val="0033CC"/>
                </a:solidFill>
                <a:latin typeface="Georgia" panose="02040502050405020303" pitchFamily="18" charset="0"/>
              </a:rPr>
              <a:t>урожай</a:t>
            </a:r>
            <a:r>
              <a:rPr lang="ru-RU" sz="2400" dirty="0">
                <a:latin typeface="Georgia" panose="02040502050405020303" pitchFamily="18" charset="0"/>
              </a:rPr>
              <a:t>: «Пионерские обозы»: в закрома Родины отправлялся урожай, выращенный пионерами (в </a:t>
            </a:r>
            <a:r>
              <a:rPr lang="ru-RU" sz="2400" dirty="0" err="1">
                <a:latin typeface="Georgia" panose="02040502050405020303" pitchFamily="18" charset="0"/>
              </a:rPr>
              <a:t>т.ч</a:t>
            </a:r>
            <a:r>
              <a:rPr lang="ru-RU" sz="2400" dirty="0">
                <a:latin typeface="Georgia" panose="02040502050405020303" pitchFamily="18" charset="0"/>
              </a:rPr>
              <a:t>. в голод из-за неурожая 1932-33гг</a:t>
            </a:r>
            <a:r>
              <a:rPr lang="ru-RU" sz="2400" dirty="0" smtClean="0">
                <a:latin typeface="Georgia" panose="02040502050405020303" pitchFamily="18" charset="0"/>
              </a:rPr>
              <a:t>);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откликнулись на прозвучавший в октябре 1933 года призыв </a:t>
            </a:r>
            <a:r>
              <a:rPr lang="ru-RU" sz="2400" b="1" dirty="0">
                <a:latin typeface="Georgia" panose="02040502050405020303" pitchFamily="18" charset="0"/>
              </a:rPr>
              <a:t>юных животноводов Северного Кавказа и Ленинградской области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взять шефство над колхозным </a:t>
            </a:r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молодняком </a:t>
            </a:r>
            <a:r>
              <a:rPr lang="ru-RU" sz="2400" dirty="0" smtClean="0">
                <a:latin typeface="Georgia" panose="02040502050405020303" pitchFamily="18" charset="0"/>
              </a:rPr>
              <a:t>(</a:t>
            </a:r>
            <a:r>
              <a:rPr lang="ru-RU" sz="2400" dirty="0">
                <a:latin typeface="Georgia" panose="02040502050405020303" pitchFamily="18" charset="0"/>
              </a:rPr>
              <a:t>Орден «Знак Почета» </a:t>
            </a:r>
            <a:r>
              <a:rPr lang="ru-RU" sz="2400" dirty="0" smtClean="0">
                <a:latin typeface="Georgia" panose="02040502050405020303" pitchFamily="18" charset="0"/>
              </a:rPr>
              <a:t>- Алеша Фадеев, Лен. обл.)</a:t>
            </a:r>
            <a:r>
              <a:rPr lang="ru-RU" sz="2400" b="1" dirty="0" smtClean="0"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Указом Президиума Верховного Совета СССР орденом Ленина была награждена пионерка </a:t>
            </a:r>
            <a:r>
              <a:rPr lang="ru-RU" sz="2400" b="1" dirty="0" err="1">
                <a:latin typeface="Georgia" panose="02040502050405020303" pitchFamily="18" charset="0"/>
              </a:rPr>
              <a:t>Мамлакат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Нахангова</a:t>
            </a:r>
            <a:r>
              <a:rPr lang="ru-RU" sz="2400" dirty="0">
                <a:latin typeface="Georgia" panose="02040502050405020303" pitchFamily="18" charset="0"/>
              </a:rPr>
              <a:t> (11 лет, Таджикистан) - перевыполнила норму взрослого человека по сбору хлопка в </a:t>
            </a:r>
            <a:r>
              <a:rPr lang="ru-RU" sz="2400" b="1" dirty="0">
                <a:latin typeface="Georgia" panose="02040502050405020303" pitchFamily="18" charset="0"/>
              </a:rPr>
              <a:t>семь </a:t>
            </a:r>
            <a:r>
              <a:rPr lang="ru-RU" sz="2400" b="1" dirty="0" smtClean="0">
                <a:latin typeface="Georgia" panose="02040502050405020303" pitchFamily="18" charset="0"/>
              </a:rPr>
              <a:t>раз </a:t>
            </a:r>
            <a:r>
              <a:rPr lang="en-US" sz="2400" dirty="0" smtClean="0">
                <a:latin typeface="Georgia" panose="02040502050405020303" pitchFamily="18" charset="0"/>
              </a:rPr>
              <a:t>(</a:t>
            </a:r>
            <a:r>
              <a:rPr lang="ru-RU" sz="2400" u="sng" dirty="0" smtClean="0">
                <a:latin typeface="Georgia" panose="02040502050405020303" pitchFamily="18" charset="0"/>
              </a:rPr>
              <a:t>стахановское</a:t>
            </a:r>
            <a:r>
              <a:rPr lang="ru-RU" sz="2400" dirty="0" smtClean="0">
                <a:latin typeface="Georgia" panose="02040502050405020303" pitchFamily="18" charset="0"/>
              </a:rPr>
              <a:t> движение</a:t>
            </a:r>
            <a:r>
              <a:rPr lang="en-US" sz="2400" dirty="0" smtClean="0">
                <a:latin typeface="Georgia" panose="02040502050405020303" pitchFamily="18" charset="0"/>
              </a:rPr>
              <a:t>)</a:t>
            </a:r>
            <a:r>
              <a:rPr lang="ru-RU" sz="2400" dirty="0" smtClean="0">
                <a:latin typeface="Georgia" panose="02040502050405020303" pitchFamily="18" charset="0"/>
              </a:rPr>
              <a:t>;</a:t>
            </a:r>
            <a:endParaRPr lang="ru-RU" sz="2400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 smtClean="0">
                <a:latin typeface="Georgia" panose="02040502050405020303" pitchFamily="18" charset="0"/>
              </a:rPr>
              <a:t>собирали </a:t>
            </a:r>
            <a:r>
              <a:rPr lang="ru-RU" sz="2400" dirty="0">
                <a:latin typeface="Georgia" panose="02040502050405020303" pitchFamily="18" charset="0"/>
              </a:rPr>
              <a:t>деньги для строительства фабрик и самолетов,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стали участниками </a:t>
            </a:r>
            <a:r>
              <a:rPr lang="ru-RU" sz="2400" b="1" u="sng" dirty="0">
                <a:solidFill>
                  <a:srgbClr val="0033CC"/>
                </a:solidFill>
                <a:latin typeface="Georgia" panose="02040502050405020303" pitchFamily="18" charset="0"/>
              </a:rPr>
              <a:t>всесоюзных экспедиций</a:t>
            </a:r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(водных, пеших, на верблюдах и лошадях),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ru-RU" sz="2400" dirty="0">
                <a:latin typeface="Georgia" panose="02040502050405020303" pitchFamily="18" charset="0"/>
              </a:rPr>
              <a:t>в июле-августе </a:t>
            </a:r>
            <a:r>
              <a:rPr lang="ru-RU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1933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г. </a:t>
            </a:r>
            <a:r>
              <a:rPr lang="ru-RU" sz="2400" dirty="0">
                <a:latin typeface="Georgia" panose="02040502050405020303" pitchFamily="18" charset="0"/>
              </a:rPr>
              <a:t>состоялась </a:t>
            </a:r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детская </a:t>
            </a:r>
            <a:r>
              <a:rPr lang="ru-RU" sz="2400" b="1" u="sng" dirty="0">
                <a:solidFill>
                  <a:srgbClr val="0033CC"/>
                </a:solidFill>
                <a:latin typeface="Georgia" panose="02040502050405020303" pitchFamily="18" charset="0"/>
              </a:rPr>
              <a:t>геологоразведочная экспедиция</a:t>
            </a:r>
            <a:r>
              <a:rPr lang="ru-RU" sz="2400" dirty="0">
                <a:latin typeface="Georgia" panose="02040502050405020303" pitchFamily="18" charset="0"/>
              </a:rPr>
              <a:t> на Урал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ru-RU" sz="2400" b="1" i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3" y="97352"/>
            <a:ext cx="916894" cy="98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0_aff39_29c39f51_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399" y="97352"/>
            <a:ext cx="947057" cy="14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58370" y="108969"/>
            <a:ext cx="3755343" cy="6334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пионерии</a:t>
            </a:r>
          </a:p>
        </p:txBody>
      </p:sp>
      <p:sp>
        <p:nvSpPr>
          <p:cNvPr id="2970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557" y="790804"/>
            <a:ext cx="7315994" cy="2494752"/>
          </a:xfrm>
          <a:noFill/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400" dirty="0">
                <a:latin typeface="Georgia" panose="02040502050405020303" pitchFamily="18" charset="0"/>
              </a:rPr>
              <a:t>Общесоюзные дела </a:t>
            </a:r>
            <a:r>
              <a:rPr lang="ru-RU" sz="2400" dirty="0" smtClean="0">
                <a:latin typeface="Georgia" panose="02040502050405020303" pitchFamily="18" charset="0"/>
              </a:rPr>
              <a:t>и </a:t>
            </a:r>
            <a:r>
              <a:rPr lang="ru-RU" sz="2400" dirty="0">
                <a:latin typeface="Georgia" panose="02040502050405020303" pitchFamily="18" charset="0"/>
              </a:rPr>
              <a:t>акции пионеров: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Georgia" panose="02040502050405020303" pitchFamily="18" charset="0"/>
              </a:rPr>
              <a:t> День урожая,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Georgia" panose="02040502050405020303" pitchFamily="18" charset="0"/>
              </a:rPr>
              <a:t>День охраны птиц,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Georgia" panose="02040502050405020303" pitchFamily="18" charset="0"/>
              </a:rPr>
              <a:t>День леса,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latin typeface="Georgia" panose="02040502050405020303" pitchFamily="18" charset="0"/>
              </a:rPr>
              <a:t>Праздник детской книги</a:t>
            </a:r>
            <a:r>
              <a:rPr lang="ru-RU" sz="2600" dirty="0"/>
              <a:t> 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18281" y="3374065"/>
            <a:ext cx="11896272" cy="435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>
                <a:latin typeface="Times New Roman" panose="02020603050405020304" pitchFamily="18" charset="0"/>
              </a:rPr>
              <a:t>Пропагандировали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бережное </a:t>
            </a:r>
            <a:r>
              <a:rPr lang="ru-RU" sz="2400" b="1" i="1" dirty="0">
                <a:latin typeface="Times New Roman" panose="02020603050405020304" pitchFamily="18" charset="0"/>
              </a:rPr>
              <a:t>отношение к природе</a:t>
            </a:r>
            <a:r>
              <a:rPr lang="ru-RU" sz="2400" b="1" i="1" dirty="0" smtClean="0">
                <a:latin typeface="Times New Roman" panose="02020603050405020304" pitchFamily="18" charset="0"/>
              </a:rPr>
              <a:t>, социалистической </a:t>
            </a:r>
            <a:r>
              <a:rPr lang="ru-RU" sz="2400" b="1" i="1" dirty="0">
                <a:latin typeface="Times New Roman" panose="02020603050405020304" pitchFamily="18" charset="0"/>
              </a:rPr>
              <a:t>собственности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" y="108969"/>
            <a:ext cx="901700" cy="96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14" y="108969"/>
            <a:ext cx="3892098" cy="29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1234169"/>
            <a:ext cx="3178573" cy="20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Rot="1" noChangeArrowheads="1"/>
          </p:cNvSpPr>
          <p:nvPr/>
        </p:nvSpPr>
        <p:spPr bwMode="auto">
          <a:xfrm>
            <a:off x="2196986" y="3967391"/>
            <a:ext cx="10481129" cy="199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200" dirty="0"/>
              <a:t>В середине 30-х годов среди пионеров развернулось движение за овладение оборонными значками БГТО, БГСО, «Будь готов к ПВХО», «Юный ворошиловский стрелок», «Юный всадник», «Юный моряк» и др. </a:t>
            </a:r>
          </a:p>
          <a:p>
            <a:pPr eaLnBrk="1" hangingPunct="1"/>
            <a:r>
              <a:rPr lang="ru-RU" sz="2200" dirty="0"/>
              <a:t>Проводились военные игры </a:t>
            </a:r>
          </a:p>
          <a:p>
            <a:pPr eaLnBrk="1" hangingPunct="1"/>
            <a:r>
              <a:rPr lang="ru-RU" sz="2200" dirty="0"/>
              <a:t>Оборонная работа: создавались кружки юных стрелков, санитаров, связистов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5005" y="6257345"/>
            <a:ext cx="11702824" cy="441098"/>
          </a:xfrm>
          <a:prstGeom prst="rect">
            <a:avLst/>
          </a:prstGeom>
          <a:solidFill>
            <a:srgbClr val="FFEA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>
                <a:latin typeface="Times New Roman" panose="02020603050405020304" pitchFamily="18" charset="0"/>
              </a:rPr>
              <a:t>Пропагандировали </a:t>
            </a:r>
            <a:r>
              <a:rPr lang="ru-RU" sz="2400" b="1" i="1" dirty="0" smtClean="0">
                <a:latin typeface="Times New Roman" panose="02020603050405020304" pitchFamily="18" charset="0"/>
              </a:rPr>
              <a:t>здоровый </a:t>
            </a:r>
            <a:r>
              <a:rPr lang="ru-RU" sz="2400" b="1" i="1" dirty="0">
                <a:latin typeface="Times New Roman" panose="02020603050405020304" pitchFamily="18" charset="0"/>
              </a:rPr>
              <a:t>образ жизни, готовность к защите Родины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9616"/>
          <a:stretch/>
        </p:blipFill>
        <p:spPr>
          <a:xfrm>
            <a:off x="317501" y="3967391"/>
            <a:ext cx="1739900" cy="213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790951" y="57151"/>
            <a:ext cx="6602413" cy="741363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rgbClr val="990033"/>
                </a:solidFill>
                <a:latin typeface="Georgia" panose="02040502050405020303" pitchFamily="18" charset="0"/>
              </a:rPr>
              <a:t>Тимуровское движение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2671" y="1070657"/>
            <a:ext cx="4049486" cy="9366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>
                <a:latin typeface="Georgia" panose="02040502050405020303" pitchFamily="18" charset="0"/>
              </a:rPr>
              <a:t>А.П. Гайдар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>
                <a:latin typeface="Georgia" panose="02040502050405020303" pitchFamily="18" charset="0"/>
              </a:rPr>
              <a:t>«Тимур и его команда»</a:t>
            </a:r>
          </a:p>
        </p:txBody>
      </p:sp>
      <p:pic>
        <p:nvPicPr>
          <p:cNvPr id="31749" name="Picture 4" descr="Гайд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85965"/>
            <a:ext cx="22383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98463" y="2948896"/>
            <a:ext cx="7243308" cy="3168875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sz="2200" dirty="0"/>
              <a:t>Тимуровское движение: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/>
              <a:t>добровольная и часто тайная, бескорыстная(без наград и похвалы)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200" dirty="0"/>
              <a:t>помощь нуждающимся в ней людям.</a:t>
            </a:r>
          </a:p>
          <a:p>
            <a:pPr marL="0" indent="0">
              <a:buNone/>
              <a:defRPr/>
            </a:pPr>
            <a:r>
              <a:rPr lang="ru-RU" sz="2200" dirty="0"/>
              <a:t>В годы войны юные пионеры помогали семьям фронтовиков, собирали лекарственные травы, металлолом, средства на танковые колонны, дежурили в госпиталях, работали на уборке урожая.</a:t>
            </a:r>
          </a:p>
        </p:txBody>
      </p:sp>
      <p:pic>
        <p:nvPicPr>
          <p:cNvPr id="317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937985"/>
            <a:ext cx="3221944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05642" y="111921"/>
            <a:ext cx="6257925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пионерии 40-х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543" y="1219199"/>
            <a:ext cx="11593286" cy="5453743"/>
          </a:xfrm>
          <a:solidFill>
            <a:srgbClr val="F2F8EE"/>
          </a:solidFill>
        </p:spPr>
        <p:txBody>
          <a:bodyPr>
            <a:normAutofit/>
          </a:bodyPr>
          <a:lstStyle/>
          <a:p>
            <a:r>
              <a:rPr lang="ru-RU" sz="2200" dirty="0">
                <a:latin typeface="Georgia" panose="02040502050405020303" pitchFamily="18" charset="0"/>
              </a:rPr>
              <a:t>Пионеры заменяли </a:t>
            </a:r>
            <a:r>
              <a:rPr lang="ru-RU" sz="2200" dirty="0" smtClean="0">
                <a:latin typeface="Georgia" panose="02040502050405020303" pitchFamily="18" charset="0"/>
              </a:rPr>
              <a:t>ушедших на войну взрослых на </a:t>
            </a:r>
            <a:r>
              <a:rPr lang="ru-RU" sz="2200" b="1" dirty="0">
                <a:latin typeface="Georgia" panose="02040502050405020303" pitchFamily="18" charset="0"/>
              </a:rPr>
              <a:t>заводах, фабриках, на с/х </a:t>
            </a:r>
            <a:r>
              <a:rPr lang="ru-RU" sz="2200" b="1" dirty="0" smtClean="0">
                <a:latin typeface="Georgia" panose="02040502050405020303" pitchFamily="18" charset="0"/>
              </a:rPr>
              <a:t>работах</a:t>
            </a:r>
            <a:r>
              <a:rPr lang="ru-RU" sz="2200" dirty="0" smtClean="0">
                <a:latin typeface="Georgia" panose="02040502050405020303" pitchFamily="18" charset="0"/>
              </a:rPr>
              <a:t>. </a:t>
            </a:r>
            <a:r>
              <a:rPr lang="ru-RU" sz="2200" dirty="0">
                <a:latin typeface="Georgia" panose="02040502050405020303" pitchFamily="18" charset="0"/>
              </a:rPr>
              <a:t>Оказывали помощь в </a:t>
            </a:r>
            <a:r>
              <a:rPr lang="ru-RU" sz="2200" b="1" dirty="0">
                <a:latin typeface="Georgia" panose="02040502050405020303" pitchFamily="18" charset="0"/>
              </a:rPr>
              <a:t>госпиталях</a:t>
            </a:r>
            <a:r>
              <a:rPr lang="ru-RU" sz="2200" dirty="0">
                <a:latin typeface="Georgia" panose="02040502050405020303" pitchFamily="18" charset="0"/>
              </a:rPr>
              <a:t>. </a:t>
            </a: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Шили кисеты и наволочки, вязали носки и варежки, собирали теплые вещи в подарок воинам. </a:t>
            </a:r>
          </a:p>
          <a:p>
            <a:pPr eaLnBrk="1" hangingPunct="1"/>
            <a:r>
              <a:rPr lang="ru-RU" sz="2200" b="1" dirty="0">
                <a:solidFill>
                  <a:srgbClr val="800000"/>
                </a:solidFill>
                <a:latin typeface="Georgia" panose="02040502050405020303" pitchFamily="18" charset="0"/>
              </a:rPr>
              <a:t>На средства, собранные пионерами</a:t>
            </a:r>
            <a:r>
              <a:rPr lang="ru-RU" sz="2200" dirty="0">
                <a:latin typeface="Georgia" panose="02040502050405020303" pitchFamily="18" charset="0"/>
              </a:rPr>
              <a:t>, были построены </a:t>
            </a:r>
            <a:r>
              <a:rPr lang="ru-RU" sz="2200" b="1" dirty="0">
                <a:latin typeface="Georgia" panose="02040502050405020303" pitchFamily="18" charset="0"/>
              </a:rPr>
              <a:t>танковые колонны</a:t>
            </a:r>
            <a:r>
              <a:rPr lang="ru-RU" sz="2200" dirty="0">
                <a:latin typeface="Georgia" panose="02040502050405020303" pitchFamily="18" charset="0"/>
              </a:rPr>
              <a:t> и отдельные </a:t>
            </a:r>
            <a:r>
              <a:rPr lang="ru-RU" sz="2200" b="1" dirty="0">
                <a:latin typeface="Georgia" panose="02040502050405020303" pitchFamily="18" charset="0"/>
              </a:rPr>
              <a:t>боевые машины</a:t>
            </a:r>
            <a:r>
              <a:rPr lang="ru-RU" sz="2200" dirty="0">
                <a:latin typeface="Georgia" panose="02040502050405020303" pitchFamily="18" charset="0"/>
              </a:rPr>
              <a:t>: «Пионер Башкирии», «Пионер» (Горьковская область), «Московский пионер», «Таня» (Новосибирск), «Юный пионер» (Куйбышев), «Школьник Свердловска», «Ташкентский пионер», «Пионеры Ростова». </a:t>
            </a: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В небе Родины сражались </a:t>
            </a:r>
            <a:r>
              <a:rPr lang="ru-RU" sz="2200" b="1" dirty="0">
                <a:latin typeface="Georgia" panose="02040502050405020303" pitchFamily="18" charset="0"/>
              </a:rPr>
              <a:t>пионерские эскадрильи</a:t>
            </a:r>
            <a:r>
              <a:rPr lang="ru-RU" sz="2200" dirty="0">
                <a:latin typeface="Georgia" panose="02040502050405020303" pitchFamily="18" charset="0"/>
              </a:rPr>
              <a:t>: «</a:t>
            </a:r>
            <a:r>
              <a:rPr lang="ru-RU" sz="2200" dirty="0" err="1">
                <a:latin typeface="Georgia" panose="02040502050405020303" pitchFamily="18" charset="0"/>
              </a:rPr>
              <a:t>Арзамасский</a:t>
            </a:r>
            <a:r>
              <a:rPr lang="ru-RU" sz="2200" dirty="0">
                <a:latin typeface="Georgia" panose="02040502050405020303" pitchFamily="18" charset="0"/>
              </a:rPr>
              <a:t> школьник», «Пионер Дагестана», «Юный истребитель», «Ярославский пионер», «Таганрогские пионеры», «Карельский пионер», «Пионер Сибири», «Пионер Коми АССР», «Пионер Узбекистана» и др. </a:t>
            </a:r>
          </a:p>
          <a:p>
            <a:pPr eaLnBrk="1" hangingPunct="1"/>
            <a:r>
              <a:rPr lang="ru-RU" sz="2200" dirty="0">
                <a:latin typeface="Georgia" panose="02040502050405020303" pitchFamily="18" charset="0"/>
              </a:rPr>
              <a:t>Около </a:t>
            </a:r>
            <a:r>
              <a:rPr lang="ru-RU" sz="2200" b="1" dirty="0">
                <a:latin typeface="Georgia" panose="02040502050405020303" pitchFamily="18" charset="0"/>
              </a:rPr>
              <a:t>20 тысяч</a:t>
            </a:r>
            <a:r>
              <a:rPr lang="ru-RU" sz="2200" dirty="0">
                <a:latin typeface="Georgia" panose="02040502050405020303" pitchFamily="18" charset="0"/>
              </a:rPr>
              <a:t> пионеров столицы были награждены медалью </a:t>
            </a:r>
            <a:r>
              <a:rPr lang="ru-RU" sz="2200" b="1" dirty="0">
                <a:latin typeface="Georgia" panose="02040502050405020303" pitchFamily="18" charset="0"/>
              </a:rPr>
              <a:t>«За оборону Москвы»,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  <a:r>
              <a:rPr lang="ru-RU" sz="2200" b="1" dirty="0">
                <a:latin typeface="Georgia" panose="02040502050405020303" pitchFamily="18" charset="0"/>
              </a:rPr>
              <a:t>15 249</a:t>
            </a:r>
            <a:r>
              <a:rPr lang="ru-RU" sz="2200" dirty="0">
                <a:latin typeface="Georgia" panose="02040502050405020303" pitchFamily="18" charset="0"/>
              </a:rPr>
              <a:t> юных ленинцев отмечены медалью </a:t>
            </a:r>
            <a:r>
              <a:rPr lang="ru-RU" sz="2200" b="1" dirty="0">
                <a:latin typeface="Georgia" panose="02040502050405020303" pitchFamily="18" charset="0"/>
              </a:rPr>
              <a:t>«За оборону Ленинграда».</a:t>
            </a:r>
          </a:p>
          <a:p>
            <a:pPr eaLnBrk="1" hangingPunct="1"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1" y="100807"/>
            <a:ext cx="972133" cy="10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988" y="765968"/>
            <a:ext cx="5708875" cy="1152525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800000"/>
                </a:solidFill>
                <a:latin typeface="Georgia" panose="02040502050405020303" pitchFamily="18" charset="0"/>
              </a:rPr>
              <a:t>Пионеры - </a:t>
            </a:r>
            <a:r>
              <a:rPr lang="ru-RU" sz="32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Герои </a:t>
            </a:r>
            <a:r>
              <a:rPr lang="ru-RU" sz="3200" b="1" dirty="0">
                <a:solidFill>
                  <a:srgbClr val="800000"/>
                </a:solidFill>
                <a:latin typeface="Georgia" panose="02040502050405020303" pitchFamily="18" charset="0"/>
              </a:rPr>
              <a:t>Советского Союза</a:t>
            </a:r>
          </a:p>
        </p:txBody>
      </p:sp>
      <p:sp>
        <p:nvSpPr>
          <p:cNvPr id="24579" name="Rectangle 3" descr="Белый мрамор"/>
          <p:cNvSpPr>
            <a:spLocks noGrp="1" noChangeArrowheads="1"/>
          </p:cNvSpPr>
          <p:nvPr>
            <p:ph type="body" idx="1"/>
          </p:nvPr>
        </p:nvSpPr>
        <p:spPr>
          <a:xfrm>
            <a:off x="8275863" y="2440385"/>
            <a:ext cx="3600450" cy="988616"/>
          </a:xfrm>
          <a:blipFill dpi="0" rotWithShape="1">
            <a:blip r:embed="rId2"/>
            <a:srcRect/>
            <a:tile tx="0" ty="0" sx="100000" sy="100000" flip="none" algn="tl"/>
          </a:blipFill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chemeClr val="accent1"/>
            </a:contourClr>
          </a:sp3d>
        </p:spPr>
        <p:txBody>
          <a:bodyPr>
            <a:flatTx/>
          </a:bodyPr>
          <a:lstStyle/>
          <a:p>
            <a:pPr algn="ctr" eaLnBrk="1" hangingPunct="1">
              <a:buFontTx/>
              <a:buNone/>
            </a:pPr>
            <a:r>
              <a:rPr lang="ru-RU" dirty="0" smtClean="0"/>
              <a:t>Леня Голиков</a:t>
            </a:r>
          </a:p>
          <a:p>
            <a:pPr eaLnBrk="1" hangingPunct="1">
              <a:buFontTx/>
              <a:buNone/>
            </a:pPr>
            <a:r>
              <a:rPr lang="ru-RU" sz="2400" dirty="0"/>
              <a:t>17.06.1926 - 24.01.1943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4451"/>
            <a:ext cx="18256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З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429000"/>
            <a:ext cx="2135188" cy="237648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9" descr="Белый мрамор"/>
          <p:cNvSpPr>
            <a:spLocks noChangeArrowheads="1"/>
          </p:cNvSpPr>
          <p:nvPr/>
        </p:nvSpPr>
        <p:spPr bwMode="auto">
          <a:xfrm>
            <a:off x="1774825" y="5948364"/>
            <a:ext cx="2160588" cy="5048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Зина Портнова</a:t>
            </a:r>
          </a:p>
        </p:txBody>
      </p:sp>
      <p:pic>
        <p:nvPicPr>
          <p:cNvPr id="24586" name="Picture 10" descr="Мар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068639"/>
            <a:ext cx="2328863" cy="259238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7" name="Rectangle 11" descr="Белый мрамор"/>
          <p:cNvSpPr>
            <a:spLocks noChangeArrowheads="1"/>
          </p:cNvSpPr>
          <p:nvPr/>
        </p:nvSpPr>
        <p:spPr bwMode="auto">
          <a:xfrm>
            <a:off x="4511675" y="5876926"/>
            <a:ext cx="2305050" cy="5048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Марат Казей</a:t>
            </a:r>
          </a:p>
        </p:txBody>
      </p:sp>
      <p:sp>
        <p:nvSpPr>
          <p:cNvPr id="24589" name="Rectangle 13" descr="Белый мрамор"/>
          <p:cNvSpPr>
            <a:spLocks noChangeArrowheads="1"/>
          </p:cNvSpPr>
          <p:nvPr/>
        </p:nvSpPr>
        <p:spPr bwMode="auto">
          <a:xfrm>
            <a:off x="7246938" y="6164264"/>
            <a:ext cx="2089150" cy="5048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Валя Котик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40" y="152402"/>
            <a:ext cx="2014846" cy="223440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pk_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644900"/>
            <a:ext cx="2135188" cy="2376488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  <p:bldP spid="24585" grpId="0" animBg="1"/>
      <p:bldP spid="24587" grpId="0" animBg="1"/>
      <p:bldP spid="245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429" y="115888"/>
            <a:ext cx="10504713" cy="59168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пионерии послевоенного времени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629" y="796022"/>
            <a:ext cx="11985171" cy="309154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dirty="0">
                <a:latin typeface="Georgia" panose="02040502050405020303" pitchFamily="18" charset="0"/>
              </a:rPr>
              <a:t>Помощь в </a:t>
            </a:r>
            <a:r>
              <a:rPr lang="ru-RU" sz="2000" b="1" dirty="0">
                <a:latin typeface="Georgia" panose="02040502050405020303" pitchFamily="18" charset="0"/>
              </a:rPr>
              <a:t>восстановлении</a:t>
            </a:r>
            <a:r>
              <a:rPr lang="ru-RU" sz="2000" dirty="0">
                <a:latin typeface="Georgia" panose="02040502050405020303" pitchFamily="18" charset="0"/>
              </a:rPr>
              <a:t> школ и др.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Внимание ответственному отношению к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учебе</a:t>
            </a:r>
            <a:r>
              <a:rPr lang="ru-RU" sz="2000" dirty="0" smtClean="0">
                <a:latin typeface="Georgia" panose="02040502050405020303" pitchFamily="18" charset="0"/>
              </a:rPr>
              <a:t>, качеству 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знаний</a:t>
            </a:r>
            <a:r>
              <a:rPr lang="ru-RU" sz="2000" dirty="0" smtClean="0">
                <a:latin typeface="Georgia" panose="02040502050405020303" pitchFamily="18" charset="0"/>
              </a:rPr>
              <a:t> (отстающих – «на буксир»)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Школьники</a:t>
            </a:r>
            <a:r>
              <a:rPr lang="ru-RU" sz="2000" dirty="0">
                <a:latin typeface="Georgia" panose="02040502050405020303" pitchFamily="18" charset="0"/>
              </a:rPr>
              <a:t>, прежде всего, 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тимуровцы</a:t>
            </a:r>
            <a:r>
              <a:rPr lang="ru-RU" sz="2000" dirty="0">
                <a:latin typeface="Georgia" panose="02040502050405020303" pitchFamily="18" charset="0"/>
              </a:rPr>
              <a:t>, оказывали </a:t>
            </a:r>
            <a:r>
              <a:rPr lang="ru-RU" sz="2000" b="1" dirty="0">
                <a:latin typeface="Georgia" panose="02040502050405020303" pitchFamily="18" charset="0"/>
              </a:rPr>
              <a:t>помощь ветеранам</a:t>
            </a:r>
            <a:r>
              <a:rPr lang="ru-RU" sz="2000" dirty="0">
                <a:latin typeface="Georgia" panose="02040502050405020303" pitchFamily="18" charset="0"/>
              </a:rPr>
              <a:t> Великой Отечественной войны, их семьям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latin typeface="Georgia" panose="02040502050405020303" pitchFamily="18" charset="0"/>
              </a:rPr>
              <a:t>Звание </a:t>
            </a:r>
            <a:r>
              <a:rPr lang="ru-RU" sz="2000" b="1" dirty="0">
                <a:latin typeface="Georgia" panose="02040502050405020303" pitchFamily="18" charset="0"/>
              </a:rPr>
              <a:t>Героя Социалистического Труда</a:t>
            </a:r>
            <a:r>
              <a:rPr lang="ru-RU" sz="2000" dirty="0">
                <a:latin typeface="Georgia" panose="02040502050405020303" pitchFamily="18" charset="0"/>
              </a:rPr>
              <a:t> было присвоено в марте 1948 года таджикскому пионеру </a:t>
            </a:r>
            <a:r>
              <a:rPr lang="ru-RU" sz="2000" b="1" dirty="0" err="1">
                <a:latin typeface="Georgia" panose="02040502050405020303" pitchFamily="18" charset="0"/>
              </a:rPr>
              <a:t>Турсунали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Матказимову</a:t>
            </a:r>
            <a:r>
              <a:rPr lang="ru-RU" sz="2000" dirty="0">
                <a:latin typeface="Georgia" panose="02040502050405020303" pitchFamily="18" charset="0"/>
              </a:rPr>
              <a:t> за высокий урожай хлопка, выращенный на опытном участке, </a:t>
            </a:r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августе 1949 года - грузинской пионерке </a:t>
            </a:r>
            <a:r>
              <a:rPr lang="ru-RU" sz="2000" b="1" dirty="0" err="1">
                <a:latin typeface="Georgia" panose="02040502050405020303" pitchFamily="18" charset="0"/>
              </a:rPr>
              <a:t>Нателе</a:t>
            </a:r>
            <a:r>
              <a:rPr lang="ru-RU" sz="2000" b="1" dirty="0"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atin typeface="Georgia" panose="02040502050405020303" pitchFamily="18" charset="0"/>
              </a:rPr>
              <a:t>Челебадзе</a:t>
            </a:r>
            <a:r>
              <a:rPr lang="ru-RU" sz="2000" dirty="0">
                <a:latin typeface="Georgia" panose="02040502050405020303" pitchFamily="18" charset="0"/>
              </a:rPr>
              <a:t> за рекордный сбор чайного листа.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>
                <a:latin typeface="Georgia" panose="02040502050405020303" pitchFamily="18" charset="0"/>
              </a:rPr>
              <a:t>3 апреля </a:t>
            </a:r>
            <a:r>
              <a:rPr lang="ru-RU" sz="2000" b="1" dirty="0">
                <a:latin typeface="Georgia" panose="02040502050405020303" pitchFamily="18" charset="0"/>
              </a:rPr>
              <a:t>1954</a:t>
            </a:r>
            <a:r>
              <a:rPr lang="ru-RU" sz="2000" dirty="0">
                <a:latin typeface="Georgia" panose="02040502050405020303" pitchFamily="18" charset="0"/>
              </a:rPr>
              <a:t> года ЦК ВЛКСМ утвердил значки «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Юный техник</a:t>
            </a:r>
            <a:r>
              <a:rPr lang="ru-RU" sz="2000" dirty="0">
                <a:latin typeface="Georgia" panose="02040502050405020303" pitchFamily="18" charset="0"/>
              </a:rPr>
              <a:t>», «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Юный турист</a:t>
            </a:r>
            <a:r>
              <a:rPr lang="ru-RU" sz="2000" dirty="0">
                <a:latin typeface="Georgia" panose="02040502050405020303" pitchFamily="18" charset="0"/>
              </a:rPr>
              <a:t>» и «</a:t>
            </a:r>
            <a:r>
              <a:rPr 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Юный натуралист</a:t>
            </a:r>
            <a:r>
              <a:rPr lang="ru-RU" sz="2000" dirty="0">
                <a:latin typeface="Georgia" panose="02040502050405020303" pitchFamily="18" charset="0"/>
              </a:rPr>
              <a:t>», которые уже вручены </a:t>
            </a:r>
            <a:r>
              <a:rPr lang="ru-RU" sz="2000" b="1" dirty="0">
                <a:latin typeface="Georgia" panose="02040502050405020303" pitchFamily="18" charset="0"/>
              </a:rPr>
              <a:t>сотням тысяч </a:t>
            </a:r>
            <a:r>
              <a:rPr lang="ru-RU" sz="2000" b="1" dirty="0" smtClean="0">
                <a:latin typeface="Georgia" panose="02040502050405020303" pitchFamily="18" charset="0"/>
              </a:rPr>
              <a:t>пионеров</a:t>
            </a:r>
            <a:r>
              <a:rPr lang="ru-RU" sz="2000" dirty="0" smtClean="0">
                <a:latin typeface="Georgia" panose="02040502050405020303" pitchFamily="18" charset="0"/>
              </a:rPr>
              <a:t>. 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4" y="115888"/>
            <a:ext cx="937077" cy="100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6" descr="пионер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4" y="3887565"/>
            <a:ext cx="3916339" cy="24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79f971_4a40a24c521543798bc397631714ef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6" y="3887564"/>
            <a:ext cx="2078307" cy="24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6553200" y="3887564"/>
            <a:ext cx="5638800" cy="2785379"/>
          </a:xfrm>
          <a:prstGeom prst="rect">
            <a:avLst/>
          </a:prstGeom>
          <a:solidFill>
            <a:srgbClr val="FFF7F7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Педагогика общей заботы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И.П. Иванов</a:t>
            </a:r>
            <a:r>
              <a:rPr lang="ru-RU" sz="2000" dirty="0" smtClean="0">
                <a:solidFill>
                  <a:srgbClr val="000099"/>
                </a:solidFill>
                <a:latin typeface="Georgia" panose="02040502050405020303" pitchFamily="18" charset="0"/>
              </a:rPr>
              <a:t>:</a:t>
            </a:r>
            <a:r>
              <a:rPr lang="ru-RU" sz="2000" dirty="0" smtClean="0">
                <a:latin typeface="Georgia" panose="02040502050405020303" pitchFamily="18" charset="0"/>
              </a:rPr>
              <a:t> идея </a:t>
            </a:r>
            <a:r>
              <a:rPr lang="ru-RU" sz="2000" b="1" u="sng" dirty="0" smtClean="0">
                <a:latin typeface="Georgia" panose="02040502050405020303" pitchFamily="18" charset="0"/>
              </a:rPr>
              <a:t>деятельной заботы </a:t>
            </a:r>
            <a:r>
              <a:rPr lang="ru-RU" sz="2000" dirty="0" smtClean="0">
                <a:latin typeface="Georgia" panose="02040502050405020303" pitchFamily="18" charset="0"/>
              </a:rPr>
              <a:t>об улучшении окружающей жизни.</a:t>
            </a:r>
          </a:p>
          <a:p>
            <a:pPr>
              <a:lnSpc>
                <a:spcPct val="100000"/>
              </a:lnSpc>
            </a:pPr>
            <a:r>
              <a:rPr lang="ru-RU" sz="2000" dirty="0" err="1" smtClean="0">
                <a:latin typeface="Georgia" panose="02040502050405020303" pitchFamily="18" charset="0"/>
              </a:rPr>
              <a:t>Фрунзенский</a:t>
            </a:r>
            <a:r>
              <a:rPr lang="ru-RU" sz="2000" dirty="0" smtClean="0">
                <a:latin typeface="Georgia" panose="02040502050405020303" pitchFamily="18" charset="0"/>
              </a:rPr>
              <a:t> дворец пионеров </a:t>
            </a:r>
            <a:r>
              <a:rPr lang="ru-RU" sz="2000" dirty="0" err="1" smtClean="0">
                <a:latin typeface="Georgia" panose="02040502050405020303" pitchFamily="18" charset="0"/>
              </a:rPr>
              <a:t>г.Ленинграда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КИМ (ЛГПИ им. А.И. Герцена)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Georgia" panose="02040502050405020303" pitchFamily="18" charset="0"/>
              </a:rPr>
              <a:t>ВПЛ ЦК ВЛКСМ «Орленок»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5343" y="14409"/>
            <a:ext cx="5246914" cy="48799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История пионерии: 70-80-е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7288" y="529886"/>
            <a:ext cx="5407883" cy="2914570"/>
          </a:xfrm>
          <a:solidFill>
            <a:srgbClr val="FFF9F3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С 1974г. – </a:t>
            </a:r>
            <a:r>
              <a:rPr lang="ru-RU" sz="2200" b="1" dirty="0">
                <a:latin typeface="Georgia" panose="02040502050405020303" pitchFamily="18" charset="0"/>
              </a:rPr>
              <a:t>Марши юных ленинцев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>
                <a:latin typeface="Georgia" panose="02040502050405020303" pitchFamily="18" charset="0"/>
              </a:rPr>
              <a:t>Всесоюзные </a:t>
            </a:r>
            <a:r>
              <a:rPr lang="ru-RU" sz="2200" b="1" dirty="0">
                <a:latin typeface="Georgia" panose="02040502050405020303" pitchFamily="18" charset="0"/>
              </a:rPr>
              <a:t>пионерские операции</a:t>
            </a:r>
            <a:r>
              <a:rPr lang="ru-RU" sz="2200" dirty="0">
                <a:latin typeface="Georgia" panose="02040502050405020303" pitchFamily="18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«Пионерские рельсы - БАМу», «БАМу - пионерские поезда»,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«Миллион - Родине!»,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«Дары родной природы», «Зеленая аптека», «Зернышко»,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«Голубая лента», «Муравейник»,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«Живи, книга!» и др.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41990" name="Picture 7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42" y="599396"/>
            <a:ext cx="2571299" cy="2845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524000" y="5489576"/>
            <a:ext cx="52197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1992" name="Picture 10" descr="scrapmetal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9" y="3633947"/>
            <a:ext cx="3500868" cy="2799429"/>
          </a:xfrm>
          <a:prstGeom prst="rect">
            <a:avLst/>
          </a:prstGeom>
          <a:solidFill>
            <a:srgbClr val="FFF9F3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93" name="Picture 14" descr="sbor_mukulatu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3" y="614496"/>
            <a:ext cx="2782234" cy="27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2" descr="пионер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2" y="3633947"/>
            <a:ext cx="5370944" cy="28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614579" y="6218994"/>
            <a:ext cx="3997325" cy="426244"/>
          </a:xfrm>
          <a:prstGeom prst="rect">
            <a:avLst/>
          </a:prstGeom>
          <a:solidFill>
            <a:srgbClr val="FF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solidFill>
                  <a:schemeClr val="tx2"/>
                </a:solidFill>
                <a:latin typeface="Georgia" panose="02040502050405020303" pitchFamily="18" charset="0"/>
              </a:rPr>
              <a:t>Пионерский лагерь </a:t>
            </a:r>
            <a:r>
              <a:rPr lang="ru-RU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70-80-х</a:t>
            </a:r>
            <a:endParaRPr lang="ru-RU" sz="2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9" y="50348"/>
            <a:ext cx="808448" cy="8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136573" y="274639"/>
            <a:ext cx="3352800" cy="5619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Детское </a:t>
            </a:r>
            <a:r>
              <a:rPr lang="ru-RU" sz="2400" b="1" dirty="0">
                <a:solidFill>
                  <a:srgbClr val="800000"/>
                </a:solidFill>
                <a:latin typeface="Georgia" panose="02040502050405020303" pitchFamily="18" charset="0"/>
              </a:rPr>
              <a:t>движение</a:t>
            </a: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1055914" y="2090057"/>
            <a:ext cx="9797144" cy="452845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 smtClean="0">
                <a:latin typeface="Georgia" panose="02040502050405020303" pitchFamily="18" charset="0"/>
              </a:rPr>
              <a:t>Условия </a:t>
            </a:r>
            <a:r>
              <a:rPr lang="ru-RU" sz="2200" b="1" dirty="0">
                <a:latin typeface="Georgia" panose="02040502050405020303" pitchFamily="18" charset="0"/>
              </a:rPr>
              <a:t>возникновения и существования ДОО и движений </a:t>
            </a:r>
            <a:r>
              <a:rPr lang="ru-RU" sz="2200" dirty="0">
                <a:latin typeface="Georgia" panose="02040502050405020303" pitchFamily="18" charset="0"/>
              </a:rPr>
              <a:t>заложены в природе ребенка /подростка, юноши/, в возрастных особенностях развития личности: 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потребность общения со сверстниками,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потребность в самоутверждении,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стремление к взрослости, самостоятельности,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потребность в защите (дает коллектив),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стремление к идентификации себя, своих ценностей и интересов с другими детьми,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потребность в одобрении (сверстниками),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latin typeface="Georgia" panose="02040502050405020303" pitchFamily="18" charset="0"/>
              </a:rPr>
              <a:t>потребность в социальном творчестве.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4543" y="836614"/>
            <a:ext cx="11582399" cy="1128939"/>
          </a:xfrm>
          <a:prstGeom prst="rect">
            <a:avLst/>
          </a:prstGeom>
          <a:solidFill>
            <a:srgbClr val="FFEFEF"/>
          </a:solidFill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400" b="1" i="1" dirty="0" smtClean="0">
                <a:latin typeface="Georgia" panose="02040502050405020303" pitchFamily="18" charset="0"/>
              </a:rPr>
              <a:t>Детское движение</a:t>
            </a:r>
            <a:r>
              <a:rPr lang="ru-RU" sz="2400" dirty="0" smtClean="0">
                <a:latin typeface="Georgia" panose="02040502050405020303" pitchFamily="18" charset="0"/>
              </a:rPr>
              <a:t> - система сообществ детей и взрослых, добровольно объединившихся в организации, ассоциации, союзы или иные формирования для </a:t>
            </a:r>
            <a:r>
              <a:rPr lang="ru-RU" sz="2400" u="sng" dirty="0" smtClean="0">
                <a:latin typeface="Georgia" panose="02040502050405020303" pitchFamily="18" charset="0"/>
              </a:rPr>
              <a:t>достижения определенных общественно значимых целей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64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002971" y="208572"/>
            <a:ext cx="9971315" cy="4905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solidFill>
                  <a:srgbClr val="800000"/>
                </a:solidFill>
                <a:latin typeface="Georgia" panose="02040502050405020303" pitchFamily="18" charset="0"/>
              </a:rPr>
              <a:t>Детские </a:t>
            </a:r>
            <a:r>
              <a:rPr lang="ru-RU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лагеря ЦК ВЛКСМ/детские центры</a:t>
            </a:r>
            <a:endParaRPr lang="ru-RU" sz="28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71057" y="827315"/>
            <a:ext cx="9416143" cy="2449286"/>
          </a:xfrm>
          <a:solidFill>
            <a:srgbClr val="FFD5E4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Georgia" panose="02040502050405020303" pitchFamily="18" charset="0"/>
              </a:rPr>
              <a:t>МДЦ "</a:t>
            </a:r>
            <a:r>
              <a:rPr lang="ru-RU" sz="2400" b="1" dirty="0">
                <a:latin typeface="Georgia" panose="02040502050405020303" pitchFamily="18" charset="0"/>
              </a:rPr>
              <a:t>Артек</a:t>
            </a:r>
            <a:r>
              <a:rPr lang="ru-RU" sz="2400" dirty="0">
                <a:latin typeface="Georgia" panose="02040502050405020303" pitchFamily="18" charset="0"/>
              </a:rPr>
              <a:t>" (</a:t>
            </a:r>
            <a:r>
              <a:rPr lang="en-US" sz="2400" dirty="0">
                <a:latin typeface="Georgia" panose="02040502050405020303" pitchFamily="18" charset="0"/>
              </a:rPr>
              <a:t>16</a:t>
            </a:r>
            <a:r>
              <a:rPr lang="ru-RU" sz="2400" dirty="0">
                <a:latin typeface="Georgia" panose="02040502050405020303" pitchFamily="18" charset="0"/>
              </a:rPr>
              <a:t> июня 1925 г., Крым, </a:t>
            </a:r>
            <a:r>
              <a:rPr lang="ru-RU" sz="2400" dirty="0" err="1">
                <a:latin typeface="Georgia" panose="02040502050405020303" pitchFamily="18" charset="0"/>
              </a:rPr>
              <a:t>п.Гурзуф</a:t>
            </a:r>
            <a:r>
              <a:rPr lang="ru-RU" sz="2400" dirty="0">
                <a:latin typeface="Georgia" panose="02040502050405020303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Georgia" panose="02040502050405020303" pitchFamily="18" charset="0"/>
              </a:rPr>
              <a:t>ВДЦ «</a:t>
            </a:r>
            <a:r>
              <a:rPr lang="ru-RU" sz="2400" b="1" dirty="0">
                <a:latin typeface="Georgia" panose="02040502050405020303" pitchFamily="18" charset="0"/>
              </a:rPr>
              <a:t>Орлёнок</a:t>
            </a:r>
            <a:r>
              <a:rPr lang="ru-RU" sz="2400" dirty="0">
                <a:latin typeface="Georgia" panose="02040502050405020303" pitchFamily="18" charset="0"/>
              </a:rPr>
              <a:t>» (12.07.1960г., на Черноморском побережье Кубани)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Georgia" panose="02040502050405020303" pitchFamily="18" charset="0"/>
              </a:rPr>
              <a:t>ВДЦ «</a:t>
            </a:r>
            <a:r>
              <a:rPr lang="ru-RU" sz="2400" b="1" dirty="0">
                <a:latin typeface="Georgia" panose="02040502050405020303" pitchFamily="18" charset="0"/>
              </a:rPr>
              <a:t>Океан</a:t>
            </a:r>
            <a:r>
              <a:rPr lang="ru-RU" sz="2400" dirty="0">
                <a:latin typeface="Georgia" panose="02040502050405020303" pitchFamily="18" charset="0"/>
              </a:rPr>
              <a:t>» (28 октября 1983 г., Владивосток)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Georgia" panose="02040502050405020303" pitchFamily="18" charset="0"/>
              </a:rPr>
              <a:t>ВДЦ «</a:t>
            </a:r>
            <a:r>
              <a:rPr lang="ru-RU" sz="2400" b="1" dirty="0">
                <a:latin typeface="Georgia" panose="02040502050405020303" pitchFamily="18" charset="0"/>
              </a:rPr>
              <a:t>Смена</a:t>
            </a:r>
            <a:r>
              <a:rPr lang="ru-RU" sz="2400" dirty="0">
                <a:latin typeface="Georgia" panose="02040502050405020303" pitchFamily="18" charset="0"/>
              </a:rPr>
              <a:t>» (1 июня 1985 г., Анапа)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(недавно - ВДЦ «Алые паруса», Евпатория)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3019955"/>
            <a:ext cx="2087563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&amp;Acy;&amp;rcy;&amp;tcy;&amp;iecy;&amp;kcy;. &amp;Kcy;&amp;ocy;&amp;scy;&amp;tcy;&amp;iecy;&amp;rcy;&amp;ocy;&amp;kcy; 80-e &amp;g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139857"/>
            <a:ext cx="1473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AutoShape 7" descr="%D0%9B%D0%B0%D0%B3%D0%B5%D1%80%D1%8C-%C2%AB%D0%A1%D0%BC%D0%B5%D0%BD%D0%B0%C2%BB-%D0%B2-%D0%90%D0%BD%D0%B0%D0%BF%D0%B5-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2863849" y="3632574"/>
            <a:ext cx="9066893" cy="1385740"/>
          </a:xfrm>
          <a:prstGeom prst="rect">
            <a:avLst/>
          </a:prstGeom>
          <a:solidFill>
            <a:srgbClr val="F5D5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600" dirty="0"/>
              <a:t>«</a:t>
            </a:r>
            <a:r>
              <a:rPr lang="ru-RU" sz="2600" b="1" dirty="0"/>
              <a:t>Зубренок</a:t>
            </a:r>
            <a:r>
              <a:rPr lang="ru-RU" sz="2600" dirty="0"/>
              <a:t>» (Белоруссия, Нарочь, </a:t>
            </a:r>
            <a:r>
              <a:rPr lang="ru-RU" sz="2600" dirty="0" smtClean="0"/>
              <a:t>17 </a:t>
            </a:r>
            <a:r>
              <a:rPr lang="ru-RU" sz="2600" dirty="0"/>
              <a:t>августа 1969 г.)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/>
              <a:t>«</a:t>
            </a:r>
            <a:r>
              <a:rPr lang="ru-RU" sz="2600" b="1" dirty="0"/>
              <a:t>Молодая гвардия</a:t>
            </a:r>
            <a:r>
              <a:rPr lang="ru-RU" sz="2600" dirty="0"/>
              <a:t>» (Украина, Одесса)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/>
              <a:t>«</a:t>
            </a:r>
            <a:r>
              <a:rPr lang="ru-RU" sz="2600" b="1" dirty="0" err="1"/>
              <a:t>Балдаурен</a:t>
            </a:r>
            <a:r>
              <a:rPr lang="ru-RU" sz="2600" dirty="0"/>
              <a:t>» (Казахстан, Щучинск)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85637" y="5374287"/>
            <a:ext cx="9286420" cy="558426"/>
          </a:xfrm>
          <a:prstGeom prst="rect">
            <a:avLst/>
          </a:prstGeom>
          <a:solidFill>
            <a:srgbClr val="F5D5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600" dirty="0"/>
              <a:t>«</a:t>
            </a:r>
            <a:r>
              <a:rPr lang="ru-RU" sz="2600" b="1" dirty="0" err="1"/>
              <a:t>Найрамдал</a:t>
            </a:r>
            <a:r>
              <a:rPr lang="ru-RU" sz="2600" dirty="0"/>
              <a:t>» (Монголия, Улан-Батор, 18 июля 1978 </a:t>
            </a:r>
            <a:r>
              <a:rPr lang="ru-RU" sz="2600" dirty="0" smtClean="0"/>
              <a:t>г.)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193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314" y="150506"/>
            <a:ext cx="9982200" cy="1136196"/>
          </a:xfrm>
          <a:solidFill>
            <a:srgbClr val="FFF9F3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>
                <a:latin typeface="Georgia" panose="02040502050405020303" pitchFamily="18" charset="0"/>
              </a:rPr>
              <a:t>Несмотря на определённый формализм, на протяжении 70 лет в пионерском движении сохранялась вера в высокие идеалы, искреннее желание приносить пользу обществу. </a:t>
            </a:r>
          </a:p>
        </p:txBody>
      </p:sp>
      <p:sp>
        <p:nvSpPr>
          <p:cNvPr id="46085" name="AutoShape 12" descr="&amp;Pcy;&amp;icy;&amp;ocy;&amp;ncy;&amp;iecy;&amp;rcy;&amp;icy;&amp;yacy; &amp;scy;&amp;tcy;&amp;rcy;&amp;acy;&amp;ncy;&amp;ycy; &amp;Scy;&amp;ocy;&amp;vcy;&amp;iecy;&amp;tcy;&amp;ocy;&amp;vcy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6086" name="AutoShape 14" descr="&amp;Pcy;&amp;icy;&amp;ocy;&amp;ncy;&amp;iecy;&amp;rcy;&amp;icy;&amp;yacy; &amp;scy;&amp;tcy;&amp;rcy;&amp;acy;&amp;ncy;&amp;ycy; &amp;Scy;&amp;ocy;&amp;vcy;&amp;iecy;&amp;tcy;&amp;ocy;&amp;vcy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6087" name="AutoShape 16" descr="&amp;Pcy;&amp;icy;&amp;ocy;&amp;ncy;&amp;iecy;&amp;rcy;&amp;icy;&amp;yacy; &amp;scy;&amp;tcy;&amp;rcy;&amp;acy;&amp;ncy;&amp;ycy; &amp;Scy;&amp;ocy;&amp;vcy;&amp;iecy;&amp;tcy;&amp;ocy;&amp;vcy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sp>
        <p:nvSpPr>
          <p:cNvPr id="46088" name="Rectangle 3"/>
          <p:cNvSpPr txBox="1">
            <a:spLocks noChangeArrowheads="1"/>
          </p:cNvSpPr>
          <p:nvPr/>
        </p:nvSpPr>
        <p:spPr bwMode="auto">
          <a:xfrm>
            <a:off x="457199" y="4556580"/>
            <a:ext cx="11397344" cy="1855106"/>
          </a:xfrm>
          <a:prstGeom prst="rect">
            <a:avLst/>
          </a:prstGeom>
          <a:solidFill>
            <a:srgbClr val="FFF9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sz="2600" dirty="0">
                <a:latin typeface="Georgia" panose="02040502050405020303" pitchFamily="18" charset="0"/>
              </a:rPr>
              <a:t>.</a:t>
            </a:r>
            <a:r>
              <a:rPr lang="ru-RU" sz="2800" dirty="0"/>
              <a:t> </a:t>
            </a:r>
            <a:r>
              <a:rPr lang="ru-RU" sz="2200" dirty="0"/>
              <a:t>За все время существования Всесоюзной пионерской организации в ее рядах побывало более </a:t>
            </a:r>
            <a:r>
              <a:rPr lang="ru-RU" sz="2200" b="1" dirty="0"/>
              <a:t>210 млн</a:t>
            </a:r>
            <a:r>
              <a:rPr lang="ru-RU" sz="2200" dirty="0"/>
              <a:t>. человек.</a:t>
            </a:r>
          </a:p>
          <a:p>
            <a:pPr eaLnBrk="1" hangingPunct="1"/>
            <a:r>
              <a:rPr lang="ru-RU" sz="2200" dirty="0" smtClean="0"/>
              <a:t>После "</a:t>
            </a:r>
            <a:r>
              <a:rPr lang="ru-RU" sz="2200" dirty="0"/>
              <a:t>перестройки" Всесоюзная пионерская организация отказалась от </a:t>
            </a:r>
            <a:r>
              <a:rPr lang="ru-RU" sz="2200" b="1" dirty="0"/>
              <a:t>политической окраски</a:t>
            </a:r>
            <a:r>
              <a:rPr lang="ru-RU" sz="2200" dirty="0"/>
              <a:t>, взяв новый девиз: "За Родину, добро и справедливость". </a:t>
            </a:r>
            <a:r>
              <a:rPr lang="ru-RU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>
          <a:xfrm>
            <a:off x="3385602" y="1375326"/>
            <a:ext cx="5115994" cy="29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9"/>
            <a:ext cx="8229600" cy="6492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>
                <a:solidFill>
                  <a:srgbClr val="990033"/>
                </a:solidFill>
                <a:latin typeface="Georgia" panose="02040502050405020303" pitchFamily="18" charset="0"/>
              </a:rPr>
              <a:t>Современное детское движение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8560" y="1790119"/>
            <a:ext cx="9449402" cy="6894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/>
              <a:t>СПО ФДО</a:t>
            </a:r>
            <a:r>
              <a:rPr lang="ru-RU" sz="2400" dirty="0"/>
              <a:t> основан </a:t>
            </a:r>
            <a:r>
              <a:rPr lang="ru-RU" sz="2400" b="1" dirty="0">
                <a:solidFill>
                  <a:srgbClr val="990033"/>
                </a:solidFill>
                <a:latin typeface="Georgia" panose="02040502050405020303" pitchFamily="18" charset="0"/>
              </a:rPr>
              <a:t>1 октября 1990 г. </a:t>
            </a:r>
            <a:r>
              <a:rPr lang="ru-RU" sz="2400" dirty="0"/>
              <a:t>делегатами </a:t>
            </a:r>
            <a:r>
              <a:rPr lang="ru-RU" sz="2400" b="1" dirty="0"/>
              <a:t>X Всесоюзного пионерского слёта</a:t>
            </a:r>
            <a:r>
              <a:rPr lang="ru-RU" sz="2400" dirty="0"/>
              <a:t> в Международном лагере "Артек".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0" y="659445"/>
            <a:ext cx="1965324" cy="23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935414" y="692152"/>
            <a:ext cx="6624637" cy="1037762"/>
          </a:xfrm>
          <a:prstGeom prst="horizontalScroll">
            <a:avLst>
              <a:gd name="adj" fmla="val 12500"/>
            </a:avLst>
          </a:prstGeom>
          <a:solidFill>
            <a:srgbClr val="FFEA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За Родину, Добро и Справедливость!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5063" name="Picture 11" descr="jvuwfzv3a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62" y="2479567"/>
            <a:ext cx="1486546" cy="139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3" descr="08b50839-eb73-4bf4-9ab0-9565d4040da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2845173"/>
            <a:ext cx="1217996" cy="122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678735" y="2937067"/>
            <a:ext cx="5264141" cy="719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err="1">
                <a:latin typeface="Georgia" panose="02040502050405020303" pitchFamily="18" charset="0"/>
              </a:rPr>
              <a:t>ДиМСИ</a:t>
            </a:r>
            <a:r>
              <a:rPr lang="ru-RU" sz="2000" b="1" dirty="0">
                <a:latin typeface="Georgia" panose="02040502050405020303" pitchFamily="18" charset="0"/>
              </a:rPr>
              <a:t> – детские и молодежные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latin typeface="Georgia" panose="02040502050405020303" pitchFamily="18" charset="0"/>
              </a:rPr>
              <a:t>социальные инициативы</a:t>
            </a:r>
          </a:p>
        </p:txBody>
      </p:sp>
      <p:pic>
        <p:nvPicPr>
          <p:cNvPr id="45066" name="Picture 20" descr="%D0%A0%D0%94%D0%A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8" y="4024353"/>
            <a:ext cx="2706686" cy="2030429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Rectangle 21"/>
          <p:cNvSpPr>
            <a:spLocks noChangeArrowheads="1"/>
          </p:cNvSpPr>
          <p:nvPr/>
        </p:nvSpPr>
        <p:spPr bwMode="auto">
          <a:xfrm>
            <a:off x="6498545" y="4607407"/>
            <a:ext cx="5498115" cy="436562"/>
          </a:xfrm>
          <a:prstGeom prst="rect">
            <a:avLst/>
          </a:prstGeom>
          <a:solidFill>
            <a:srgbClr val="D0FBBB"/>
          </a:solidFill>
          <a:ln w="127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latin typeface="Georgia" panose="02040502050405020303" pitchFamily="18" charset="0"/>
              </a:rPr>
              <a:t>Российское движение «</a:t>
            </a:r>
            <a:r>
              <a:rPr lang="ru-RU" sz="2200" b="1" dirty="0" err="1">
                <a:latin typeface="Georgia" panose="02040502050405020303" pitchFamily="18" charset="0"/>
              </a:rPr>
              <a:t>Юнармия</a:t>
            </a:r>
            <a:r>
              <a:rPr lang="ru-RU" sz="2200" b="1" dirty="0">
                <a:latin typeface="Georgia" panose="02040502050405020303" pitchFamily="18" charset="0"/>
              </a:rPr>
              <a:t>»</a:t>
            </a:r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2809876" y="5733724"/>
            <a:ext cx="6044184" cy="800100"/>
          </a:xfrm>
          <a:prstGeom prst="rect">
            <a:avLst/>
          </a:prstGeom>
          <a:solidFill>
            <a:srgbClr val="DCEFF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33CC"/>
                </a:solidFill>
                <a:latin typeface="Georgia" panose="02040502050405020303" pitchFamily="18" charset="0"/>
              </a:rPr>
              <a:t>Российское движение школьников: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rgbClr val="0033CC"/>
                </a:solidFill>
                <a:latin typeface="Georgia" panose="02040502050405020303" pitchFamily="18" charset="0"/>
              </a:rPr>
              <a:t>«Познаём, дружим и развиваемся!»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92" y="4123681"/>
            <a:ext cx="1396251" cy="139625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76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417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rgbClr val="800000"/>
                </a:solidFill>
                <a:latin typeface="Georgia" panose="02040502050405020303" pitchFamily="18" charset="0"/>
              </a:rPr>
              <a:t>Детское </a:t>
            </a:r>
            <a:r>
              <a:rPr lang="ru-RU" sz="28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объединение </a:t>
            </a:r>
            <a:r>
              <a:rPr lang="ru-RU" sz="2800" b="1" dirty="0">
                <a:solidFill>
                  <a:srgbClr val="800000"/>
                </a:solidFill>
                <a:latin typeface="Georgia" panose="02040502050405020303" pitchFamily="18" charset="0"/>
              </a:rPr>
              <a:t>и его признаки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34886" y="3095621"/>
            <a:ext cx="10178143" cy="354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dirty="0">
                <a:latin typeface="Georgia" panose="02040502050405020303" pitchFamily="18" charset="0"/>
              </a:rPr>
              <a:t>Признаки детского объединения: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насчитывает в своих рядах не менее 2/3 граждан до 18 лет;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создается по инициативе и при свободном волеизъявлении детей и взрослых;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осуществляет социально-творческую деятельность;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не является непосредственным структурным подразделением государственного учреждения, но может функционировать на его базе и при его поддержке (в </a:t>
            </a:r>
            <a:r>
              <a:rPr lang="ru-RU" sz="2200" dirty="0" err="1">
                <a:latin typeface="Georgia" panose="02040502050405020303" pitchFamily="18" charset="0"/>
              </a:rPr>
              <a:t>т.ч</a:t>
            </a:r>
            <a:r>
              <a:rPr lang="ru-RU" sz="2200" dirty="0">
                <a:latin typeface="Georgia" panose="02040502050405020303" pitchFamily="18" charset="0"/>
              </a:rPr>
              <a:t>. материально-финансовой);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dirty="0">
                <a:latin typeface="Georgia" panose="02040502050405020303" pitchFamily="18" charset="0"/>
              </a:rPr>
              <a:t>не ставит своей (уставной) целью получение прибыли и распределение ее между членами объединения (не является коммерческой).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3287" y="606425"/>
            <a:ext cx="11832770" cy="2443614"/>
          </a:xfrm>
        </p:spPr>
        <p:txBody>
          <a:bodyPr>
            <a:noAutofit/>
          </a:bodyPr>
          <a:lstStyle/>
          <a:p>
            <a:r>
              <a:rPr lang="ru-RU" sz="2100" b="1" i="1" dirty="0">
                <a:latin typeface="Georgia" panose="02040502050405020303" pitchFamily="18" charset="0"/>
              </a:rPr>
              <a:t>Детское общественное объединение (ДОО)</a:t>
            </a:r>
            <a:r>
              <a:rPr lang="ru-RU" sz="2100" dirty="0">
                <a:latin typeface="Georgia" panose="02040502050405020303" pitchFamily="18" charset="0"/>
              </a:rPr>
              <a:t> – это добровольное самодеятельное объединение детей и подростков под руководством взрослых для реализации социально ценной </a:t>
            </a:r>
            <a:r>
              <a:rPr lang="ru-RU" sz="2100" u="sng" dirty="0">
                <a:latin typeface="Georgia" panose="02040502050405020303" pitchFamily="18" charset="0"/>
              </a:rPr>
              <a:t>идеи/цели</a:t>
            </a:r>
            <a:r>
              <a:rPr lang="ru-RU" sz="2100" dirty="0">
                <a:latin typeface="Georgia" panose="02040502050405020303" pitchFamily="18" charset="0"/>
              </a:rPr>
              <a:t>, имеющее выраженную </a:t>
            </a:r>
            <a:r>
              <a:rPr lang="ru-RU" sz="2100" u="sng" dirty="0">
                <a:latin typeface="Georgia" panose="02040502050405020303" pitchFamily="18" charset="0"/>
              </a:rPr>
              <a:t>структуру</a:t>
            </a:r>
            <a:r>
              <a:rPr lang="ru-RU" sz="2100" dirty="0">
                <a:latin typeface="Georgia" panose="02040502050405020303" pitchFamily="18" charset="0"/>
              </a:rPr>
              <a:t>, </a:t>
            </a:r>
            <a:r>
              <a:rPr lang="ru-RU" sz="2100" u="sng" dirty="0">
                <a:latin typeface="Georgia" panose="02040502050405020303" pitchFamily="18" charset="0"/>
              </a:rPr>
              <a:t>правила и нормы</a:t>
            </a:r>
            <a:r>
              <a:rPr lang="ru-RU" sz="2100" dirty="0">
                <a:latin typeface="Georgia" panose="02040502050405020303" pitchFamily="18" charset="0"/>
              </a:rPr>
              <a:t>, которые регулируют его деятельность.</a:t>
            </a:r>
          </a:p>
          <a:p>
            <a:r>
              <a:rPr lang="ru-RU" sz="2100" b="1" i="1" dirty="0">
                <a:latin typeface="Georgia" panose="02040502050405020303" pitchFamily="18" charset="0"/>
              </a:rPr>
              <a:t>Детское общественное объединение (ДОО)</a:t>
            </a:r>
            <a:r>
              <a:rPr lang="ru-RU" sz="2100" dirty="0">
                <a:latin typeface="Georgia" panose="02040502050405020303" pitchFamily="18" charset="0"/>
              </a:rPr>
              <a:t> – особое социально-педагогическое формирование детей и взрослых, объединяющихся на добровольной основе для реализации </a:t>
            </a:r>
            <a:r>
              <a:rPr lang="ru-RU" sz="2100" u="sng" dirty="0">
                <a:latin typeface="Georgia" panose="02040502050405020303" pitchFamily="18" charset="0"/>
              </a:rPr>
              <a:t>индивидуальных и социальных потребностей</a:t>
            </a:r>
            <a:r>
              <a:rPr lang="ru-RU" sz="2100" dirty="0">
                <a:latin typeface="Georgia" panose="02040502050405020303" pitchFamily="18" charset="0"/>
              </a:rPr>
              <a:t>, способствующих </a:t>
            </a:r>
            <a:r>
              <a:rPr lang="ru-RU" sz="2100" u="sng" dirty="0">
                <a:latin typeface="Georgia" panose="02040502050405020303" pitchFamily="18" charset="0"/>
              </a:rPr>
              <a:t>социализации</a:t>
            </a:r>
            <a:r>
              <a:rPr lang="ru-RU" sz="2100" dirty="0">
                <a:latin typeface="Georgia" panose="02040502050405020303" pitchFamily="18" charset="0"/>
              </a:rPr>
              <a:t> личности ребенка./Р.В. Литвак/</a:t>
            </a:r>
          </a:p>
        </p:txBody>
      </p:sp>
    </p:spTree>
    <p:extLst>
      <p:ext uri="{BB962C8B-B14F-4D97-AF65-F5344CB8AC3E}">
        <p14:creationId xmlns:p14="http://schemas.microsoft.com/office/powerpoint/2010/main" val="8825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981200" y="260351"/>
            <a:ext cx="8229600" cy="5619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Функции ДОО</a:t>
            </a:r>
            <a:endParaRPr lang="ru-RU" sz="2400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228601" y="822325"/>
            <a:ext cx="11201400" cy="5303838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ru-RU" b="1" i="1" dirty="0">
                <a:solidFill>
                  <a:srgbClr val="0033CC"/>
                </a:solidFill>
                <a:latin typeface="Georgia" panose="02040502050405020303" pitchFamily="18" charset="0"/>
              </a:rPr>
              <a:t>социальная</a:t>
            </a:r>
            <a:r>
              <a:rPr lang="ru-RU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– активная адаптация в обществе, нравственно-гражданское становление личности (формирование гражданской позиции), развитие социальной активности  (включение в социально-значимую деятельность, творчество), умение взаимодействовать в коллективе, освоение норм демократических отношений  и т.п.;</a:t>
            </a:r>
          </a:p>
          <a:p>
            <a:pPr lvl="1">
              <a:lnSpc>
                <a:spcPct val="100000"/>
              </a:lnSpc>
            </a:pPr>
            <a:r>
              <a:rPr lang="ru-RU" b="1" i="1" dirty="0">
                <a:solidFill>
                  <a:srgbClr val="0033CC"/>
                </a:solidFill>
                <a:latin typeface="Georgia" panose="02040502050405020303" pitchFamily="18" charset="0"/>
              </a:rPr>
              <a:t>педагогическая </a:t>
            </a:r>
            <a:r>
              <a:rPr lang="ru-RU" dirty="0">
                <a:latin typeface="Georgia" panose="02040502050405020303" pitchFamily="18" charset="0"/>
              </a:rPr>
              <a:t>– приобщение к гуманистическим ценностям, воспитание в коллективе, развитие межличностных отношений;</a:t>
            </a:r>
          </a:p>
          <a:p>
            <a:pPr lvl="1">
              <a:lnSpc>
                <a:spcPct val="100000"/>
              </a:lnSpc>
            </a:pPr>
            <a:r>
              <a:rPr lang="ru-RU" b="1" i="1" dirty="0">
                <a:solidFill>
                  <a:srgbClr val="0033CC"/>
                </a:solidFill>
                <a:latin typeface="Georgia" panose="02040502050405020303" pitchFamily="18" charset="0"/>
              </a:rPr>
              <a:t>психологическая</a:t>
            </a:r>
            <a:r>
              <a:rPr lang="ru-RU" dirty="0">
                <a:latin typeface="Georgia" panose="02040502050405020303" pitchFamily="18" charset="0"/>
              </a:rPr>
              <a:t> – создание условий для реализации потребностей, интересов, самопознания, самореализации, обретение идентичности, выбора идеала и др.;</a:t>
            </a:r>
          </a:p>
          <a:p>
            <a:pPr lvl="1">
              <a:lnSpc>
                <a:spcPct val="100000"/>
              </a:lnSpc>
            </a:pPr>
            <a:r>
              <a:rPr lang="ru-RU" b="1" i="1" dirty="0">
                <a:solidFill>
                  <a:srgbClr val="0033CC"/>
                </a:solidFill>
                <a:latin typeface="Georgia" panose="02040502050405020303" pitchFamily="18" charset="0"/>
              </a:rPr>
              <a:t>защиты</a:t>
            </a:r>
            <a:r>
              <a:rPr lang="ru-RU" dirty="0">
                <a:latin typeface="Georgia" panose="02040502050405020303" pitchFamily="18" charset="0"/>
              </a:rPr>
              <a:t> – охрана прав, интересов, достоинства, уникальности ребенка, в </a:t>
            </a:r>
            <a:r>
              <a:rPr lang="ru-RU" dirty="0" err="1">
                <a:latin typeface="Georgia" panose="02040502050405020303" pitchFamily="18" charset="0"/>
              </a:rPr>
              <a:t>т.ч</a:t>
            </a:r>
            <a:r>
              <a:rPr lang="ru-RU" dirty="0">
                <a:latin typeface="Georgia" panose="02040502050405020303" pitchFamily="18" charset="0"/>
              </a:rPr>
              <a:t>. и защита от негативного влияния окружающей среды.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0951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49053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Принципы ДОО </a:t>
            </a:r>
            <a:endParaRPr lang="ru-RU" sz="2400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576943" y="515940"/>
            <a:ext cx="11027228" cy="58522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добровольность</a:t>
            </a:r>
            <a:r>
              <a:rPr lang="ru-RU" sz="2400" dirty="0">
                <a:latin typeface="Georgia" panose="02040502050405020303" pitchFamily="18" charset="0"/>
              </a:rPr>
              <a:t> (свобода выбора ДОО, добровольность участия в нем);  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активности, инициативы и самодеятельности </a:t>
            </a:r>
            <a:r>
              <a:rPr lang="ru-RU" sz="2400" dirty="0">
                <a:latin typeface="Georgia" panose="02040502050405020303" pitchFamily="18" charset="0"/>
              </a:rPr>
              <a:t>(самоорганизации), 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самоуправление</a:t>
            </a:r>
            <a:r>
              <a:rPr lang="ru-RU" sz="2400" dirty="0">
                <a:latin typeface="Georgia" panose="02040502050405020303" pitchFamily="18" charset="0"/>
              </a:rPr>
              <a:t> (при организации жизнедеятельности ДОО как способ обеспечения функционирования ДОО) и 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принцип сотрудничества </a:t>
            </a:r>
            <a:r>
              <a:rPr lang="ru-RU" sz="2400" dirty="0">
                <a:latin typeface="Georgia" panose="02040502050405020303" pitchFamily="18" charset="0"/>
              </a:rPr>
              <a:t>(в </a:t>
            </a:r>
            <a:r>
              <a:rPr lang="ru-RU" sz="2400" dirty="0" err="1">
                <a:latin typeface="Georgia" panose="02040502050405020303" pitchFamily="18" charset="0"/>
              </a:rPr>
              <a:t>т.ч</a:t>
            </a:r>
            <a:r>
              <a:rPr lang="ru-RU" sz="2400" dirty="0">
                <a:latin typeface="Georgia" panose="02040502050405020303" pitchFamily="18" charset="0"/>
              </a:rPr>
              <a:t>., в руководстве ДОО взрослыми;  позиция: «старший друг», «старший товарищ»)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открытость</a:t>
            </a:r>
            <a:r>
              <a:rPr lang="ru-RU" sz="2400" dirty="0">
                <a:latin typeface="Georgia" panose="02040502050405020303" pitchFamily="18" charset="0"/>
              </a:rPr>
              <a:t> (ясность целей, взаимодействие с другими ДОО и др. общественными институтами);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равноправие</a:t>
            </a:r>
            <a:r>
              <a:rPr lang="ru-RU" sz="2400" dirty="0">
                <a:latin typeface="Georgia" panose="02040502050405020303" pitchFamily="18" charset="0"/>
              </a:rPr>
              <a:t> (демократичность отношений, ответственности);                        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единство индивидуальных смыслов деятельности</a:t>
            </a:r>
            <a:r>
              <a:rPr lang="ru-RU" sz="2400" dirty="0">
                <a:latin typeface="Georgia" panose="02040502050405020303" pitchFamily="18" charset="0"/>
              </a:rPr>
              <a:t>,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законность</a:t>
            </a:r>
            <a:r>
              <a:rPr lang="ru-RU" sz="2400" dirty="0">
                <a:latin typeface="Georgia" panose="02040502050405020303" pitchFamily="18" charset="0"/>
              </a:rPr>
              <a:t> (соответствие деятельности, нравственных ориентиров законодательству РФ),</a:t>
            </a:r>
          </a:p>
          <a:p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принцип игры и романтики </a:t>
            </a:r>
            <a:r>
              <a:rPr lang="ru-RU" sz="2400" dirty="0">
                <a:latin typeface="Georgia" panose="02040502050405020303" pitchFamily="18" charset="0"/>
              </a:rPr>
              <a:t>(как реализация возрастных потребностей подростков).</a:t>
            </a:r>
          </a:p>
        </p:txBody>
      </p:sp>
    </p:spTree>
    <p:extLst>
      <p:ext uri="{BB962C8B-B14F-4D97-AF65-F5344CB8AC3E}">
        <p14:creationId xmlns:p14="http://schemas.microsoft.com/office/powerpoint/2010/main" val="1205568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" y="838974"/>
            <a:ext cx="6542593" cy="4351338"/>
          </a:xfrm>
        </p:spPr>
      </p:pic>
      <p:sp>
        <p:nvSpPr>
          <p:cNvPr id="5" name="AutoShape 2" descr="https://avatars.mds.yandex.net/get-zen_doc/1360848/pub_5b61e3c1bad2fe00a8228581_5b61f6db0fcd3800a9accd08/scale_1200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310" y="101599"/>
            <a:ext cx="12169690" cy="47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Российское движение школьников (РДШ) и социальное партнерство 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46" y="1690688"/>
            <a:ext cx="6485724" cy="516731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649686" y="3635829"/>
            <a:ext cx="35814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49686" y="5377543"/>
            <a:ext cx="3951514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98914" y="3744686"/>
            <a:ext cx="3135086" cy="1088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194308" y="5122243"/>
            <a:ext cx="4637315" cy="88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Социальное партнерство ДОО с государством</a:t>
            </a:r>
            <a:endParaRPr lang="ru-RU" sz="24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19354345">
            <a:off x="942654" y="4272919"/>
            <a:ext cx="968828" cy="473607"/>
          </a:xfrm>
          <a:prstGeom prst="notched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31623" y="564763"/>
            <a:ext cx="5825491" cy="71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Детское движение – совокупность детских объединений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 rot="8937310">
            <a:off x="3737330" y="824953"/>
            <a:ext cx="968828" cy="473607"/>
          </a:xfrm>
          <a:prstGeom prst="notched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6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73"/>
            <a:ext cx="10390080" cy="582412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52" y="2177143"/>
            <a:ext cx="5743678" cy="42998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9631" y="87720"/>
            <a:ext cx="9184655" cy="5819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Государственная политика – социальное партнерство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20150359" flipH="1">
            <a:off x="1738823" y="301450"/>
            <a:ext cx="807948" cy="506638"/>
          </a:xfrm>
          <a:prstGeom prst="notched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6783" r="3963" b="16689"/>
          <a:stretch/>
        </p:blipFill>
        <p:spPr>
          <a:xfrm>
            <a:off x="90713" y="1338774"/>
            <a:ext cx="5878286" cy="3494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55" y="1268640"/>
            <a:ext cx="1288144" cy="6907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00000"/>
                </a:solidFill>
                <a:latin typeface="Georgia" panose="02040502050405020303" pitchFamily="18" charset="0"/>
              </a:rPr>
              <a:t>РДШ</a:t>
            </a:r>
            <a:endParaRPr lang="ru-RU" sz="2800" b="1" dirty="0">
              <a:solidFill>
                <a:srgbClr val="60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24173" y="5344886"/>
            <a:ext cx="4209141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91400" y="5617029"/>
            <a:ext cx="3755571" cy="1088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524173" y="5921829"/>
            <a:ext cx="2227941" cy="10886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4128" b="9308"/>
          <a:stretch/>
        </p:blipFill>
        <p:spPr>
          <a:xfrm>
            <a:off x="5988958" y="1959429"/>
            <a:ext cx="6094186" cy="4501250"/>
          </a:xfr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53144" y="247196"/>
            <a:ext cx="11168742" cy="727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Направления социального и сетевого взаимодействия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3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81456" y="5889171"/>
            <a:ext cx="1001487" cy="287792"/>
          </a:xfrm>
        </p:spPr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493"/>
            <a:ext cx="9111343" cy="68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114" y="212726"/>
            <a:ext cx="4071257" cy="6799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Детское объединение</a:t>
            </a:r>
            <a:endParaRPr lang="ru-RU" sz="2400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892630"/>
            <a:ext cx="10831286" cy="550817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ru-RU" sz="2600" b="1" i="1" dirty="0">
                <a:latin typeface="Georgia" panose="02040502050405020303" pitchFamily="18" charset="0"/>
              </a:rPr>
              <a:t>Детское объединение</a:t>
            </a:r>
            <a:r>
              <a:rPr lang="ru-RU" sz="2600" dirty="0">
                <a:latin typeface="Georgia" panose="02040502050405020303" pitchFamily="18" charset="0"/>
              </a:rPr>
              <a:t> – группа детей под руководством взрослых, объединенных общими интересами, целями, деятельностью по их достижению.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600" dirty="0">
                <a:latin typeface="Georgia" panose="02040502050405020303" pitchFamily="18" charset="0"/>
              </a:rPr>
              <a:t>Детские объединения представлены </a:t>
            </a:r>
            <a:r>
              <a:rPr lang="ru-RU" sz="2600" b="1" dirty="0">
                <a:latin typeface="Georgia" panose="02040502050405020303" pitchFamily="18" charset="0"/>
              </a:rPr>
              <a:t>двумя видами</a:t>
            </a:r>
            <a:r>
              <a:rPr lang="ru-RU" sz="2600" dirty="0">
                <a:latin typeface="Georgia" panose="02040502050405020303" pitchFamily="18" charset="0"/>
              </a:rPr>
              <a:t>:</a:t>
            </a:r>
          </a:p>
          <a:p>
            <a:pPr lvl="0">
              <a:lnSpc>
                <a:spcPct val="110000"/>
              </a:lnSpc>
            </a:pPr>
            <a:r>
              <a:rPr lang="ru-RU" sz="2600" i="1" dirty="0">
                <a:solidFill>
                  <a:srgbClr val="0033CC"/>
                </a:solidFill>
                <a:latin typeface="Georgia" panose="02040502050405020303" pitchFamily="18" charset="0"/>
              </a:rPr>
              <a:t>детское объединение системы </a:t>
            </a:r>
            <a:r>
              <a:rPr lang="ru-RU" sz="2600" b="1" i="1" dirty="0">
                <a:solidFill>
                  <a:srgbClr val="0033CC"/>
                </a:solidFill>
                <a:latin typeface="Georgia" panose="02040502050405020303" pitchFamily="18" charset="0"/>
              </a:rPr>
              <a:t>дополнительного образования </a:t>
            </a:r>
            <a:r>
              <a:rPr lang="ru-RU" sz="2600" dirty="0">
                <a:latin typeface="Georgia" panose="02040502050405020303" pitchFamily="18" charset="0"/>
              </a:rPr>
              <a:t>– одновозрастное или разновозрастное объединение детей по интересам, </a:t>
            </a:r>
            <a:r>
              <a:rPr lang="ru-RU" sz="2600" b="1" i="1" dirty="0">
                <a:latin typeface="Georgia" panose="02040502050405020303" pitchFamily="18" charset="0"/>
              </a:rPr>
              <a:t>учебная группа</a:t>
            </a:r>
            <a:r>
              <a:rPr lang="ru-RU" sz="2600" dirty="0">
                <a:latin typeface="Georgia" panose="02040502050405020303" pitchFamily="18" charset="0"/>
              </a:rPr>
              <a:t>, в которой осуществляется одна из программ дополнительного образования. Типичные формы объединений: кружок, секция, клуб и др.;</a:t>
            </a:r>
          </a:p>
          <a:p>
            <a:pPr lvl="0">
              <a:lnSpc>
                <a:spcPct val="110000"/>
              </a:lnSpc>
            </a:pPr>
            <a:r>
              <a:rPr lang="ru-RU" sz="2600" i="1" dirty="0">
                <a:solidFill>
                  <a:srgbClr val="0033CC"/>
                </a:solidFill>
                <a:latin typeface="Georgia" panose="02040502050405020303" pitchFamily="18" charset="0"/>
              </a:rPr>
              <a:t>детское </a:t>
            </a:r>
            <a:r>
              <a:rPr lang="ru-RU" sz="2600" b="1" i="1" dirty="0">
                <a:solidFill>
                  <a:srgbClr val="0033CC"/>
                </a:solidFill>
                <a:latin typeface="Georgia" panose="02040502050405020303" pitchFamily="18" charset="0"/>
              </a:rPr>
              <a:t>общественное</a:t>
            </a:r>
            <a:r>
              <a:rPr lang="ru-RU" sz="2600" i="1" dirty="0">
                <a:solidFill>
                  <a:srgbClr val="0033CC"/>
                </a:solidFill>
                <a:latin typeface="Georgia" panose="02040502050405020303" pitchFamily="18" charset="0"/>
              </a:rPr>
              <a:t> объединение </a:t>
            </a:r>
            <a:r>
              <a:rPr lang="ru-RU" sz="2600" i="1" dirty="0">
                <a:latin typeface="Georgia" panose="02040502050405020303" pitchFamily="18" charset="0"/>
              </a:rPr>
              <a:t>(ДОО) </a:t>
            </a:r>
            <a:r>
              <a:rPr lang="ru-RU" sz="2600" dirty="0">
                <a:latin typeface="Georgia" panose="02040502050405020303" pitchFamily="18" charset="0"/>
              </a:rPr>
              <a:t>– добровольное самодеятельное объединение детей под руководством взрослых для реализации </a:t>
            </a:r>
            <a:r>
              <a:rPr lang="ru-RU" sz="2600" u="sng" dirty="0">
                <a:latin typeface="Georgia" panose="02040502050405020303" pitchFamily="18" charset="0"/>
              </a:rPr>
              <a:t>социально ценной идеи/цели</a:t>
            </a:r>
            <a:r>
              <a:rPr lang="ru-RU" sz="2600" dirty="0">
                <a:latin typeface="Georgia" panose="02040502050405020303" pitchFamily="18" charset="0"/>
              </a:rPr>
              <a:t>, имеющее выраженную структуру, правила и нормы, которые регулируют его деятельность. Это разные по форме ДОО, которые могут быть самостоятельными или входить в состав СПО ФДО, РДШ, «</a:t>
            </a:r>
            <a:r>
              <a:rPr lang="ru-RU" sz="2600" dirty="0" err="1" smtClean="0">
                <a:latin typeface="Georgia" panose="02040502050405020303" pitchFamily="18" charset="0"/>
              </a:rPr>
              <a:t>Юнармии</a:t>
            </a:r>
            <a:r>
              <a:rPr lang="ru-RU" sz="2600" dirty="0" smtClean="0">
                <a:latin typeface="Georgia" panose="02040502050405020303" pitchFamily="18" charset="0"/>
              </a:rPr>
              <a:t>» </a:t>
            </a:r>
            <a:r>
              <a:rPr lang="ru-RU" sz="2600" dirty="0">
                <a:latin typeface="Georgia" panose="02040502050405020303" pitchFamily="18" charset="0"/>
              </a:rPr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1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1743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0629" y="3222171"/>
            <a:ext cx="2982685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4"/>
          <a:stretch/>
        </p:blipFill>
        <p:spPr>
          <a:xfrm>
            <a:off x="5584371" y="102704"/>
            <a:ext cx="6662057" cy="43651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932714" y="3995057"/>
            <a:ext cx="4082143" cy="10886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1441" b="17843"/>
          <a:stretch/>
        </p:blipFill>
        <p:spPr>
          <a:xfrm>
            <a:off x="4190093" y="3222171"/>
            <a:ext cx="6290711" cy="3635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r="4751" b="4693"/>
          <a:stretch/>
        </p:blipFill>
        <p:spPr>
          <a:xfrm>
            <a:off x="74309" y="102704"/>
            <a:ext cx="5455634" cy="388736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3416" y="4244294"/>
            <a:ext cx="4086678" cy="1710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Направления социального и сетевого взаимодействия</a:t>
            </a:r>
            <a:endParaRPr lang="ru-RU" sz="24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02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2714" y="5943600"/>
            <a:ext cx="4038600" cy="23336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"/>
          <a:stretch/>
        </p:blipFill>
        <p:spPr>
          <a:xfrm>
            <a:off x="1507685" y="998858"/>
            <a:ext cx="7886685" cy="562189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317172" y="247196"/>
            <a:ext cx="10504714" cy="972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rgbClr val="800000"/>
                </a:solidFill>
                <a:latin typeface="Georgia" panose="02040502050405020303" pitchFamily="18" charset="0"/>
              </a:rPr>
              <a:t>Направления социального и сетевого взаимодействия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13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7800" y="247196"/>
            <a:ext cx="6564085" cy="9720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Направления социального и сетевого взаимодействия</a:t>
            </a:r>
            <a:endParaRPr lang="ru-RU" sz="2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9183" r="8794" b="12641"/>
          <a:stretch/>
        </p:blipFill>
        <p:spPr>
          <a:xfrm>
            <a:off x="10803" y="43657"/>
            <a:ext cx="4865915" cy="352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18" y="1346653"/>
            <a:ext cx="7252070" cy="5431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23052"/>
          <a:stretch/>
        </p:blipFill>
        <p:spPr>
          <a:xfrm>
            <a:off x="130963" y="4026309"/>
            <a:ext cx="4625594" cy="22122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2955" y="4026309"/>
            <a:ext cx="3696929" cy="388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Партнерство</a:t>
            </a:r>
            <a:endParaRPr lang="ru-RU" sz="20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6" y="0"/>
            <a:ext cx="4983225" cy="2858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0"/>
            <a:ext cx="5897626" cy="6744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2978" r="3736" b="12043"/>
          <a:stretch/>
        </p:blipFill>
        <p:spPr>
          <a:xfrm>
            <a:off x="89517" y="2884713"/>
            <a:ext cx="5845629" cy="39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2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464" y="114959"/>
            <a:ext cx="10515600" cy="3968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Типы </a:t>
            </a:r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взаимодействия ДОО с партнерами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7354" y="511834"/>
            <a:ext cx="11369819" cy="161889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>
                <a:latin typeface="Georgia" panose="02040502050405020303" pitchFamily="18" charset="0"/>
              </a:rPr>
              <a:t>1.</a:t>
            </a:r>
            <a:r>
              <a:rPr lang="ru-RU" dirty="0"/>
              <a:t> </a:t>
            </a:r>
            <a:r>
              <a:rPr lang="ru-RU" sz="2200" b="1" dirty="0">
                <a:solidFill>
                  <a:srgbClr val="0033CC"/>
                </a:solidFill>
                <a:latin typeface="Georgia" panose="02040502050405020303" pitchFamily="18" charset="0"/>
              </a:rPr>
              <a:t>Разовые контакты. </a:t>
            </a:r>
            <a:r>
              <a:rPr lang="ru-RU" sz="2200" dirty="0">
                <a:latin typeface="Georgia" panose="02040502050405020303" pitchFamily="18" charset="0"/>
              </a:rPr>
              <a:t>Субъекты привлекают некоторые ресурсы друг друга: помещение, методическую, консультативную помощь, человеческие ресурсы. Реализуют </a:t>
            </a:r>
            <a:r>
              <a:rPr lang="ru-RU" sz="2200" u="sng" dirty="0">
                <a:latin typeface="Georgia" panose="02040502050405020303" pitchFamily="18" charset="0"/>
              </a:rPr>
              <a:t>кратковременные проекты</a:t>
            </a:r>
            <a:r>
              <a:rPr lang="ru-RU" sz="2200" dirty="0">
                <a:latin typeface="Georgia" panose="02040502050405020303" pitchFamily="18" charset="0"/>
              </a:rPr>
              <a:t>. Взаимодействие, характеризующееся разовыми контактами, нельзя считать эффективным, так как отсутствует необходимое педагогическое условие - системность</a:t>
            </a:r>
            <a:r>
              <a:rPr lang="ru-RU" sz="2200" dirty="0" smtClean="0">
                <a:latin typeface="Georgia" panose="02040502050405020303" pitchFamily="18" charset="0"/>
              </a:rPr>
              <a:t>.</a:t>
            </a:r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4" name="Объект 9"/>
          <p:cNvSpPr txBox="1">
            <a:spLocks/>
          </p:cNvSpPr>
          <p:nvPr/>
        </p:nvSpPr>
        <p:spPr>
          <a:xfrm>
            <a:off x="497355" y="2130724"/>
            <a:ext cx="5955204" cy="4330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Georgia" panose="02040502050405020303" pitchFamily="18" charset="0"/>
              </a:rPr>
              <a:t>2. </a:t>
            </a:r>
            <a:r>
              <a:rPr lang="ru-RU" sz="1900" b="1" dirty="0">
                <a:solidFill>
                  <a:srgbClr val="0033CC"/>
                </a:solidFill>
                <a:latin typeface="Georgia" panose="02040502050405020303" pitchFamily="18" charset="0"/>
              </a:rPr>
              <a:t>Системное взаимодействие</a:t>
            </a:r>
            <a:r>
              <a:rPr lang="ru-RU" sz="1900" dirty="0">
                <a:latin typeface="Georgia" panose="02040502050405020303" pitchFamily="18" charset="0"/>
              </a:rPr>
              <a:t>. Субъекты ориентированы друг на друга в долгосрочном планировании. Существуют </a:t>
            </a:r>
            <a:r>
              <a:rPr lang="ru-RU" sz="1900" u="sng" dirty="0">
                <a:latin typeface="Georgia" panose="02040502050405020303" pitchFamily="18" charset="0"/>
              </a:rPr>
              <a:t>договоренности о совместной деятельности, закрепленные в документах</a:t>
            </a:r>
            <a:r>
              <a:rPr lang="ru-RU" sz="1900" dirty="0">
                <a:latin typeface="Georgia" panose="02040502050405020303" pitchFamily="18" charset="0"/>
              </a:rPr>
              <a:t> (договорах, соглашениях). Взаимодействие может отличаться более или менее интенсивным педагогическим управлением.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900" dirty="0" smtClean="0">
                <a:latin typeface="Georgia" panose="02040502050405020303" pitchFamily="18" charset="0"/>
              </a:rPr>
              <a:t>3. </a:t>
            </a:r>
            <a:r>
              <a:rPr lang="ru-RU" sz="19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Интеграция</a:t>
            </a:r>
            <a:r>
              <a:rPr lang="ru-RU" sz="1900" dirty="0" smtClean="0">
                <a:latin typeface="Georgia" panose="02040502050405020303" pitchFamily="18" charset="0"/>
              </a:rPr>
              <a:t>. Еще один тип взаимодействия представляет собой интегративные формы ДОО в качестве </a:t>
            </a:r>
            <a:r>
              <a:rPr lang="ru-RU" sz="1900" u="sng" dirty="0" smtClean="0">
                <a:latin typeface="Georgia" panose="02040502050405020303" pitchFamily="18" charset="0"/>
              </a:rPr>
              <a:t>детского объединения в структуре образовательного учреждения</a:t>
            </a:r>
            <a:r>
              <a:rPr lang="ru-RU" sz="1900" dirty="0" smtClean="0">
                <a:latin typeface="Georgia" panose="02040502050405020303" pitchFamily="18" charset="0"/>
              </a:rPr>
              <a:t>, учреждения системы молодежной политики или культуры.</a:t>
            </a:r>
            <a:endParaRPr lang="ru-RU" sz="1900" dirty="0">
              <a:latin typeface="Georgia" panose="02040502050405020303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1926" b="5165"/>
          <a:stretch/>
        </p:blipFill>
        <p:spPr>
          <a:xfrm>
            <a:off x="6452558" y="2024033"/>
            <a:ext cx="5262114" cy="41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68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43" y="125640"/>
            <a:ext cx="10515600" cy="7996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детского общественного объединения и социальных партнеров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071" y="721860"/>
            <a:ext cx="113919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ориентация партнеров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самореализацию подростков-участников совместной деятельности и готовность к взаимодействию.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Осознанность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своего развития в деятельности ДОО.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Включенность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подростка во взаимодействие ДОО и партнеров в роли организатора или помощника организатора.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Педагогическое управление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взаимодействием: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развития организаторских способностей, социальной одаренности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управленческим умениям: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ведению переговоров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принятию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решений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оформлению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т. д.,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специальных условий-ситуаций для мотивирования активного включения во взаимодействие: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поиск партнеров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разработка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взаимодействия, оценка </a:t>
            </a: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проекта, описание результатов для ДОО, для себя, для партнеров;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выборе средств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485" y="5215398"/>
            <a:ext cx="11288485" cy="1323439"/>
          </a:xfrm>
          <a:prstGeom prst="rect">
            <a:avLst/>
          </a:prstGeom>
          <a:solidFill>
            <a:srgbClr val="F2F8EE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функция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 и УДОД 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содействие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самореализации 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</a:t>
            </a:r>
            <a:r>
              <a:rPr lang="ru-RU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33CC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2000" b="1" dirty="0">
                <a:solidFill>
                  <a:srgbClr val="0033CC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партнеров 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учитывать индивидуальные цели и мотивы детей, включенных в «поле» взаимодействия, а также </a:t>
            </a:r>
            <a:r>
              <a:rPr lang="ru-RU" sz="20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разноуровневость</a:t>
            </a:r>
            <a:r>
              <a:rPr lang="ru-RU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готовности к взаимодействию, социальной активности и другие отличия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05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8" y="114754"/>
            <a:ext cx="10515600" cy="5057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Результаты партнерского взаимодействия</a:t>
            </a:r>
            <a:endParaRPr lang="ru-RU" sz="24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620486"/>
            <a:ext cx="11669486" cy="47970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В процессе социального партнерства возникают: 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«</a:t>
            </a:r>
            <a:r>
              <a:rPr lang="ru-RU" sz="2400" b="1" dirty="0" smtClean="0">
                <a:latin typeface="Georgia" panose="02040502050405020303" pitchFamily="18" charset="0"/>
              </a:rPr>
              <a:t>поле </a:t>
            </a:r>
            <a:r>
              <a:rPr lang="ru-RU" sz="2400" b="1" dirty="0">
                <a:latin typeface="Georgia" panose="02040502050405020303" pitchFamily="18" charset="0"/>
              </a:rPr>
              <a:t>самореализации</a:t>
            </a:r>
            <a:r>
              <a:rPr lang="ru-RU" sz="2400" dirty="0">
                <a:latin typeface="Georgia" panose="02040502050405020303" pitchFamily="18" charset="0"/>
              </a:rPr>
              <a:t>» в процессе социализации подростка в детских общественных объединениях (А. В. Волохов) и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«</a:t>
            </a:r>
            <a:r>
              <a:rPr lang="ru-RU" sz="2400" b="1" dirty="0" smtClean="0">
                <a:latin typeface="Georgia" panose="02040502050405020303" pitchFamily="18" charset="0"/>
              </a:rPr>
              <a:t>поле </a:t>
            </a:r>
            <a:r>
              <a:rPr lang="ru-RU" sz="2400" b="1" dirty="0">
                <a:latin typeface="Georgia" panose="02040502050405020303" pitchFamily="18" charset="0"/>
              </a:rPr>
              <a:t>лидерства</a:t>
            </a:r>
            <a:r>
              <a:rPr lang="ru-RU" sz="2400" dirty="0">
                <a:latin typeface="Georgia" panose="02040502050405020303" pitchFamily="18" charset="0"/>
              </a:rPr>
              <a:t>» (Л. И. Уманский),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«</a:t>
            </a:r>
            <a:r>
              <a:rPr lang="ru-RU" sz="2400" b="1" dirty="0" smtClean="0">
                <a:latin typeface="Georgia" panose="02040502050405020303" pitchFamily="18" charset="0"/>
              </a:rPr>
              <a:t>поле</a:t>
            </a:r>
            <a:r>
              <a:rPr lang="ru-RU" sz="2400" dirty="0" smtClean="0">
                <a:latin typeface="Georgia" panose="02040502050405020303" pitchFamily="18" charset="0"/>
              </a:rPr>
              <a:t>» </a:t>
            </a:r>
            <a:r>
              <a:rPr lang="ru-RU" sz="2400" dirty="0">
                <a:latin typeface="Georgia" panose="02040502050405020303" pitchFamily="18" charset="0"/>
              </a:rPr>
              <a:t>взаимодействия ДОО с социальными </a:t>
            </a:r>
            <a:r>
              <a:rPr lang="ru-RU" sz="2400" dirty="0" smtClean="0">
                <a:latin typeface="Georgia" panose="02040502050405020303" pitchFamily="18" charset="0"/>
              </a:rPr>
              <a:t>партнерами (Н. А. Гусева).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>
                <a:latin typeface="Georgia" panose="02040502050405020303" pitchFamily="18" charset="0"/>
              </a:rPr>
              <a:t>Признаками</a:t>
            </a:r>
            <a:r>
              <a:rPr lang="ru-RU" sz="2400" dirty="0">
                <a:latin typeface="Georgia" panose="02040502050405020303" pitchFamily="18" charset="0"/>
              </a:rPr>
              <a:t> такого поля являются стремление ДОО и социального партнера </a:t>
            </a:r>
            <a:r>
              <a:rPr lang="ru-RU" sz="2400" u="sng" dirty="0">
                <a:latin typeface="Georgia" panose="02040502050405020303" pitchFamily="18" charset="0"/>
              </a:rPr>
              <a:t>реализовывать выработанные договоренности </a:t>
            </a:r>
            <a:r>
              <a:rPr lang="ru-RU" sz="2400" dirty="0">
                <a:latin typeface="Georgia" panose="02040502050405020303" pitchFamily="18" charset="0"/>
              </a:rPr>
              <a:t>и принятие с этой целью решений, регулирующих взаимодействие: </a:t>
            </a:r>
            <a:r>
              <a:rPr lang="ru-RU" sz="2400" u="sng" dirty="0">
                <a:latin typeface="Georgia" panose="02040502050405020303" pitchFamily="18" charset="0"/>
              </a:rPr>
              <a:t>документов</a:t>
            </a:r>
            <a:r>
              <a:rPr lang="ru-RU" sz="2400" dirty="0">
                <a:latin typeface="Georgia" panose="02040502050405020303" pitchFamily="18" charset="0"/>
              </a:rPr>
              <a:t> (договор, план, программа), </a:t>
            </a:r>
            <a:r>
              <a:rPr lang="ru-RU" sz="2400" u="sng" dirty="0">
                <a:latin typeface="Georgia" panose="02040502050405020303" pitchFamily="18" charset="0"/>
              </a:rPr>
              <a:t>принципов</a:t>
            </a:r>
            <a:r>
              <a:rPr lang="ru-RU" sz="2400" dirty="0">
                <a:latin typeface="Georgia" panose="02040502050405020303" pitchFamily="18" charset="0"/>
              </a:rPr>
              <a:t> (совместная деятельность, коллегиальность, управление); создание </a:t>
            </a:r>
            <a:r>
              <a:rPr lang="ru-RU" sz="2400" u="sng" dirty="0">
                <a:latin typeface="Georgia" panose="02040502050405020303" pitchFamily="18" charset="0"/>
              </a:rPr>
              <a:t>исполнительных органов </a:t>
            </a:r>
            <a:r>
              <a:rPr lang="ru-RU" sz="2400" dirty="0">
                <a:latin typeface="Georgia" panose="02040502050405020303" pitchFamily="18" charset="0"/>
              </a:rPr>
              <a:t>(рабочая группа, совет, координационный центр, ответственный и т. п.).</a:t>
            </a:r>
          </a:p>
        </p:txBody>
      </p:sp>
    </p:spTree>
    <p:extLst>
      <p:ext uri="{BB962C8B-B14F-4D97-AF65-F5344CB8AC3E}">
        <p14:creationId xmlns:p14="http://schemas.microsoft.com/office/powerpoint/2010/main" val="803586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6" y="827314"/>
            <a:ext cx="11408228" cy="573677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Georgia" panose="02040502050405020303" pitchFamily="18" charset="0"/>
              </a:rPr>
              <a:t>Р</a:t>
            </a:r>
            <a:r>
              <a:rPr lang="ru-RU" sz="2400" dirty="0" smtClean="0">
                <a:latin typeface="Georgia" panose="02040502050405020303" pitchFamily="18" charset="0"/>
              </a:rPr>
              <a:t>езультаты </a:t>
            </a:r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самореализации</a:t>
            </a:r>
            <a:r>
              <a:rPr lang="ru-RU" sz="2400" dirty="0">
                <a:solidFill>
                  <a:srgbClr val="0033CC"/>
                </a:solidFill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подростка, включенного во взаимодействие ДОО с социальными партнерами, могут иметь </a:t>
            </a:r>
            <a:r>
              <a:rPr lang="ru-RU" sz="2400" b="1" dirty="0">
                <a:latin typeface="Georgia" panose="02040502050405020303" pitchFamily="18" charset="0"/>
              </a:rPr>
              <a:t>уровневые отличия</a:t>
            </a:r>
            <a:r>
              <a:rPr lang="ru-RU" sz="2400" dirty="0">
                <a:latin typeface="Georgia" panose="02040502050405020303" pitchFamily="18" charset="0"/>
              </a:rPr>
              <a:t>: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при </a:t>
            </a:r>
            <a:r>
              <a:rPr lang="ru-RU" sz="2400" b="1" dirty="0">
                <a:latin typeface="Georgia" panose="02040502050405020303" pitchFamily="18" charset="0"/>
              </a:rPr>
              <a:t>низкой активности </a:t>
            </a:r>
            <a:r>
              <a:rPr lang="ru-RU" sz="2400" dirty="0">
                <a:latin typeface="Georgia" panose="02040502050405020303" pitchFamily="18" charset="0"/>
              </a:rPr>
              <a:t>подростка - </a:t>
            </a:r>
            <a:r>
              <a:rPr lang="ru-RU" sz="2400" u="sng" dirty="0">
                <a:latin typeface="Georgia" panose="02040502050405020303" pitchFamily="18" charset="0"/>
              </a:rPr>
              <a:t>неосознанность</a:t>
            </a:r>
            <a:r>
              <a:rPr lang="ru-RU" sz="2400" dirty="0">
                <a:latin typeface="Georgia" panose="02040502050405020303" pitchFamily="18" charset="0"/>
              </a:rPr>
              <a:t> приобретений и </a:t>
            </a:r>
            <a:r>
              <a:rPr lang="ru-RU" sz="2400" u="sng" dirty="0">
                <a:latin typeface="Georgia" panose="02040502050405020303" pitchFamily="18" charset="0"/>
              </a:rPr>
              <a:t>низкая</a:t>
            </a:r>
            <a:r>
              <a:rPr lang="ru-RU" sz="2400" dirty="0">
                <a:latin typeface="Georgia" panose="02040502050405020303" pitchFamily="18" charset="0"/>
              </a:rPr>
              <a:t> самооценка, </a:t>
            </a:r>
            <a:r>
              <a:rPr lang="ru-RU" sz="2400" u="sng" dirty="0">
                <a:latin typeface="Georgia" panose="02040502050405020303" pitchFamily="18" charset="0"/>
              </a:rPr>
              <a:t>отказ</a:t>
            </a:r>
            <a:r>
              <a:rPr lang="ru-RU" sz="2400" dirty="0">
                <a:latin typeface="Georgia" panose="02040502050405020303" pitchFamily="18" charset="0"/>
              </a:rPr>
              <a:t> от дальнейшего участия во взаимодействии;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при </a:t>
            </a:r>
            <a:r>
              <a:rPr lang="ru-RU" sz="2400" b="1" dirty="0">
                <a:latin typeface="Georgia" panose="02040502050405020303" pitchFamily="18" charset="0"/>
              </a:rPr>
              <a:t>средней активности </a:t>
            </a:r>
            <a:r>
              <a:rPr lang="ru-RU" sz="2400" dirty="0">
                <a:latin typeface="Georgia" panose="02040502050405020303" pitchFamily="18" charset="0"/>
              </a:rPr>
              <a:t>- </a:t>
            </a:r>
            <a:r>
              <a:rPr lang="ru-RU" sz="2400" u="sng" dirty="0">
                <a:latin typeface="Georgia" panose="02040502050405020303" pitchFamily="18" charset="0"/>
              </a:rPr>
              <a:t>осознание</a:t>
            </a:r>
            <a:r>
              <a:rPr lang="ru-RU" sz="2400" dirty="0">
                <a:latin typeface="Georgia" panose="02040502050405020303" pitchFamily="18" charset="0"/>
              </a:rPr>
              <a:t> приобретений, но </a:t>
            </a:r>
            <a:r>
              <a:rPr lang="ru-RU" sz="2400" u="sng" dirty="0">
                <a:latin typeface="Georgia" panose="02040502050405020303" pitchFamily="18" charset="0"/>
              </a:rPr>
              <a:t>недооценка</a:t>
            </a:r>
            <a:r>
              <a:rPr lang="ru-RU" sz="2400" dirty="0">
                <a:latin typeface="Georgia" panose="02040502050405020303" pitchFamily="18" charset="0"/>
              </a:rPr>
              <a:t> их значения, неопределенное отношение к участию во взаимодействии;</a:t>
            </a:r>
          </a:p>
          <a:p>
            <a:r>
              <a:rPr lang="ru-RU" sz="2400" dirty="0">
                <a:latin typeface="Georgia" panose="02040502050405020303" pitchFamily="18" charset="0"/>
              </a:rPr>
              <a:t>- при </a:t>
            </a:r>
            <a:r>
              <a:rPr lang="ru-RU" sz="2400" b="1" dirty="0">
                <a:latin typeface="Georgia" panose="02040502050405020303" pitchFamily="18" charset="0"/>
              </a:rPr>
              <a:t>высокой активности </a:t>
            </a:r>
            <a:r>
              <a:rPr lang="ru-RU" sz="2400" dirty="0">
                <a:latin typeface="Georgia" panose="02040502050405020303" pitchFamily="18" charset="0"/>
              </a:rPr>
              <a:t>- </a:t>
            </a:r>
            <a:r>
              <a:rPr lang="ru-RU" sz="2400" u="sng" dirty="0">
                <a:latin typeface="Georgia" panose="02040502050405020303" pitchFamily="18" charset="0"/>
              </a:rPr>
              <a:t>осознание</a:t>
            </a:r>
            <a:r>
              <a:rPr lang="ru-RU" sz="2400" dirty="0">
                <a:latin typeface="Georgia" panose="02040502050405020303" pitchFamily="18" charset="0"/>
              </a:rPr>
              <a:t> приобретений, </a:t>
            </a:r>
            <a:r>
              <a:rPr lang="ru-RU" sz="2400" u="sng" dirty="0">
                <a:latin typeface="Georgia" panose="02040502050405020303" pitchFamily="18" charset="0"/>
              </a:rPr>
              <a:t>высокая</a:t>
            </a:r>
            <a:r>
              <a:rPr lang="ru-RU" sz="2400" dirty="0">
                <a:latin typeface="Georgia" panose="02040502050405020303" pitchFamily="18" charset="0"/>
              </a:rPr>
              <a:t> их оценка, </a:t>
            </a:r>
            <a:r>
              <a:rPr lang="ru-RU" sz="2400" u="sng" dirty="0">
                <a:latin typeface="Georgia" panose="02040502050405020303" pitchFamily="18" charset="0"/>
              </a:rPr>
              <a:t>самоуважение и уважение </a:t>
            </a:r>
            <a:r>
              <a:rPr lang="ru-RU" sz="2400" dirty="0">
                <a:latin typeface="Georgia" panose="02040502050405020303" pitchFamily="18" charset="0"/>
              </a:rPr>
              <a:t>к партнерам, желание </a:t>
            </a:r>
            <a:r>
              <a:rPr lang="ru-RU" sz="2400" u="sng" dirty="0">
                <a:latin typeface="Georgia" panose="02040502050405020303" pitchFamily="18" charset="0"/>
              </a:rPr>
              <a:t>продолжать</a:t>
            </a:r>
            <a:r>
              <a:rPr lang="ru-RU" sz="2400" dirty="0">
                <a:latin typeface="Georgia" panose="02040502050405020303" pitchFamily="18" charset="0"/>
              </a:rPr>
              <a:t> совместную деятельность.</a:t>
            </a:r>
          </a:p>
          <a:p>
            <a:pPr marL="0" indent="0">
              <a:buNone/>
            </a:pPr>
            <a:r>
              <a:rPr lang="ru-RU" sz="2400" dirty="0">
                <a:latin typeface="Georgia" panose="02040502050405020303" pitchFamily="18" charset="0"/>
              </a:rPr>
              <a:t>Фактором успешной самореализации может стать также </a:t>
            </a:r>
            <a:r>
              <a:rPr lang="ru-RU" sz="2400" b="1" dirty="0">
                <a:latin typeface="Georgia" panose="02040502050405020303" pitchFamily="18" charset="0"/>
              </a:rPr>
              <a:t>социальная одаренность подростка</a:t>
            </a:r>
            <a:r>
              <a:rPr lang="ru-RU" sz="2400">
                <a:latin typeface="Georgia" panose="02040502050405020303" pitchFamily="18" charset="0"/>
              </a:rPr>
              <a:t>, </a:t>
            </a:r>
            <a:r>
              <a:rPr lang="ru-RU" sz="2400" smtClean="0">
                <a:latin typeface="Georgia" panose="02040502050405020303" pitchFamily="18" charset="0"/>
              </a:rPr>
              <a:t>признаки </a:t>
            </a:r>
            <a:r>
              <a:rPr lang="ru-RU" sz="2400">
                <a:latin typeface="Georgia" panose="02040502050405020303" pitchFamily="18" charset="0"/>
              </a:rPr>
              <a:t>которой </a:t>
            </a:r>
            <a:r>
              <a:rPr lang="ru-RU" sz="2400" smtClean="0">
                <a:latin typeface="Georgia" panose="02040502050405020303" pitchFamily="18" charset="0"/>
              </a:rPr>
              <a:t>проявляются: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в </a:t>
            </a:r>
            <a:r>
              <a:rPr lang="ru-RU" sz="2400" dirty="0">
                <a:latin typeface="Georgia" panose="02040502050405020303" pitchFamily="18" charset="0"/>
              </a:rPr>
              <a:t>высоком социальном интеллекте, социальной активности,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стремлении </a:t>
            </a:r>
            <a:r>
              <a:rPr lang="ru-RU" sz="2400" dirty="0">
                <a:latin typeface="Georgia" panose="02040502050405020303" pitchFamily="18" charset="0"/>
              </a:rPr>
              <a:t>к социальному творчеству (М. И. Рожков) и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наличии </a:t>
            </a:r>
            <a:r>
              <a:rPr lang="ru-RU" sz="2400" dirty="0">
                <a:latin typeface="Georgia" panose="02040502050405020303" pitchFamily="18" charset="0"/>
              </a:rPr>
              <a:t>ранней ориентации на </a:t>
            </a:r>
            <a:r>
              <a:rPr lang="ru-RU" sz="2400" dirty="0" smtClean="0">
                <a:latin typeface="Georgia" panose="02040502050405020303" pitchFamily="18" charset="0"/>
              </a:rPr>
              <a:t>социально-нравственные ценности, ценности </a:t>
            </a:r>
            <a:r>
              <a:rPr lang="ru-RU" sz="2400" dirty="0">
                <a:latin typeface="Georgia" panose="02040502050405020303" pitchFamily="18" charset="0"/>
              </a:rPr>
              <a:t>саморазвития и духовного удовлетворения.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81918" y="283419"/>
            <a:ext cx="8464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Georgia" panose="02040502050405020303" pitchFamily="18" charset="0"/>
              </a:rPr>
              <a:t>Результаты партнерского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7525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489" y="124783"/>
            <a:ext cx="6590297" cy="6864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990033"/>
                </a:solidFill>
                <a:latin typeface="Georgia" panose="02040502050405020303" pitchFamily="18" charset="0"/>
              </a:rPr>
              <a:t>Вопросы для </a:t>
            </a:r>
            <a:r>
              <a:rPr lang="ru-RU" sz="2800" b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осмысления</a:t>
            </a:r>
            <a:endParaRPr lang="ru-RU" sz="2800" b="1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5806" y="3569110"/>
            <a:ext cx="11769213" cy="2654709"/>
          </a:xfrm>
          <a:solidFill>
            <a:srgbClr val="FFEFEF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Какой должна быть </a:t>
            </a:r>
            <a:r>
              <a:rPr lang="ru-RU" sz="2000" b="1" dirty="0">
                <a:latin typeface="Georgia" panose="02040502050405020303" pitchFamily="18" charset="0"/>
              </a:rPr>
              <a:t>сегодня детская организация?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Какие направления работы Вы считаете сегодня наиболее актуальными?</a:t>
            </a:r>
          </a:p>
          <a:p>
            <a:r>
              <a:rPr lang="ru-RU" sz="2000" b="1" dirty="0">
                <a:latin typeface="Georgia" panose="02040502050405020303" pitchFamily="18" charset="0"/>
              </a:rPr>
              <a:t>Можем ли мы назвать </a:t>
            </a:r>
            <a:r>
              <a:rPr lang="ru-RU" sz="2000" b="1" dirty="0" smtClean="0">
                <a:latin typeface="Georgia" panose="02040502050405020303" pitchFamily="18" charset="0"/>
              </a:rPr>
              <a:t>дела, </a:t>
            </a:r>
            <a:r>
              <a:rPr lang="ru-RU" sz="2000" b="1" dirty="0">
                <a:latin typeface="Georgia" panose="02040502050405020303" pitchFamily="18" charset="0"/>
              </a:rPr>
              <a:t>о которых вспомнят как о </a:t>
            </a:r>
            <a:r>
              <a:rPr lang="ru-RU" sz="2000" b="1" dirty="0" smtClean="0">
                <a:latin typeface="Georgia" panose="02040502050405020303" pitchFamily="18" charset="0"/>
              </a:rPr>
              <a:t>ярких делах детских объединений </a:t>
            </a:r>
            <a:r>
              <a:rPr lang="en-US" sz="2000" b="1" dirty="0" smtClean="0">
                <a:latin typeface="Georgia" panose="02040502050405020303" pitchFamily="18" charset="0"/>
              </a:rPr>
              <a:t>XXI</a:t>
            </a:r>
            <a:r>
              <a:rPr lang="ru-RU" sz="2000" b="1" dirty="0" smtClean="0">
                <a:latin typeface="Georgia" panose="02040502050405020303" pitchFamily="18" charset="0"/>
              </a:rPr>
              <a:t> </a:t>
            </a:r>
            <a:r>
              <a:rPr lang="ru-RU" sz="2000" b="1" dirty="0">
                <a:latin typeface="Georgia" panose="02040502050405020303" pitchFamily="18" charset="0"/>
              </a:rPr>
              <a:t>века</a:t>
            </a:r>
            <a:r>
              <a:rPr lang="ru-RU" sz="2000" b="1" dirty="0" smtClean="0">
                <a:latin typeface="Georgia" panose="02040502050405020303" pitchFamily="18" charset="0"/>
              </a:rPr>
              <a:t>?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Какие виды и формы социального и сетевого партнерства осуществляются в Вашем детском объединении? </a:t>
            </a:r>
          </a:p>
          <a:p>
            <a:r>
              <a:rPr lang="ru-RU" sz="2000" b="1" dirty="0" smtClean="0">
                <a:latin typeface="Georgia" panose="02040502050405020303" pitchFamily="18" charset="0"/>
              </a:rPr>
              <a:t>Каковы перспективы их развития?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3285" y="884569"/>
            <a:ext cx="7889333" cy="2419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latin typeface="Georgia" panose="02040502050405020303" pitchFamily="18" charset="0"/>
              </a:rPr>
              <a:t>В 20-е </a:t>
            </a:r>
            <a:r>
              <a:rPr lang="ru-RU" sz="2200" dirty="0" smtClean="0">
                <a:latin typeface="Georgia" panose="02040502050405020303" pitchFamily="18" charset="0"/>
              </a:rPr>
              <a:t>годы </a:t>
            </a:r>
            <a:r>
              <a:rPr lang="en-US" sz="2200" dirty="0" smtClean="0">
                <a:latin typeface="Georgia" panose="02040502050405020303" pitchFamily="18" charset="0"/>
              </a:rPr>
              <a:t>XX </a:t>
            </a:r>
            <a:r>
              <a:rPr lang="ru-RU" sz="2200" dirty="0" smtClean="0">
                <a:latin typeface="Georgia" panose="02040502050405020303" pitchFamily="18" charset="0"/>
              </a:rPr>
              <a:t>века </a:t>
            </a:r>
            <a:r>
              <a:rPr lang="ru-RU" sz="2200" dirty="0">
                <a:latin typeface="Georgia" panose="02040502050405020303" pitchFamily="18" charset="0"/>
              </a:rPr>
              <a:t>Н.К. Крупская предупреждала:</a:t>
            </a:r>
            <a:br>
              <a:rPr lang="ru-RU" sz="2200" dirty="0">
                <a:latin typeface="Georgia" panose="02040502050405020303" pitchFamily="18" charset="0"/>
              </a:rPr>
            </a:br>
            <a:r>
              <a:rPr lang="ru-RU" sz="2800" dirty="0">
                <a:solidFill>
                  <a:srgbClr val="990033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2800" i="1" dirty="0">
                <a:solidFill>
                  <a:srgbClr val="990033"/>
                </a:solidFill>
                <a:latin typeface="Bahnschrift SemiBold Condensed" panose="020B0502040204020203" pitchFamily="34" charset="0"/>
              </a:rPr>
              <a:t>- </a:t>
            </a:r>
            <a:r>
              <a:rPr lang="ru-RU" sz="2800" dirty="0">
                <a:latin typeface="Bahnschrift SemiBold Condensed" panose="020B0502040204020203" pitchFamily="34" charset="0"/>
              </a:rPr>
              <a:t>«поменьше формальностей, побольше содержания»;</a:t>
            </a:r>
            <a:br>
              <a:rPr lang="ru-RU" sz="2800" dirty="0">
                <a:latin typeface="Bahnschrift SemiBold Condensed" panose="020B0502040204020203" pitchFamily="34" charset="0"/>
              </a:rPr>
            </a:br>
            <a:r>
              <a:rPr lang="ru-RU" sz="2800" dirty="0">
                <a:latin typeface="Bahnschrift SemiBold Condensed" panose="020B0502040204020203" pitchFamily="34" charset="0"/>
              </a:rPr>
              <a:t>- «поменьше барабанного боя, побольше углублённой работы</a:t>
            </a:r>
            <a:r>
              <a:rPr lang="ru-RU" sz="2800" dirty="0" smtClean="0">
                <a:latin typeface="Bahnschrift SemiBold Condensed" panose="020B0502040204020203" pitchFamily="34" charset="0"/>
              </a:rPr>
              <a:t>».</a:t>
            </a:r>
          </a:p>
          <a:p>
            <a:endParaRPr lang="ru-RU" sz="1000" dirty="0">
              <a:latin typeface="Bahnschrift SemiBold Condensed" panose="020B0502040204020203" pitchFamily="34" charset="0"/>
            </a:endParaRPr>
          </a:p>
          <a:p>
            <a:pPr algn="ctr"/>
            <a:r>
              <a:rPr lang="ru-RU" sz="2400" b="1" dirty="0">
                <a:solidFill>
                  <a:srgbClr val="990000"/>
                </a:solidFill>
                <a:latin typeface="Georgia" panose="02040502050405020303" pitchFamily="18" charset="0"/>
              </a:rPr>
              <a:t>Актуален </a:t>
            </a:r>
            <a:r>
              <a:rPr 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ли этот призыв через 100 лет?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9" y="884567"/>
            <a:ext cx="3775026" cy="24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103868"/>
            <a:ext cx="10863943" cy="63636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Детское движение как социально-историческое явление</a:t>
            </a:r>
            <a:endParaRPr lang="ru-RU" sz="2400" b="1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740229"/>
            <a:ext cx="10863943" cy="19594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Детское движение</a:t>
            </a:r>
            <a:r>
              <a:rPr lang="ru-RU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– </a:t>
            </a:r>
            <a:r>
              <a:rPr lang="ru-RU" sz="2400" dirty="0" smtClean="0">
                <a:latin typeface="Georgia" panose="02040502050405020303" pitchFamily="18" charset="0"/>
              </a:rPr>
              <a:t>это </a:t>
            </a:r>
            <a:r>
              <a:rPr lang="ru-RU" sz="2400" u="sng" dirty="0" smtClean="0">
                <a:latin typeface="Georgia" panose="02040502050405020303" pitchFamily="18" charset="0"/>
              </a:rPr>
              <a:t>социально-историческое</a:t>
            </a:r>
            <a:r>
              <a:rPr lang="ru-RU" sz="2400" dirty="0" smtClean="0">
                <a:latin typeface="Georgia" panose="02040502050405020303" pitchFamily="18" charset="0"/>
              </a:rPr>
              <a:t> явление, </a:t>
            </a:r>
            <a:r>
              <a:rPr lang="ru-RU" sz="2400" u="sng" dirty="0" smtClean="0">
                <a:latin typeface="Georgia" panose="02040502050405020303" pitchFamily="18" charset="0"/>
              </a:rPr>
              <a:t>способ освоения </a:t>
            </a:r>
            <a:r>
              <a:rPr lang="ru-RU" sz="2400" dirty="0" smtClean="0">
                <a:latin typeface="Georgia" panose="02040502050405020303" pitchFamily="18" charset="0"/>
              </a:rPr>
              <a:t>детьми мира и воздействия на него посредством коллективной деятельности со сверстниками. 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Это уникальный фактор самоутверждения, самоопределения и социализации детей.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44774" y="3492512"/>
            <a:ext cx="82117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000" b="1" i="1" dirty="0">
                <a:latin typeface="Monotype Corsiva" panose="03010101010201010101" pitchFamily="66" charset="0"/>
              </a:rPr>
              <a:t>«А наша молодежь? </a:t>
            </a:r>
            <a:endParaRPr lang="en-US" sz="3000" b="1" i="1" dirty="0"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000" b="1" i="1" dirty="0">
                <a:latin typeface="Monotype Corsiva" panose="03010101010201010101" pitchFamily="66" charset="0"/>
              </a:rPr>
              <a:t>Она</a:t>
            </a:r>
            <a:r>
              <a:rPr lang="en-US" sz="3000" b="1" i="1" dirty="0">
                <a:latin typeface="Monotype Corsiva" panose="03010101010201010101" pitchFamily="66" charset="0"/>
              </a:rPr>
              <a:t> </a:t>
            </a:r>
            <a:r>
              <a:rPr lang="ru-RU" sz="3000" b="1" i="1" dirty="0">
                <a:latin typeface="Monotype Corsiva" panose="03010101010201010101" pitchFamily="66" charset="0"/>
              </a:rPr>
              <a:t>еще больше, еще острее </a:t>
            </a:r>
            <a:r>
              <a:rPr lang="ru-RU" sz="3000" b="1" i="1" dirty="0" smtClean="0">
                <a:latin typeface="Monotype Corsiva" panose="03010101010201010101" pitchFamily="66" charset="0"/>
              </a:rPr>
              <a:t>переживала </a:t>
            </a:r>
            <a:r>
              <a:rPr lang="ru-RU" sz="3000" b="1" i="1" dirty="0">
                <a:latin typeface="Monotype Corsiva" panose="03010101010201010101" pitchFamily="66" charset="0"/>
              </a:rPr>
              <a:t>неудачи </a:t>
            </a:r>
            <a:r>
              <a:rPr lang="ru-RU" sz="3000" b="1" i="1" dirty="0" smtClean="0">
                <a:latin typeface="Monotype Corsiva" panose="03010101010201010101" pitchFamily="66" charset="0"/>
              </a:rPr>
              <a:t>войны </a:t>
            </a:r>
            <a:r>
              <a:rPr lang="ru-RU" sz="3000" b="1" i="1" dirty="0">
                <a:latin typeface="Monotype Corsiva" panose="03010101010201010101" pitchFamily="66" charset="0"/>
              </a:rPr>
              <a:t>и тоже хотела </a:t>
            </a:r>
            <a:r>
              <a:rPr lang="ru-RU" sz="3000" b="1" i="1" dirty="0" smtClean="0">
                <a:latin typeface="Monotype Corsiva" panose="03010101010201010101" pitchFamily="66" charset="0"/>
              </a:rPr>
              <a:t>«</a:t>
            </a:r>
            <a:r>
              <a:rPr lang="ru-RU" sz="3000" b="1" i="1" dirty="0">
                <a:latin typeface="Monotype Corsiva" panose="03010101010201010101" pitchFamily="66" charset="0"/>
              </a:rPr>
              <a:t>что-то сделать» для России! </a:t>
            </a:r>
            <a:r>
              <a:rPr lang="ru-RU" sz="3000" b="1" i="1" dirty="0" smtClean="0">
                <a:latin typeface="Monotype Corsiva" panose="03010101010201010101" pitchFamily="66" charset="0"/>
              </a:rPr>
              <a:t> Вопрос  </a:t>
            </a:r>
            <a:r>
              <a:rPr lang="ru-RU" sz="3000" b="1" i="1" dirty="0">
                <a:latin typeface="Monotype Corsiva" panose="03010101010201010101" pitchFamily="66" charset="0"/>
              </a:rPr>
              <a:t>был только в том</a:t>
            </a:r>
            <a:r>
              <a:rPr lang="ru-RU" sz="3000" b="1" i="1" dirty="0" smtClean="0">
                <a:latin typeface="Monotype Corsiva" panose="03010101010201010101" pitchFamily="66" charset="0"/>
              </a:rPr>
              <a:t>, что именно можно было </a:t>
            </a:r>
            <a:r>
              <a:rPr lang="ru-RU" sz="3000" b="1" i="1" dirty="0">
                <a:latin typeface="Monotype Corsiva" panose="03010101010201010101" pitchFamily="66" charset="0"/>
              </a:rPr>
              <a:t>сделать?»</a:t>
            </a:r>
            <a:r>
              <a:rPr lang="ru-RU" sz="3000" dirty="0">
                <a:latin typeface="Monotype Corsiva" panose="03010101010201010101" pitchFamily="66" charset="0"/>
              </a:rPr>
              <a:t> </a:t>
            </a:r>
          </a:p>
        </p:txBody>
      </p:sp>
      <p:pic>
        <p:nvPicPr>
          <p:cNvPr id="6" name="Picture 3" descr="Стрелок Его  Величества 1905 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2" y="2830287"/>
            <a:ext cx="2641520" cy="375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68142" y="5451940"/>
            <a:ext cx="53884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latin typeface="Georgia" panose="02040502050405020303" pitchFamily="18" charset="0"/>
              </a:rPr>
              <a:t>Из воспоминаний О.И. </a:t>
            </a:r>
            <a:r>
              <a:rPr lang="ru-RU" sz="1800" dirty="0" err="1">
                <a:latin typeface="Georgia" panose="02040502050405020303" pitchFamily="18" charset="0"/>
              </a:rPr>
              <a:t>Пантюхова</a:t>
            </a:r>
            <a:r>
              <a:rPr lang="ru-RU" sz="1800" dirty="0">
                <a:latin typeface="Georgia" panose="02040502050405020303" pitchFamily="18" charset="0"/>
              </a:rPr>
              <a:t>, </a:t>
            </a:r>
            <a:endParaRPr lang="ru-RU" sz="1800" dirty="0" smtClean="0"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офицера </a:t>
            </a:r>
            <a:r>
              <a:rPr lang="ru-RU" sz="1800" dirty="0">
                <a:latin typeface="Georgia" panose="02040502050405020303" pitchFamily="18" charset="0"/>
              </a:rPr>
              <a:t>1-го Лейб-гвардии стрелкового полка</a:t>
            </a:r>
          </a:p>
        </p:txBody>
      </p:sp>
    </p:spTree>
    <p:extLst>
      <p:ext uri="{BB962C8B-B14F-4D97-AF65-F5344CB8AC3E}">
        <p14:creationId xmlns:p14="http://schemas.microsoft.com/office/powerpoint/2010/main" val="32884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238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solidFill>
                  <a:srgbClr val="0033CC"/>
                </a:solidFill>
                <a:latin typeface="Georgia" panose="02040502050405020303" pitchFamily="18" charset="0"/>
              </a:rPr>
              <a:t>Истоки детского движения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919289" y="1125538"/>
            <a:ext cx="3240087" cy="792162"/>
          </a:xfrm>
          <a:prstGeom prst="roundRect">
            <a:avLst>
              <a:gd name="adj" fmla="val 16667"/>
            </a:avLst>
          </a:prstGeom>
          <a:solidFill>
            <a:srgbClr val="C1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Дом свободного ребёнка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(1906, К.Н. Вентцель)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959600" y="1125538"/>
            <a:ext cx="3240088" cy="792162"/>
          </a:xfrm>
          <a:prstGeom prst="roundRect">
            <a:avLst>
              <a:gd name="adj" fmla="val 16667"/>
            </a:avLst>
          </a:prstGeom>
          <a:solidFill>
            <a:srgbClr val="C1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Дома творчества юных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919289" y="2276476"/>
            <a:ext cx="3240087" cy="792163"/>
          </a:xfrm>
          <a:prstGeom prst="roundRect">
            <a:avLst>
              <a:gd name="adj" fmla="val 16667"/>
            </a:avLst>
          </a:prstGeom>
          <a:solidFill>
            <a:srgbClr val="98FE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«Потешные» отряды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(1908)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959600" y="2276475"/>
            <a:ext cx="3240088" cy="793750"/>
          </a:xfrm>
          <a:prstGeom prst="roundRect">
            <a:avLst>
              <a:gd name="adj" fmla="val 16667"/>
            </a:avLst>
          </a:prstGeom>
          <a:solidFill>
            <a:srgbClr val="98FEA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/>
              <a:t>Отряды «Зарница»,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/>
              <a:t>«</a:t>
            </a:r>
            <a:r>
              <a:rPr lang="ru-RU" sz="1800" b="1" dirty="0" err="1"/>
              <a:t>Юнармия</a:t>
            </a:r>
            <a:r>
              <a:rPr lang="ru-RU" sz="1800" b="1" dirty="0"/>
              <a:t>»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5519738" y="4868864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519738" y="5805489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5519738" y="2420939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519738" y="1341439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919289" y="3429001"/>
            <a:ext cx="3240087" cy="792163"/>
          </a:xfrm>
          <a:prstGeom prst="roundRect">
            <a:avLst>
              <a:gd name="adj" fmla="val 16667"/>
            </a:avLst>
          </a:prstGeom>
          <a:solidFill>
            <a:srgbClr val="DEBDF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Клубы, игровые площадки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(1906, 1909, С.Т. Шацкий)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959600" y="5734051"/>
            <a:ext cx="3240088" cy="7921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Пионеры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Современные ДОО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959600" y="4652963"/>
            <a:ext cx="3240088" cy="792162"/>
          </a:xfrm>
          <a:prstGeom prst="roundRect">
            <a:avLst>
              <a:gd name="adj" fmla="val 16667"/>
            </a:avLst>
          </a:prstGeom>
          <a:solidFill>
            <a:srgbClr val="FFE7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Лагеря труда и отдыха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6959600" y="3429001"/>
            <a:ext cx="3240088" cy="792163"/>
          </a:xfrm>
          <a:prstGeom prst="roundRect">
            <a:avLst>
              <a:gd name="adj" fmla="val 16667"/>
            </a:avLst>
          </a:prstGeom>
          <a:solidFill>
            <a:srgbClr val="DEBDF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Подростковые клубы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1847850" y="4652963"/>
            <a:ext cx="3240088" cy="792162"/>
          </a:xfrm>
          <a:prstGeom prst="roundRect">
            <a:avLst>
              <a:gd name="adj" fmla="val 16667"/>
            </a:avLst>
          </a:prstGeom>
          <a:solidFill>
            <a:srgbClr val="FFE7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Колония «Бодрая жизнь»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(1911 , С.Т. Шацкий)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847850" y="5734051"/>
            <a:ext cx="3240088" cy="792163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Российские скауты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/>
              <a:t>(1909, О.И. Пантюхов)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551488" y="3573464"/>
            <a:ext cx="976312" cy="4857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6970" y="365125"/>
            <a:ext cx="7826829" cy="7016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Скаутинг. Июнь 1907 г. Англия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0596" y="1158876"/>
            <a:ext cx="8591550" cy="51439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>
                <a:latin typeface="Georgia" panose="02040502050405020303" pitchFamily="18" charset="0"/>
              </a:rPr>
              <a:t>«Школа даёт знания, но не формирует характер. Образование и воспитание - разные вещи. </a:t>
            </a:r>
            <a:endParaRPr lang="en-US" sz="2600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>
                <a:latin typeface="Georgia" panose="02040502050405020303" pitchFamily="18" charset="0"/>
              </a:rPr>
              <a:t>Надо занять молодежь чем-то полезным в воспитательном отношении и в то же время привлекательным для неё. </a:t>
            </a:r>
            <a:endParaRPr lang="ru-RU" sz="2600" dirty="0" smtClean="0">
              <a:latin typeface="Georgia" panose="0204050205040502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Следует </a:t>
            </a:r>
            <a:r>
              <a:rPr lang="ru-RU" sz="2600" dirty="0">
                <a:latin typeface="Georgia" panose="02040502050405020303" pitchFamily="18" charset="0"/>
              </a:rPr>
              <a:t>ввести в практику походы, разведку лагерь, дежурство у костра, спорт и романтику приключений. </a:t>
            </a:r>
            <a:endParaRPr lang="en-US" sz="2600" dirty="0">
              <a:latin typeface="Georgia" panose="020405020504050203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600" dirty="0">
                <a:latin typeface="Georgia" panose="02040502050405020303" pitchFamily="18" charset="0"/>
              </a:rPr>
              <a:t>Почему не использовать обаяние рыцарских подвигов служения, защиты и помощи? Мальчиков привлекает героизм, романтика приключений, и этим-то надо воспользоваться в целях </a:t>
            </a:r>
            <a:r>
              <a:rPr lang="ru-RU" sz="2600" dirty="0" smtClean="0">
                <a:latin typeface="Georgia" panose="02040502050405020303" pitchFamily="18" charset="0"/>
              </a:rPr>
              <a:t>воспитания». </a:t>
            </a:r>
            <a:endParaRPr lang="en-US" sz="2600" dirty="0">
              <a:latin typeface="Georgia" panose="02040502050405020303" pitchFamily="18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dirty="0">
                <a:latin typeface="Georgia" panose="02040502050405020303" pitchFamily="18" charset="0"/>
              </a:rPr>
              <a:t>Р. Баден-Пауэлл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213632"/>
            <a:ext cx="29829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3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57" y="220210"/>
            <a:ext cx="10896599" cy="2746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33CC"/>
                </a:solidFill>
                <a:latin typeface="Georgia" panose="02040502050405020303" pitchFamily="18" charset="0"/>
              </a:rPr>
              <a:t>Нравственные основы скаутинга, российских разведчиков</a:t>
            </a:r>
            <a:endParaRPr lang="ru-RU" sz="2400" dirty="0">
              <a:solidFill>
                <a:srgbClr val="0033CC"/>
              </a:solidFill>
              <a:latin typeface="Georgia" panose="02040502050405020303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96226" y="5229225"/>
            <a:ext cx="2314575" cy="8969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2" name="Rectangle 6"/>
          <p:cNvSpPr>
            <a:spLocks noRot="1" noChangeArrowheads="1"/>
          </p:cNvSpPr>
          <p:nvPr/>
        </p:nvSpPr>
        <p:spPr bwMode="auto">
          <a:xfrm>
            <a:off x="163284" y="621623"/>
            <a:ext cx="5812971" cy="6049961"/>
          </a:xfrm>
          <a:prstGeom prst="rect">
            <a:avLst/>
          </a:prstGeom>
          <a:solidFill>
            <a:srgbClr val="C1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000" b="1" dirty="0"/>
              <a:t>Законы разведчиков</a:t>
            </a:r>
            <a:endParaRPr lang="ru-RU" sz="1600" dirty="0"/>
          </a:p>
          <a:p>
            <a:pPr eaLnBrk="1" hangingPunct="1">
              <a:buFontTx/>
              <a:buNone/>
            </a:pPr>
            <a:r>
              <a:rPr lang="ru-RU" sz="1900" dirty="0"/>
              <a:t>Разведчик верен Богу, </a:t>
            </a:r>
            <a:r>
              <a:rPr lang="ru-RU" sz="1900" u="sng" dirty="0"/>
              <a:t>предан родине</a:t>
            </a:r>
            <a:r>
              <a:rPr lang="ru-RU" sz="1900" dirty="0"/>
              <a:t>, родителям и начальникам.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честен и правдив.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</a:t>
            </a:r>
            <a:r>
              <a:rPr lang="ru-RU" sz="1900" u="sng" dirty="0"/>
              <a:t>помогает ближним</a:t>
            </a:r>
            <a:r>
              <a:rPr lang="ru-RU" sz="1900" dirty="0"/>
              <a:t>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друг всем и брат всякому другому разведчику.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исполняет приказания родителей и начальников.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вежлив и услужлив.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</a:t>
            </a:r>
            <a:r>
              <a:rPr lang="ru-RU" sz="1900" u="sng" dirty="0"/>
              <a:t>друг животных и всей природы</a:t>
            </a:r>
            <a:r>
              <a:rPr lang="ru-RU" sz="1900" dirty="0"/>
              <a:t>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бережлив и уважает чужую собственность.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чист в мыслях, словах и делах, телом и душой.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трудолюбив и настойчив.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весел и никогда не падает духом.</a:t>
            </a:r>
          </a:p>
          <a:p>
            <a:pPr eaLnBrk="1" hangingPunct="1">
              <a:buFontTx/>
              <a:buNone/>
            </a:pPr>
            <a:r>
              <a:rPr lang="ru-RU" sz="1900" dirty="0"/>
              <a:t>Разведчик скромен.</a:t>
            </a:r>
          </a:p>
        </p:txBody>
      </p:sp>
      <p:sp>
        <p:nvSpPr>
          <p:cNvPr id="4103" name="Rectangle 7"/>
          <p:cNvSpPr>
            <a:spLocks noRot="1" noChangeArrowheads="1"/>
          </p:cNvSpPr>
          <p:nvPr/>
        </p:nvSpPr>
        <p:spPr bwMode="auto">
          <a:xfrm>
            <a:off x="6232755" y="621623"/>
            <a:ext cx="5741532" cy="6047465"/>
          </a:xfrm>
          <a:prstGeom prst="rect">
            <a:avLst/>
          </a:prstGeom>
          <a:solidFill>
            <a:srgbClr val="FFEFE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b="1" dirty="0"/>
              <a:t>Заповеди разведчиков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b="1" dirty="0" smtClean="0">
              <a:solidFill>
                <a:srgbClr val="9900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b="1" dirty="0" smtClean="0">
                <a:solidFill>
                  <a:srgbClr val="990033"/>
                </a:solidFill>
              </a:rPr>
              <a:t>Не </a:t>
            </a:r>
            <a:r>
              <a:rPr lang="ru-RU" sz="1900" b="1" dirty="0">
                <a:solidFill>
                  <a:srgbClr val="990033"/>
                </a:solidFill>
              </a:rPr>
              <a:t>жди от других ничего, но сам отдай все, что можешь.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b="1" dirty="0">
                <a:solidFill>
                  <a:srgbClr val="990033"/>
                </a:solidFill>
              </a:rPr>
              <a:t>Посвяти свою жизнь Родине и ближним.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b="1" dirty="0">
                <a:solidFill>
                  <a:srgbClr val="990033"/>
                </a:solidFill>
              </a:rPr>
              <a:t>Пусть первая твоя мысль будет о других, а вторая  - о себе.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Будь рыцарем – защитником слабых и поборником правого дела.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Укрепляй свое тело и душу, просветляй ум.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Пусть воля твоя будет как лук, туго натянутый.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Расти вверх, как мощный дуб, а не стелись по земле, как плакучая ива.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Подражай покровителю разведчиков, св. Георгию Победоносцу; поражай зло в мире, но прежде всего порази злого дракона в самом себе.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Будь завтра лучше, чем ты есть сегодня и чем ты был вчера.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900" dirty="0"/>
              <a:t>Носи Бога в сердце и помни девиз свой – «БУДЬ ГОТОВ!»</a:t>
            </a:r>
          </a:p>
        </p:txBody>
      </p:sp>
    </p:spTree>
    <p:extLst>
      <p:ext uri="{BB962C8B-B14F-4D97-AF65-F5344CB8AC3E}">
        <p14:creationId xmlns:p14="http://schemas.microsoft.com/office/powerpoint/2010/main" val="2560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1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6189" y="104775"/>
            <a:ext cx="9349240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solidFill>
                  <a:srgbClr val="990033"/>
                </a:solidFill>
                <a:latin typeface="Georgia" panose="02040502050405020303" pitchFamily="18" charset="0"/>
              </a:rPr>
              <a:t>Добровольческая деятельность </a:t>
            </a:r>
            <a:r>
              <a:rPr lang="ru-RU" sz="2800" b="1" dirty="0" smtClean="0">
                <a:solidFill>
                  <a:srgbClr val="990033"/>
                </a:solidFill>
                <a:latin typeface="Georgia" panose="02040502050405020303" pitchFamily="18" charset="0"/>
              </a:rPr>
              <a:t>российских скаутов</a:t>
            </a:r>
            <a:endParaRPr lang="ru-RU" sz="2800" b="1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15368" y="682624"/>
            <a:ext cx="9550061" cy="26638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>
                <a:latin typeface="Georgia" panose="02040502050405020303" pitchFamily="18" charset="0"/>
              </a:rPr>
              <a:t>В период I Мировой войны юные разведчики: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дежурили на станциях, помогая встречать поезда с ранеными,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помогали выгрузке их из вагонов,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посещали раненых в госпиталях, писали за них письма домой,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собирали подарки, 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dirty="0">
                <a:latin typeface="Georgia" panose="02040502050405020303" pitchFamily="18" charset="0"/>
              </a:rPr>
              <a:t>летом помогали крестьянским семьям, в которых мужчины ушли на фронт.</a:t>
            </a:r>
          </a:p>
        </p:txBody>
      </p:sp>
      <p:pic>
        <p:nvPicPr>
          <p:cNvPr id="16389" name="Picture 12" descr="img_7452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6" y="3141664"/>
            <a:ext cx="4357688" cy="2905125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4" descr="7e732f32d5a3ed24210c7ec91df559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5" y="3500439"/>
            <a:ext cx="4214812" cy="2808288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2516189" y="6238422"/>
            <a:ext cx="3024640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99"/>
                </a:solidFill>
              </a:rPr>
              <a:t>ст. Александровская</a:t>
            </a:r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7651978" y="5878059"/>
            <a:ext cx="30241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000099"/>
                </a:solidFill>
              </a:rPr>
              <a:t>Федоровский городок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865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515335" y="2952408"/>
            <a:ext cx="3516053" cy="5534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>
                <a:latin typeface="Georgia" panose="02040502050405020303" pitchFamily="18" charset="0"/>
              </a:rPr>
              <a:t>Н.К. Крупская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722" y="3489272"/>
            <a:ext cx="11310223" cy="867213"/>
          </a:xfrm>
          <a:solidFill>
            <a:srgbClr val="FFEAD5"/>
          </a:solidFill>
          <a:ln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600" dirty="0">
                <a:latin typeface="Bahnschrift SemiBold Condensed" panose="020B0502040204020203" pitchFamily="34" charset="0"/>
              </a:rPr>
              <a:t>«О </a:t>
            </a:r>
            <a:r>
              <a:rPr lang="ru-RU" sz="2600" dirty="0" err="1">
                <a:latin typeface="Bahnschrift SemiBold Condensed" panose="020B0502040204020203" pitchFamily="34" charset="0"/>
              </a:rPr>
              <a:t>бойскаутизме</a:t>
            </a:r>
            <a:r>
              <a:rPr lang="ru-RU" sz="2600" dirty="0">
                <a:latin typeface="Bahnschrift SemiBold Condensed" panose="020B0502040204020203" pitchFamily="34" charset="0"/>
              </a:rPr>
              <a:t>» (1921 г.): </a:t>
            </a:r>
            <a:r>
              <a:rPr lang="ru-RU" sz="2600" dirty="0" smtClean="0">
                <a:latin typeface="Bahnschrift SemiBold Condensed" panose="020B0502040204020203" pitchFamily="34" charset="0"/>
              </a:rPr>
              <a:t> предложила </a:t>
            </a:r>
            <a:r>
              <a:rPr lang="ru-RU" sz="2600" dirty="0">
                <a:latin typeface="Bahnschrift SemiBold Condensed" panose="020B0502040204020203" pitchFamily="34" charset="0"/>
              </a:rPr>
              <a:t>комсомолу взять на вооружение скаутские методы и создать детскую организацию, </a:t>
            </a:r>
            <a:r>
              <a:rPr lang="ru-RU" sz="2600" dirty="0">
                <a:solidFill>
                  <a:srgbClr val="990033"/>
                </a:solidFill>
                <a:latin typeface="Bahnschrift SemiBold Condensed" panose="020B0502040204020203" pitchFamily="34" charset="0"/>
              </a:rPr>
              <a:t>«скаутскую по форме и коммунистическую по содержанию».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98" y="172665"/>
            <a:ext cx="1881981" cy="272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7397" y="3979748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9" y="172665"/>
            <a:ext cx="2353372" cy="18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709416" y="429211"/>
            <a:ext cx="3396934" cy="802084"/>
          </a:xfrm>
          <a:prstGeom prst="rect">
            <a:avLst/>
          </a:prstGeom>
          <a:ln w="38100">
            <a:solidFill>
              <a:srgbClr val="990033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1917 </a:t>
            </a:r>
            <a:r>
              <a:rPr lang="ru-RU" dirty="0"/>
              <a:t>г. – Российские разведчики - скауты</a:t>
            </a:r>
          </a:p>
        </p:txBody>
      </p:sp>
      <p:sp>
        <p:nvSpPr>
          <p:cNvPr id="3" name="Молния 2"/>
          <p:cNvSpPr/>
          <p:nvPr/>
        </p:nvSpPr>
        <p:spPr>
          <a:xfrm>
            <a:off x="4615147" y="1289130"/>
            <a:ext cx="1509729" cy="1181991"/>
          </a:xfrm>
          <a:prstGeom prst="lightningBol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764989" y="1946110"/>
            <a:ext cx="1367952" cy="401580"/>
          </a:xfrm>
          <a:prstGeom prst="rect">
            <a:avLst/>
          </a:prstGeom>
          <a:solidFill>
            <a:schemeClr val="bg1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Georgia" panose="02040502050405020303" pitchFamily="18" charset="0"/>
              </a:rPr>
              <a:t>Белые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31185" y="2466752"/>
            <a:ext cx="1692212" cy="438914"/>
          </a:xfrm>
          <a:prstGeom prst="rect">
            <a:avLst/>
          </a:prstGeom>
          <a:solidFill>
            <a:srgbClr val="FA3000"/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Georgia" panose="02040502050405020303" pitchFamily="18" charset="0"/>
              </a:rPr>
              <a:t>Красные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241641" y="2563332"/>
            <a:ext cx="2378575" cy="438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Georgia" panose="02040502050405020303" pitchFamily="18" charset="0"/>
              </a:rPr>
              <a:t>Нейтральные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50070" y="1287984"/>
            <a:ext cx="528089" cy="586516"/>
          </a:xfrm>
          <a:prstGeom prst="straightConnector1">
            <a:avLst/>
          </a:prstGeom>
          <a:ln w="69850">
            <a:solidFill>
              <a:srgbClr val="990033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895821" y="1318149"/>
            <a:ext cx="502189" cy="1068249"/>
          </a:xfrm>
          <a:prstGeom prst="straightConnector1">
            <a:avLst/>
          </a:prstGeom>
          <a:ln w="69850">
            <a:solidFill>
              <a:srgbClr val="990033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33754" y="1375008"/>
            <a:ext cx="700161" cy="967137"/>
          </a:xfrm>
          <a:prstGeom prst="straightConnector1">
            <a:avLst/>
          </a:prstGeom>
          <a:ln w="69850">
            <a:solidFill>
              <a:srgbClr val="990033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5921" y="4427339"/>
            <a:ext cx="11813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В скаутизме возникли просоветские тенденции. Их наиболее видным выразителем был скаутский лидер Советской России и Дальневосточной республики </a:t>
            </a:r>
            <a:r>
              <a:rPr lang="ru-RU" sz="2000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Иннокентий Жуков </a:t>
            </a:r>
            <a:r>
              <a:rPr lang="ru-RU" sz="2000" dirty="0" smtClean="0">
                <a:latin typeface="Georgia" panose="02040502050405020303" pitchFamily="18" charset="0"/>
              </a:rPr>
              <a:t>(бывший секретарь общества «Русский скаут»), призывавший создать </a:t>
            </a:r>
            <a:r>
              <a:rPr lang="ru-RU" sz="2000" i="1" dirty="0" smtClean="0">
                <a:latin typeface="Georgia" panose="02040502050405020303" pitchFamily="18" charset="0"/>
              </a:rPr>
              <a:t>Всемирное рыцарство</a:t>
            </a:r>
            <a:r>
              <a:rPr lang="ru-RU" sz="2000" dirty="0" smtClean="0">
                <a:latin typeface="Georgia" panose="02040502050405020303" pitchFamily="18" charset="0"/>
              </a:rPr>
              <a:t> и </a:t>
            </a:r>
            <a:r>
              <a:rPr lang="ru-RU" sz="2000" i="1" dirty="0" smtClean="0">
                <a:latin typeface="Georgia" panose="02040502050405020303" pitchFamily="18" charset="0"/>
              </a:rPr>
              <a:t>Трудовое братство скаутов на базе труда, игры, любви друг к другу и всему миру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На съезде РКСМ 1919 года было принято решение о роспуске скаутских отрядов. Поиск формы объединения детей.</a:t>
            </a:r>
          </a:p>
          <a:p>
            <a:r>
              <a:rPr lang="ru-RU" sz="2000" dirty="0" smtClean="0">
                <a:latin typeface="Georgia" panose="02040502050405020303" pitchFamily="18" charset="0"/>
              </a:rPr>
              <a:t>И. Жуков предложил название – пионеры (</a:t>
            </a:r>
            <a:r>
              <a:rPr lang="ru-RU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пионер – «первый»</a:t>
            </a:r>
            <a:r>
              <a:rPr lang="ru-RU" sz="2000" dirty="0" smtClean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18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3251</Words>
  <Application>Microsoft Office PowerPoint</Application>
  <PresentationFormat>Широкоэкранный</PresentationFormat>
  <Paragraphs>285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Bahnschrift SemiBold Condensed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Сетевое и социальное партнерство в деятельности детских общественных объединений и движений (РДШ, добровольчество, туристские объединения)</vt:lpstr>
      <vt:lpstr>Детское движение</vt:lpstr>
      <vt:lpstr>Детское объединение</vt:lpstr>
      <vt:lpstr>Детское движение как социально-историческое явление</vt:lpstr>
      <vt:lpstr>Истоки детского движения</vt:lpstr>
      <vt:lpstr>Скаутинг. Июнь 1907 г. Англия</vt:lpstr>
      <vt:lpstr>Нравственные основы скаутинга, российских разведчиков</vt:lpstr>
      <vt:lpstr>Добровольческая деятельность российских скаутов</vt:lpstr>
      <vt:lpstr>Н.К. Крупская</vt:lpstr>
      <vt:lpstr>Первые пионерские отряды</vt:lpstr>
      <vt:lpstr>История пионерской организации 20-х годов</vt:lpstr>
      <vt:lpstr>Дворцы и дома пионеров</vt:lpstr>
      <vt:lpstr>История пионерской организации 30-х годов</vt:lpstr>
      <vt:lpstr>История пионерии</vt:lpstr>
      <vt:lpstr>Тимуровское движение</vt:lpstr>
      <vt:lpstr>История пионерии 40-х</vt:lpstr>
      <vt:lpstr>Пионеры -  Герои Советского Союза</vt:lpstr>
      <vt:lpstr>История пионерии послевоенного времени</vt:lpstr>
      <vt:lpstr>История пионерии: 70-80-е</vt:lpstr>
      <vt:lpstr>Детские лагеря ЦК ВЛКСМ/детские центры</vt:lpstr>
      <vt:lpstr>Презентация PowerPoint</vt:lpstr>
      <vt:lpstr>Современное детское движение</vt:lpstr>
      <vt:lpstr>Детское объединение и его признаки</vt:lpstr>
      <vt:lpstr>Функции ДОО</vt:lpstr>
      <vt:lpstr>Принципы ДОО </vt:lpstr>
      <vt:lpstr>Российское движение школьников (РДШ) и социальное партнерство </vt:lpstr>
      <vt:lpstr>Государственная политика – социальное партнерство</vt:lpstr>
      <vt:lpstr>РДШ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взаимодействия ДОО с партнерами</vt:lpstr>
      <vt:lpstr>Условия взаимодействия детского общественного объединения и социальных партнеров</vt:lpstr>
      <vt:lpstr>Результаты партнерского взаимодействия</vt:lpstr>
      <vt:lpstr>Презентация PowerPoint</vt:lpstr>
      <vt:lpstr>Вопросы для осмысления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91</cp:revision>
  <dcterms:created xsi:type="dcterms:W3CDTF">2023-01-10T16:55:55Z</dcterms:created>
  <dcterms:modified xsi:type="dcterms:W3CDTF">2023-01-11T11:35:19Z</dcterms:modified>
</cp:coreProperties>
</file>