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76" r:id="rId6"/>
    <p:sldId id="262" r:id="rId7"/>
    <p:sldId id="263" r:id="rId8"/>
    <p:sldId id="258" r:id="rId9"/>
    <p:sldId id="259" r:id="rId10"/>
    <p:sldId id="264" r:id="rId11"/>
    <p:sldId id="260" r:id="rId12"/>
    <p:sldId id="261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AE3"/>
    <a:srgbClr val="800000"/>
    <a:srgbClr val="0033CC"/>
    <a:srgbClr val="FEF6FF"/>
    <a:srgbClr val="F7F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 snapToGrid="0">
      <p:cViewPr>
        <p:scale>
          <a:sx n="121" d="100"/>
          <a:sy n="121" d="100"/>
        </p:scale>
        <p:origin x="-126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89A5-2014-4A35-9934-B14B4E08516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493-87C5-4B1B-AE63-3A502CE29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03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89A5-2014-4A35-9934-B14B4E08516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493-87C5-4B1B-AE63-3A502CE29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4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89A5-2014-4A35-9934-B14B4E08516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493-87C5-4B1B-AE63-3A502CE29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60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89A5-2014-4A35-9934-B14B4E08516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493-87C5-4B1B-AE63-3A502CE29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21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89A5-2014-4A35-9934-B14B4E08516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493-87C5-4B1B-AE63-3A502CE29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92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89A5-2014-4A35-9934-B14B4E08516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493-87C5-4B1B-AE63-3A502CE29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38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89A5-2014-4A35-9934-B14B4E08516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493-87C5-4B1B-AE63-3A502CE29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89A5-2014-4A35-9934-B14B4E08516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493-87C5-4B1B-AE63-3A502CE29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22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89A5-2014-4A35-9934-B14B4E08516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493-87C5-4B1B-AE63-3A502CE29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7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89A5-2014-4A35-9934-B14B4E08516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493-87C5-4B1B-AE63-3A502CE29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19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89A5-2014-4A35-9934-B14B4E08516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8493-87C5-4B1B-AE63-3A502CE29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49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D89A5-2014-4A35-9934-B14B4E08516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A8493-87C5-4B1B-AE63-3A502CE29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02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100" b="1" dirty="0">
                <a:solidFill>
                  <a:srgbClr val="800000"/>
                </a:solidFill>
                <a:latin typeface="Georgia" panose="02040502050405020303" pitchFamily="18" charset="0"/>
              </a:rPr>
              <a:t>Воспитательный потенциал социума и формирование российской идентичности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908011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1350" b="1" i="1" dirty="0">
                <a:latin typeface="Georgia" panose="02040502050405020303" pitchFamily="18" charset="0"/>
              </a:rPr>
              <a:t>Лекция М.И. Морозовой, </a:t>
            </a:r>
          </a:p>
          <a:p>
            <a:r>
              <a:rPr lang="ru-RU" altLang="ru-RU" sz="1350" b="1" i="1" dirty="0">
                <a:latin typeface="Georgia" panose="02040502050405020303" pitchFamily="18" charset="0"/>
              </a:rPr>
              <a:t>кандидата педагогических наук, доцента </a:t>
            </a:r>
          </a:p>
          <a:p>
            <a:r>
              <a:rPr lang="ru-RU" altLang="ru-RU" sz="1350" b="1" i="1" dirty="0">
                <a:latin typeface="Georgia" panose="02040502050405020303" pitchFamily="18" charset="0"/>
              </a:rPr>
              <a:t>кафедры педагогики и педагогических технологий </a:t>
            </a:r>
          </a:p>
          <a:p>
            <a:r>
              <a:rPr lang="ru-RU" altLang="ru-RU" sz="1350" b="1" i="1" dirty="0">
                <a:latin typeface="Georgia" panose="02040502050405020303" pitchFamily="18" charset="0"/>
              </a:rPr>
              <a:t>ГАОУ ВО ЛО «ЛГУ имени А.С</a:t>
            </a:r>
            <a:r>
              <a:rPr lang="ru-RU" altLang="ru-RU" sz="1350" b="1" i="1" dirty="0" smtClean="0">
                <a:latin typeface="Georgia" panose="02040502050405020303" pitchFamily="18" charset="0"/>
              </a:rPr>
              <a:t>. Пушкина»</a:t>
            </a:r>
            <a:r>
              <a:rPr lang="ru-RU" altLang="ru-RU" sz="1350" b="1" i="1" dirty="0" smtClean="0">
                <a:latin typeface="Georgia" panose="02040502050405020303" pitchFamily="18" charset="0"/>
              </a:rPr>
              <a:t>,</a:t>
            </a:r>
          </a:p>
          <a:p>
            <a:r>
              <a:rPr lang="ru-RU" sz="1350" b="1" i="1" dirty="0" smtClean="0">
                <a:latin typeface="Georgia" panose="02040502050405020303" pitchFamily="18" charset="0"/>
              </a:rPr>
              <a:t>аналитика ресурсного центра</a:t>
            </a:r>
          </a:p>
          <a:p>
            <a:r>
              <a:rPr lang="ru-RU" sz="1350" b="1" i="1" dirty="0" smtClean="0">
                <a:latin typeface="Georgia" panose="02040502050405020303" pitchFamily="18" charset="0"/>
              </a:rPr>
              <a:t>дополнительного образования Санкт-Петербурга</a:t>
            </a:r>
          </a:p>
          <a:p>
            <a:r>
              <a:rPr lang="ru-RU" sz="1350" b="1" i="1" dirty="0" smtClean="0">
                <a:latin typeface="Georgia" panose="02040502050405020303" pitchFamily="18" charset="0"/>
              </a:rPr>
              <a:t>ГБУДО </a:t>
            </a:r>
            <a:r>
              <a:rPr lang="ru-RU" sz="1350" b="1" i="1" dirty="0" err="1" smtClean="0">
                <a:latin typeface="Georgia" panose="02040502050405020303" pitchFamily="18" charset="0"/>
              </a:rPr>
              <a:t>ДТДиМ</a:t>
            </a:r>
            <a:r>
              <a:rPr lang="ru-RU" sz="1350" b="1" i="1" dirty="0" smtClean="0">
                <a:latin typeface="Georgia" panose="02040502050405020303" pitchFamily="18" charset="0"/>
              </a:rPr>
              <a:t> Колпинского района СПб</a:t>
            </a:r>
            <a:endParaRPr lang="ru-RU" sz="1350" b="1" i="1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422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6537"/>
            <a:ext cx="7886700" cy="53784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680034"/>
                </a:solidFill>
                <a:latin typeface="Georgia" panose="02040502050405020303" pitchFamily="18" charset="0"/>
              </a:rPr>
              <a:t>Движущие силы педагогического процесса </a:t>
            </a:r>
            <a:endParaRPr lang="ru-RU" sz="2400" b="1" dirty="0">
              <a:solidFill>
                <a:srgbClr val="680034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235" y="3526122"/>
            <a:ext cx="4069080" cy="35909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Georgia" panose="02040502050405020303" pitchFamily="18" charset="0"/>
              </a:rPr>
              <a:t>Зоны Л.С. Выготского</a:t>
            </a:r>
            <a:endParaRPr lang="ru-RU" sz="2000" dirty="0">
              <a:latin typeface="Georgia" panose="02040502050405020303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497330" y="1423988"/>
            <a:ext cx="5246370" cy="20955"/>
          </a:xfrm>
          <a:prstGeom prst="line">
            <a:avLst/>
          </a:prstGeom>
          <a:ln w="57150">
            <a:solidFill>
              <a:srgbClr val="680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463040" y="2691287"/>
            <a:ext cx="5337810" cy="22860"/>
          </a:xfrm>
          <a:prstGeom prst="line">
            <a:avLst/>
          </a:prstGeom>
          <a:ln w="571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48640" y="971550"/>
            <a:ext cx="605790" cy="575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680034"/>
                </a:solidFill>
              </a:rPr>
              <a:t>N</a:t>
            </a:r>
            <a:r>
              <a:rPr lang="en-US" b="1" dirty="0" smtClean="0">
                <a:solidFill>
                  <a:srgbClr val="680034"/>
                </a:solidFill>
              </a:rPr>
              <a:t>1</a:t>
            </a:r>
            <a:endParaRPr lang="ru-RU" b="1" dirty="0">
              <a:solidFill>
                <a:srgbClr val="680034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5790" y="2714147"/>
            <a:ext cx="605790" cy="575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680034"/>
                </a:solidFill>
              </a:rPr>
              <a:t>N</a:t>
            </a:r>
            <a:r>
              <a:rPr lang="en-US" b="1" dirty="0">
                <a:solidFill>
                  <a:srgbClr val="680034"/>
                </a:solidFill>
              </a:rPr>
              <a:t>0</a:t>
            </a:r>
            <a:endParaRPr lang="ru-RU" b="1" dirty="0">
              <a:solidFill>
                <a:srgbClr val="680034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4246247" y="1496380"/>
            <a:ext cx="23811" cy="1092516"/>
          </a:xfrm>
          <a:prstGeom prst="straightConnector1">
            <a:avLst/>
          </a:prstGeom>
          <a:ln w="5715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авая фигурная скобка 14"/>
          <p:cNvSpPr/>
          <p:nvPr/>
        </p:nvSpPr>
        <p:spPr>
          <a:xfrm>
            <a:off x="6983492" y="1313261"/>
            <a:ext cx="293846" cy="1374574"/>
          </a:xfrm>
          <a:prstGeom prst="rightBrace">
            <a:avLst>
              <a:gd name="adj1" fmla="val 45543"/>
              <a:gd name="adj2" fmla="val 50000"/>
            </a:avLst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618095" y="704373"/>
            <a:ext cx="491490" cy="3753327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противоречие</a:t>
            </a:r>
            <a:endParaRPr lang="ru-RU" b="1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23060" y="971550"/>
            <a:ext cx="2331720" cy="354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Надо</a:t>
            </a:r>
            <a:endParaRPr lang="ru-RU" sz="2400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17533" y="2727367"/>
            <a:ext cx="2331720" cy="354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Знаю, могу</a:t>
            </a:r>
            <a:endParaRPr lang="ru-RU" sz="2400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11015" y="969646"/>
            <a:ext cx="2331720" cy="354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Хочу</a:t>
            </a:r>
            <a:endParaRPr lang="ru-RU" sz="2400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31620" y="1823383"/>
            <a:ext cx="2331720" cy="354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Внешнее</a:t>
            </a:r>
            <a:endParaRPr lang="ru-RU" sz="2400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25315" y="1711167"/>
            <a:ext cx="2331720" cy="354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Внутреннее</a:t>
            </a:r>
            <a:endParaRPr lang="ru-RU" sz="2400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cxnSp>
        <p:nvCxnSpPr>
          <p:cNvPr id="44" name="Соединительная линия уступом 43"/>
          <p:cNvCxnSpPr/>
          <p:nvPr/>
        </p:nvCxnSpPr>
        <p:spPr>
          <a:xfrm>
            <a:off x="3637598" y="1052400"/>
            <a:ext cx="1291590" cy="161922"/>
          </a:xfrm>
          <a:prstGeom prst="bentConnector3">
            <a:avLst/>
          </a:prstGeom>
          <a:ln w="5715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бъект 2"/>
          <p:cNvSpPr txBox="1">
            <a:spLocks/>
          </p:cNvSpPr>
          <p:nvPr/>
        </p:nvSpPr>
        <p:spPr>
          <a:xfrm>
            <a:off x="628650" y="5961217"/>
            <a:ext cx="7143750" cy="679613"/>
          </a:xfrm>
          <a:prstGeom prst="rect">
            <a:avLst/>
          </a:prstGeom>
          <a:solidFill>
            <a:srgbClr val="FFE5E5"/>
          </a:solidFill>
          <a:ln w="28575">
            <a:solidFill>
              <a:srgbClr val="680034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u="sng" dirty="0" smtClean="0">
                <a:solidFill>
                  <a:srgbClr val="800000"/>
                </a:solidFill>
                <a:latin typeface="Georgia" panose="02040502050405020303" pitchFamily="18" charset="0"/>
              </a:rPr>
              <a:t>Условие</a:t>
            </a:r>
            <a:r>
              <a:rPr lang="ru-RU" dirty="0" smtClean="0">
                <a:solidFill>
                  <a:srgbClr val="800000"/>
                </a:solidFill>
                <a:latin typeface="Georgia" panose="02040502050405020303" pitchFamily="18" charset="0"/>
              </a:rPr>
              <a:t>: </a:t>
            </a:r>
            <a:r>
              <a:rPr lang="ru-RU" dirty="0" smtClean="0">
                <a:latin typeface="Georgia" panose="02040502050405020303" pitchFamily="18" charset="0"/>
              </a:rPr>
              <a:t>противоречие не должно заходить за пределы зоны ближайшего развития 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65810" y="3835240"/>
            <a:ext cx="5692140" cy="2047872"/>
          </a:xfrm>
          <a:prstGeom prst="ellipse">
            <a:avLst/>
          </a:prstGeom>
          <a:solidFill>
            <a:srgbClr val="FFE5E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</a:t>
            </a:r>
            <a:r>
              <a:rPr lang="ru-RU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Помощь</a:t>
            </a:r>
          </a:p>
          <a:p>
            <a:pPr algn="ctr"/>
            <a:endParaRPr lang="ru-RU" dirty="0">
              <a:solidFill>
                <a:srgbClr val="800000"/>
              </a:solidFill>
              <a:latin typeface="Georgia" panose="02040502050405020303" pitchFamily="18" charset="0"/>
            </a:endParaRPr>
          </a:p>
          <a:p>
            <a:pPr algn="ctr"/>
            <a:endParaRPr lang="ru-RU" dirty="0" smtClean="0">
              <a:solidFill>
                <a:srgbClr val="800000"/>
              </a:solidFill>
              <a:latin typeface="Georgia" panose="02040502050405020303" pitchFamily="18" charset="0"/>
            </a:endParaRPr>
          </a:p>
          <a:p>
            <a:pPr algn="ctr"/>
            <a:endParaRPr lang="ru-RU" dirty="0" smtClean="0">
              <a:solidFill>
                <a:srgbClr val="80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dirty="0">
                <a:solidFill>
                  <a:srgbClr val="800000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rgbClr val="800000"/>
                </a:solidFill>
                <a:latin typeface="Georgia" panose="02040502050405020303" pitchFamily="18" charset="0"/>
              </a:rPr>
              <a:t>                                 </a:t>
            </a:r>
            <a:r>
              <a:rPr lang="ru-RU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ЗБР</a:t>
            </a:r>
            <a:endParaRPr lang="ru-RU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1201103" y="4071904"/>
            <a:ext cx="3082290" cy="1555136"/>
          </a:xfrm>
          <a:prstGeom prst="ellipse">
            <a:avLst/>
          </a:prstGeom>
          <a:solidFill>
            <a:srgbClr val="FFD1D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</a:t>
            </a:r>
            <a:r>
              <a:rPr lang="ru-RU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Сам</a:t>
            </a:r>
          </a:p>
          <a:p>
            <a:pPr algn="ctr"/>
            <a:endParaRPr lang="ru-RU" b="1" dirty="0">
              <a:solidFill>
                <a:srgbClr val="800000"/>
              </a:solidFill>
              <a:latin typeface="Georgia" panose="02040502050405020303" pitchFamily="18" charset="0"/>
            </a:endParaRPr>
          </a:p>
          <a:p>
            <a:pPr algn="ctr"/>
            <a:endParaRPr lang="ru-RU" b="1" dirty="0" smtClean="0">
              <a:solidFill>
                <a:srgbClr val="800000"/>
              </a:solidFill>
              <a:latin typeface="Georgia" panose="02040502050405020303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УАР</a:t>
            </a:r>
            <a:endParaRPr lang="ru-RU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463040" y="4406739"/>
            <a:ext cx="1234440" cy="851003"/>
          </a:xfrm>
          <a:prstGeom prst="ellipse">
            <a:avLst/>
          </a:prstGeom>
          <a:pattFill prst="sphere">
            <a:fgClr>
              <a:srgbClr val="80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2594610" y="4657723"/>
            <a:ext cx="914400" cy="5717"/>
          </a:xfrm>
          <a:prstGeom prst="straightConnector1">
            <a:avLst/>
          </a:prstGeom>
          <a:ln w="57150">
            <a:solidFill>
              <a:srgbClr val="6800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2697480" y="4786251"/>
            <a:ext cx="2933700" cy="60004"/>
          </a:xfrm>
          <a:prstGeom prst="straightConnector1">
            <a:avLst/>
          </a:prstGeom>
          <a:ln w="57150">
            <a:solidFill>
              <a:srgbClr val="6800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2660333" y="4957732"/>
            <a:ext cx="4470082" cy="50247"/>
          </a:xfrm>
          <a:prstGeom prst="straightConnector1">
            <a:avLst/>
          </a:prstGeom>
          <a:ln w="57150">
            <a:solidFill>
              <a:srgbClr val="6800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6893243" y="4294343"/>
            <a:ext cx="495300" cy="49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t</a:t>
            </a:r>
            <a:endParaRPr lang="ru-RU" sz="4000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7003377" y="4719097"/>
            <a:ext cx="293846" cy="451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7003377" y="4719097"/>
            <a:ext cx="293846" cy="451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93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16" grpId="0" animBg="1"/>
      <p:bldP spid="20" grpId="0"/>
      <p:bldP spid="22" grpId="0"/>
      <p:bldP spid="25" grpId="0"/>
      <p:bldP spid="26" grpId="0"/>
      <p:bldP spid="47" grpId="0" animBg="1"/>
      <p:bldP spid="48" grpId="0" animBg="1"/>
      <p:bldP spid="50" grpId="0" animBg="1"/>
      <p:bldP spid="51" grpId="0" animBg="1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161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Характеристика процесса воспитания</a:t>
            </a:r>
            <a:endParaRPr lang="ru-RU" sz="24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91" y="976744"/>
            <a:ext cx="8390659" cy="5538355"/>
          </a:xfrm>
        </p:spPr>
        <p:txBody>
          <a:bodyPr>
            <a:normAutofit/>
          </a:bodyPr>
          <a:lstStyle/>
          <a:p>
            <a:pPr algn="just"/>
            <a:r>
              <a:rPr lang="ru-RU" sz="2200" b="1" i="1" dirty="0">
                <a:solidFill>
                  <a:srgbClr val="660033"/>
                </a:solidFill>
                <a:latin typeface="Georgia" panose="02040502050405020303" pitchFamily="18" charset="0"/>
              </a:rPr>
              <a:t>Ценности воспитания </a:t>
            </a:r>
            <a:r>
              <a:rPr lang="ru-RU" sz="2200" dirty="0">
                <a:latin typeface="Georgia" panose="02040502050405020303" pitchFamily="18" charset="0"/>
              </a:rPr>
              <a:t>– это значимые для человека природные, материальные и нравственно-духовные объекты или явления, выступающие социокультурными образцами жизни, на которые сориентированы воспитательные теории, методики и технологии педагогической деятельности. </a:t>
            </a:r>
            <a:endParaRPr lang="ru-RU" sz="2200" dirty="0" smtClean="0">
              <a:latin typeface="Georgia" panose="02040502050405020303" pitchFamily="18" charset="0"/>
            </a:endParaRPr>
          </a:p>
          <a:p>
            <a:pPr algn="just"/>
            <a:r>
              <a:rPr lang="ru-RU" sz="2200" b="1" i="1" dirty="0">
                <a:solidFill>
                  <a:srgbClr val="660033"/>
                </a:solidFill>
                <a:latin typeface="Georgia" panose="02040502050405020303" pitchFamily="18" charset="0"/>
              </a:rPr>
              <a:t>Воспитательная среда </a:t>
            </a:r>
            <a:r>
              <a:rPr lang="ru-RU" sz="2200" dirty="0">
                <a:latin typeface="Georgia" panose="02040502050405020303" pitchFamily="18" charset="0"/>
              </a:rPr>
              <a:t>– это такая организация социальной среды, когда все многообразие человеческих взаимоотношений и материальных объектов в осознанной или неосознанной форме несет в себе воспитательные функции. </a:t>
            </a:r>
            <a:endParaRPr lang="ru-RU" sz="2200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Georgia" panose="02040502050405020303" pitchFamily="18" charset="0"/>
              </a:rPr>
              <a:t>В </a:t>
            </a:r>
            <a:r>
              <a:rPr lang="ru-RU" sz="2200" dirty="0">
                <a:latin typeface="Georgia" panose="02040502050405020303" pitchFamily="18" charset="0"/>
              </a:rPr>
              <a:t>качестве важнейшей составляющей воспитательной среды выделяется </a:t>
            </a:r>
            <a:r>
              <a:rPr lang="ru-RU" sz="2200" b="1" i="1" dirty="0">
                <a:solidFill>
                  <a:srgbClr val="660033"/>
                </a:solidFill>
                <a:latin typeface="Georgia" panose="02040502050405020303" pitchFamily="18" charset="0"/>
              </a:rPr>
              <a:t>психолого-педагогическая атмосфера </a:t>
            </a:r>
            <a:r>
              <a:rPr lang="ru-RU" sz="2200" dirty="0">
                <a:latin typeface="Georgia" panose="02040502050405020303" pitchFamily="18" charset="0"/>
              </a:rPr>
              <a:t>– совокупность эмоциональных взаимосвязей воспитателя и воспитанника, возникающих на основе доверия, уважения, сотрудничества и милосердия.</a:t>
            </a:r>
          </a:p>
        </p:txBody>
      </p:sp>
    </p:spTree>
    <p:extLst>
      <p:ext uri="{BB962C8B-B14F-4D97-AF65-F5344CB8AC3E}">
        <p14:creationId xmlns:p14="http://schemas.microsoft.com/office/powerpoint/2010/main" val="2092190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6333" y="477981"/>
            <a:ext cx="6949017" cy="374073"/>
          </a:xfrm>
        </p:spPr>
        <p:txBody>
          <a:bodyPr>
            <a:normAutofit/>
          </a:bodyPr>
          <a:lstStyle/>
          <a:p>
            <a:r>
              <a:rPr lang="ru-RU" sz="1800" b="1">
                <a:solidFill>
                  <a:srgbClr val="660033"/>
                </a:solidFill>
                <a:latin typeface="Georgia" panose="02040502050405020303" pitchFamily="18" charset="0"/>
              </a:rPr>
              <a:t>Характеристика процесса воспитания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209" y="1015999"/>
            <a:ext cx="8614064" cy="556144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Системный подход позволяет организовать среду в </a:t>
            </a:r>
            <a:r>
              <a:rPr lang="ru-RU" sz="2000" b="1" i="1" dirty="0">
                <a:solidFill>
                  <a:srgbClr val="660033"/>
                </a:solidFill>
                <a:latin typeface="Georgia" panose="02040502050405020303" pitchFamily="18" charset="0"/>
              </a:rPr>
              <a:t>воспитательное пространство</a:t>
            </a:r>
            <a:r>
              <a:rPr lang="ru-RU" sz="2000" dirty="0">
                <a:latin typeface="Georgia" panose="02040502050405020303" pitchFamily="18" charset="0"/>
              </a:rPr>
              <a:t>, </a:t>
            </a:r>
            <a:r>
              <a:rPr lang="ru-RU" sz="2000" dirty="0" err="1">
                <a:latin typeface="Georgia" panose="02040502050405020303" pitchFamily="18" charset="0"/>
              </a:rPr>
              <a:t>технологизировать</a:t>
            </a:r>
            <a:r>
              <a:rPr lang="ru-RU" sz="2000" dirty="0">
                <a:latin typeface="Georgia" panose="02040502050405020303" pitchFamily="18" charset="0"/>
              </a:rPr>
              <a:t> воспитательный процесс, повысив степень целостности воспитательных </a:t>
            </a:r>
            <a:r>
              <a:rPr lang="ru-RU" sz="2000" dirty="0" smtClean="0">
                <a:latin typeface="Georgia" panose="02040502050405020303" pitchFamily="18" charset="0"/>
              </a:rPr>
              <a:t>влияний</a:t>
            </a:r>
          </a:p>
          <a:p>
            <a:r>
              <a:rPr lang="ru-RU" sz="2000" dirty="0">
                <a:latin typeface="Georgia" panose="02040502050405020303" pitchFamily="18" charset="0"/>
              </a:rPr>
              <a:t>Синонимом пространства в филологии выступает категория «</a:t>
            </a:r>
            <a:r>
              <a:rPr lang="ru-RU" sz="2000" b="1" i="1" dirty="0">
                <a:solidFill>
                  <a:srgbClr val="660033"/>
                </a:solidFill>
                <a:latin typeface="Georgia" panose="02040502050405020303" pitchFamily="18" charset="0"/>
              </a:rPr>
              <a:t>поле</a:t>
            </a:r>
            <a:r>
              <a:rPr lang="ru-RU" sz="2000" dirty="0">
                <a:latin typeface="Georgia" panose="02040502050405020303" pitchFamily="18" charset="0"/>
              </a:rPr>
              <a:t>». Можно выделить в качестве воспитательных </a:t>
            </a:r>
            <a:r>
              <a:rPr lang="ru-RU" sz="2000" dirty="0" smtClean="0">
                <a:latin typeface="Georgia" panose="02040502050405020303" pitchFamily="18" charset="0"/>
              </a:rPr>
              <a:t>пространств:</a:t>
            </a:r>
          </a:p>
          <a:p>
            <a:r>
              <a:rPr lang="ru-RU" sz="2000" dirty="0" smtClean="0">
                <a:latin typeface="Georgia" panose="02040502050405020303" pitchFamily="18" charset="0"/>
              </a:rPr>
              <a:t> </a:t>
            </a:r>
            <a:r>
              <a:rPr lang="ru-RU" sz="2000" b="1" i="1" dirty="0">
                <a:latin typeface="Georgia" panose="02040502050405020303" pitchFamily="18" charset="0"/>
              </a:rPr>
              <a:t>поле значений </a:t>
            </a:r>
            <a:r>
              <a:rPr lang="ru-RU" sz="2000" dirty="0">
                <a:latin typeface="Georgia" panose="02040502050405020303" pitchFamily="18" charset="0"/>
              </a:rPr>
              <a:t>(социальное пространство), поле ценностей (пространство культуры), </a:t>
            </a:r>
            <a:endParaRPr lang="ru-RU" sz="2000" dirty="0" smtClean="0">
              <a:latin typeface="Georgia" panose="02040502050405020303" pitchFamily="18" charset="0"/>
            </a:endParaRPr>
          </a:p>
          <a:p>
            <a:r>
              <a:rPr lang="ru-RU" sz="2000" b="1" i="1" dirty="0" smtClean="0">
                <a:latin typeface="Georgia" panose="02040502050405020303" pitchFamily="18" charset="0"/>
              </a:rPr>
              <a:t>поле </a:t>
            </a:r>
            <a:r>
              <a:rPr lang="ru-RU" sz="2000" b="1" i="1" dirty="0">
                <a:latin typeface="Georgia" panose="02040502050405020303" pitchFamily="18" charset="0"/>
              </a:rPr>
              <a:t>смыслов</a:t>
            </a:r>
            <a:r>
              <a:rPr lang="ru-RU" sz="2000" dirty="0">
                <a:latin typeface="Georgia" panose="02040502050405020303" pitchFamily="18" charset="0"/>
              </a:rPr>
              <a:t> (субъектное пространство человека). </a:t>
            </a:r>
            <a:endParaRPr lang="ru-RU" sz="2000" dirty="0" smtClean="0">
              <a:latin typeface="Georgia" panose="02040502050405020303" pitchFamily="18" charset="0"/>
            </a:endParaRPr>
          </a:p>
          <a:p>
            <a:r>
              <a:rPr lang="ru-RU" sz="2000" dirty="0" smtClean="0">
                <a:latin typeface="Georgia" panose="02040502050405020303" pitchFamily="18" charset="0"/>
              </a:rPr>
              <a:t>В </a:t>
            </a:r>
            <a:r>
              <a:rPr lang="ru-RU" sz="2000" dirty="0">
                <a:latin typeface="Georgia" panose="02040502050405020303" pitchFamily="18" charset="0"/>
              </a:rPr>
              <a:t>окружающем человека мире объективно существует особое социальное измерение, создаваемое </a:t>
            </a:r>
            <a:r>
              <a:rPr lang="ru-RU" sz="2000" dirty="0" smtClean="0">
                <a:latin typeface="Georgia" panose="02040502050405020303" pitchFamily="18" charset="0"/>
              </a:rPr>
              <a:t>совокупной </a:t>
            </a:r>
            <a:r>
              <a:rPr lang="ru-RU" sz="2000" dirty="0">
                <a:latin typeface="Georgia" panose="02040502050405020303" pitchFamily="18" charset="0"/>
              </a:rPr>
              <a:t>деятельностью людей, — </a:t>
            </a:r>
            <a:r>
              <a:rPr lang="ru-RU" sz="2000" b="1" i="1" dirty="0">
                <a:latin typeface="Georgia" panose="02040502050405020303" pitchFamily="18" charset="0"/>
              </a:rPr>
              <a:t>поле значений</a:t>
            </a:r>
            <a:r>
              <a:rPr lang="ru-RU" sz="2000" dirty="0">
                <a:latin typeface="Georgia" panose="02040502050405020303" pitchFamily="18" charset="0"/>
              </a:rPr>
              <a:t>, которое отдельный индивид находит как вне его существующее (им воспринимаемое, усваиваемое); как то, что входит в его образ мира.</a:t>
            </a:r>
          </a:p>
        </p:txBody>
      </p:sp>
    </p:spTree>
    <p:extLst>
      <p:ext uri="{BB962C8B-B14F-4D97-AF65-F5344CB8AC3E}">
        <p14:creationId xmlns:p14="http://schemas.microsoft.com/office/powerpoint/2010/main" val="3280500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21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680034"/>
                </a:solidFill>
                <a:latin typeface="Georgia" panose="02040502050405020303" pitchFamily="18" charset="0"/>
              </a:rPr>
              <a:t>Закономерности и принципы педагогического процесса</a:t>
            </a:r>
            <a:endParaRPr lang="ru-RU" sz="3200" b="1" dirty="0">
              <a:solidFill>
                <a:srgbClr val="680034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190" y="1211580"/>
            <a:ext cx="8469630" cy="5314950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800000"/>
                </a:solidFill>
                <a:latin typeface="Georgia" panose="02040502050405020303" pitchFamily="18" charset="0"/>
              </a:rPr>
              <a:t>Закон</a:t>
            </a:r>
            <a:r>
              <a:rPr lang="ru-RU" sz="2000" b="1" i="1" dirty="0">
                <a:latin typeface="Georgia" panose="02040502050405020303" pitchFamily="18" charset="0"/>
              </a:rPr>
              <a:t> – </a:t>
            </a:r>
            <a:r>
              <a:rPr lang="ru-RU" sz="2000" b="1" i="1" dirty="0" smtClean="0">
                <a:latin typeface="Georgia" panose="02040502050405020303" pitchFamily="18" charset="0"/>
              </a:rPr>
              <a:t>объективная, устойчивая</a:t>
            </a:r>
            <a:r>
              <a:rPr lang="ru-RU" sz="2000" b="1" i="1" dirty="0">
                <a:latin typeface="Georgia" panose="02040502050405020303" pitchFamily="18" charset="0"/>
              </a:rPr>
              <a:t>, повторяющаяся связь между явлениями.</a:t>
            </a:r>
            <a:endParaRPr lang="ru-RU" sz="2000" dirty="0">
              <a:latin typeface="Georgia" panose="02040502050405020303" pitchFamily="18" charset="0"/>
            </a:endParaRPr>
          </a:p>
          <a:p>
            <a:r>
              <a:rPr lang="ru-RU" sz="2000" b="1" i="1" dirty="0">
                <a:solidFill>
                  <a:srgbClr val="800000"/>
                </a:solidFill>
                <a:latin typeface="Georgia" panose="02040502050405020303" pitchFamily="18" charset="0"/>
              </a:rPr>
              <a:t>Закономерность</a:t>
            </a:r>
            <a:r>
              <a:rPr lang="ru-RU" sz="2000" b="1" i="1" dirty="0">
                <a:latin typeface="Georgia" panose="02040502050405020303" pitchFamily="18" charset="0"/>
              </a:rPr>
              <a:t> педагогического процесса</a:t>
            </a:r>
            <a:r>
              <a:rPr lang="ru-RU" sz="2000" dirty="0">
                <a:latin typeface="Georgia" panose="02040502050405020303" pitchFamily="18" charset="0"/>
              </a:rPr>
              <a:t> – </a:t>
            </a:r>
            <a:r>
              <a:rPr lang="ru-RU" sz="2000" u="sng" dirty="0">
                <a:latin typeface="Georgia" panose="02040502050405020303" pitchFamily="18" charset="0"/>
              </a:rPr>
              <a:t>объективно</a:t>
            </a:r>
            <a:r>
              <a:rPr lang="ru-RU" sz="2000" dirty="0">
                <a:latin typeface="Georgia" panose="02040502050405020303" pitchFamily="18" charset="0"/>
              </a:rPr>
              <a:t> существующая, </a:t>
            </a:r>
            <a:r>
              <a:rPr lang="ru-RU" sz="2000" u="sng" dirty="0">
                <a:latin typeface="Georgia" panose="02040502050405020303" pitchFamily="18" charset="0"/>
              </a:rPr>
              <a:t>повторяющаяся</a:t>
            </a:r>
            <a:r>
              <a:rPr lang="ru-RU" sz="2000" dirty="0">
                <a:latin typeface="Georgia" panose="02040502050405020303" pitchFamily="18" charset="0"/>
              </a:rPr>
              <a:t>, </a:t>
            </a:r>
            <a:r>
              <a:rPr lang="ru-RU" sz="2000" u="sng" dirty="0">
                <a:latin typeface="Georgia" panose="02040502050405020303" pitchFamily="18" charset="0"/>
              </a:rPr>
              <a:t>устойчивая</a:t>
            </a:r>
            <a:r>
              <a:rPr lang="ru-RU" sz="2000" dirty="0">
                <a:latin typeface="Georgia" panose="02040502050405020303" pitchFamily="18" charset="0"/>
              </a:rPr>
              <a:t>, существенная  </a:t>
            </a:r>
            <a:r>
              <a:rPr lang="ru-RU" sz="2000" u="sng" dirty="0">
                <a:latin typeface="Georgia" panose="02040502050405020303" pitchFamily="18" charset="0"/>
              </a:rPr>
              <a:t>связь</a:t>
            </a:r>
            <a:r>
              <a:rPr lang="ru-RU" sz="2000" dirty="0">
                <a:latin typeface="Georgia" panose="02040502050405020303" pitchFamily="18" charset="0"/>
              </a:rPr>
              <a:t> между явлениями, отдельными сторонами педагогического процесса.</a:t>
            </a:r>
          </a:p>
          <a:p>
            <a:r>
              <a:rPr lang="ru-RU" sz="2000" dirty="0">
                <a:latin typeface="Georgia" panose="02040502050405020303" pitchFamily="18" charset="0"/>
              </a:rPr>
              <a:t>Закономерности могут быть </a:t>
            </a:r>
            <a:r>
              <a:rPr lang="ru-RU" sz="2000" i="1" u="sng" dirty="0">
                <a:latin typeface="Georgia" panose="02040502050405020303" pitchFamily="18" charset="0"/>
              </a:rPr>
              <a:t>обусловлены социальными условиями</a:t>
            </a:r>
            <a:r>
              <a:rPr lang="ru-RU" sz="2000" dirty="0">
                <a:latin typeface="Georgia" panose="02040502050405020303" pitchFamily="18" charset="0"/>
              </a:rPr>
              <a:t>, </a:t>
            </a:r>
            <a:r>
              <a:rPr lang="ru-RU" sz="2000" i="1" u="sng" dirty="0">
                <a:latin typeface="Georgia" panose="02040502050405020303" pitchFamily="18" charset="0"/>
              </a:rPr>
              <a:t>природой человека</a:t>
            </a:r>
            <a:r>
              <a:rPr lang="ru-RU" sz="2000" dirty="0">
                <a:latin typeface="Georgia" panose="02040502050405020303" pitchFamily="18" charset="0"/>
              </a:rPr>
              <a:t>, </a:t>
            </a:r>
            <a:r>
              <a:rPr lang="ru-RU" sz="2000" i="1" u="sng" dirty="0">
                <a:latin typeface="Georgia" panose="02040502050405020303" pitchFamily="18" charset="0"/>
              </a:rPr>
              <a:t>сущностью </a:t>
            </a:r>
            <a:r>
              <a:rPr lang="ru-RU" sz="2000" i="1" u="sng" dirty="0" smtClean="0">
                <a:latin typeface="Georgia" panose="02040502050405020303" pitchFamily="18" charset="0"/>
              </a:rPr>
              <a:t>педагогического </a:t>
            </a:r>
            <a:r>
              <a:rPr lang="ru-RU" sz="2000" i="1" u="sng" dirty="0">
                <a:latin typeface="Georgia" panose="02040502050405020303" pitchFamily="18" charset="0"/>
              </a:rPr>
              <a:t>процесса</a:t>
            </a:r>
            <a:r>
              <a:rPr lang="ru-RU" sz="2000" dirty="0">
                <a:latin typeface="Georgia" panose="02040502050405020303" pitchFamily="18" charset="0"/>
              </a:rPr>
              <a:t>.</a:t>
            </a:r>
          </a:p>
          <a:p>
            <a:r>
              <a:rPr lang="ru-RU" sz="2000" dirty="0">
                <a:latin typeface="Georgia" panose="02040502050405020303" pitchFamily="18" charset="0"/>
              </a:rPr>
              <a:t>В педагогике закономерности носят </a:t>
            </a:r>
            <a:r>
              <a:rPr lang="ru-RU" sz="2000" i="1" u="sng" dirty="0">
                <a:latin typeface="Georgia" panose="02040502050405020303" pitchFamily="18" charset="0"/>
              </a:rPr>
              <a:t>вероятностный характер</a:t>
            </a:r>
            <a:r>
              <a:rPr lang="ru-RU" sz="2000" dirty="0">
                <a:latin typeface="Georgia" panose="02040502050405020303" pitchFamily="18" charset="0"/>
              </a:rPr>
              <a:t> в силу особенностей педагогического процесса, открытости </a:t>
            </a:r>
            <a:r>
              <a:rPr lang="ru-RU" sz="2000" dirty="0" smtClean="0">
                <a:latin typeface="Georgia" panose="02040502050405020303" pitchFamily="18" charset="0"/>
              </a:rPr>
              <a:t>педагогической </a:t>
            </a:r>
            <a:r>
              <a:rPr lang="ru-RU" sz="2000" dirty="0">
                <a:latin typeface="Georgia" panose="02040502050405020303" pitchFamily="18" charset="0"/>
              </a:rPr>
              <a:t>системы.</a:t>
            </a:r>
          </a:p>
          <a:p>
            <a:r>
              <a:rPr lang="ru-RU" sz="2000" b="1" i="1" dirty="0">
                <a:solidFill>
                  <a:srgbClr val="800000"/>
                </a:solidFill>
                <a:latin typeface="Georgia" panose="02040502050405020303" pitchFamily="18" charset="0"/>
              </a:rPr>
              <a:t>Принцип</a:t>
            </a:r>
            <a:r>
              <a:rPr lang="ru-RU" sz="2000" dirty="0">
                <a:solidFill>
                  <a:srgbClr val="80000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>
                <a:latin typeface="Georgia" panose="02040502050405020303" pitchFamily="18" charset="0"/>
              </a:rPr>
              <a:t>– исходное, общее, </a:t>
            </a:r>
            <a:r>
              <a:rPr lang="ru-RU" sz="2000" u="sng" dirty="0">
                <a:latin typeface="Georgia" panose="02040502050405020303" pitchFamily="18" charset="0"/>
              </a:rPr>
              <a:t>основное положение</a:t>
            </a:r>
            <a:r>
              <a:rPr lang="ru-RU" sz="2000" dirty="0">
                <a:latin typeface="Georgia" panose="02040502050405020303" pitchFamily="18" charset="0"/>
              </a:rPr>
              <a:t>, </a:t>
            </a:r>
            <a:r>
              <a:rPr lang="ru-RU" sz="2000" u="sng" dirty="0">
                <a:latin typeface="Georgia" panose="02040502050405020303" pitchFamily="18" charset="0"/>
              </a:rPr>
              <a:t>руководящая идея</a:t>
            </a:r>
            <a:r>
              <a:rPr lang="ru-RU" sz="2000" dirty="0">
                <a:latin typeface="Georgia" panose="02040502050405020303" pitchFamily="18" charset="0"/>
              </a:rPr>
              <a:t>, требование к деятельности, правила поведения</a:t>
            </a:r>
            <a:r>
              <a:rPr lang="ru-RU" sz="2000" dirty="0" smtClean="0">
                <a:latin typeface="Georgia" panose="02040502050405020303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Принципы вытекают из закономерностей!</a:t>
            </a:r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1211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Закономерности и принципы</a:t>
            </a:r>
            <a:endParaRPr lang="ru-RU" sz="2800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729127"/>
              </p:ext>
            </p:extLst>
          </p:nvPr>
        </p:nvGraphicFramePr>
        <p:xfrm>
          <a:off x="548640" y="1154430"/>
          <a:ext cx="7875270" cy="47891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37635"/>
                <a:gridCol w="3937635"/>
              </a:tblGrid>
              <a:tr h="798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Закономерности</a:t>
                      </a:r>
                      <a:endParaRPr lang="ru-RU" sz="240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Принципы</a:t>
                      </a:r>
                      <a:endParaRPr lang="ru-RU" sz="240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1873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Закон (</a:t>
                      </a:r>
                      <a:r>
                        <a:rPr lang="ru-RU" sz="2400" u="sng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основной</a:t>
                      </a:r>
                      <a:r>
                        <a:rPr lang="ru-RU" sz="24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 для педагогического процесса): обязательности присвоения подрастающими поколениями </a:t>
                      </a:r>
                      <a:r>
                        <a:rPr lang="ru-RU" sz="2400" u="sng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социокультурного опыта</a:t>
                      </a:r>
                      <a:r>
                        <a:rPr lang="ru-RU" sz="24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 старших поколений </a:t>
                      </a:r>
                      <a:endParaRPr lang="ru-RU" sz="240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Принцип </a:t>
                      </a:r>
                      <a:r>
                        <a:rPr lang="ru-RU" sz="2400" dirty="0" err="1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культуросообразности</a:t>
                      </a:r>
                      <a:r>
                        <a:rPr lang="ru-RU" sz="24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(по А. </a:t>
                      </a:r>
                      <a:r>
                        <a:rPr lang="ru-RU" sz="2400" dirty="0" err="1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Дистервегу</a:t>
                      </a:r>
                      <a:r>
                        <a:rPr lang="ru-RU" sz="24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)</a:t>
                      </a:r>
                      <a:endParaRPr lang="ru-RU" sz="240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22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Принцип народности К.Д. Ушинского</a:t>
                      </a:r>
                      <a:endParaRPr lang="ru-RU" sz="240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75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464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800000"/>
                </a:solidFill>
                <a:latin typeface="Georgia" panose="02040502050405020303" pitchFamily="18" charset="0"/>
              </a:rPr>
              <a:t>Закономерности и принципы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620504"/>
              </p:ext>
            </p:extLst>
          </p:nvPr>
        </p:nvGraphicFramePr>
        <p:xfrm>
          <a:off x="434340" y="1017270"/>
          <a:ext cx="8469948" cy="56264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34974"/>
                <a:gridCol w="4234974"/>
              </a:tblGrid>
              <a:tr h="56264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Воспитание и обучение  зависят </a:t>
                      </a:r>
                      <a:r>
                        <a:rPr lang="ru-RU" sz="20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от уровня социально-экономического, политического и культурного развития общества, состояния его духовности</a:t>
                      </a:r>
                      <a:r>
                        <a:rPr lang="ru-RU" sz="200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Зак-ть</a:t>
                      </a:r>
                      <a:r>
                        <a:rPr lang="ru-RU" sz="2000" b="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 определяет постановку </a:t>
                      </a:r>
                      <a:r>
                        <a:rPr lang="ru-RU" sz="2000" b="0" u="sng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цели </a:t>
                      </a:r>
                      <a:r>
                        <a:rPr lang="ru-RU" sz="2000" b="0" u="sng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воспитания(обучения, образования)</a:t>
                      </a:r>
                      <a:r>
                        <a:rPr lang="ru-RU" sz="2000" b="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, </a:t>
                      </a:r>
                      <a:r>
                        <a:rPr lang="ru-RU" sz="2000" b="0" u="sng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отбор</a:t>
                      </a:r>
                      <a:r>
                        <a:rPr lang="ru-RU" sz="2000" b="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 его </a:t>
                      </a:r>
                      <a:r>
                        <a:rPr lang="ru-RU" sz="2000" b="0" u="sng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содержания</a:t>
                      </a:r>
                      <a:r>
                        <a:rPr lang="ru-RU" sz="2000" b="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, </a:t>
                      </a:r>
                      <a:r>
                        <a:rPr lang="ru-RU" sz="2000" b="0" u="sng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ценностные </a:t>
                      </a:r>
                      <a:r>
                        <a:rPr lang="ru-RU" sz="2000" b="0" u="sng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ориентации</a:t>
                      </a:r>
                      <a:r>
                        <a:rPr lang="ru-RU" sz="2000" b="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, </a:t>
                      </a:r>
                      <a:r>
                        <a:rPr lang="ru-RU" sz="2000" b="0" u="sng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приоритетные методы</a:t>
                      </a:r>
                      <a:r>
                        <a:rPr lang="ru-RU" sz="2000" b="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 и </a:t>
                      </a:r>
                      <a:r>
                        <a:rPr lang="ru-RU" sz="2000" b="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приемы педагогического процесса.</a:t>
                      </a:r>
                      <a:endParaRPr lang="ru-RU" sz="2000" b="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На это влияют и интересы господствующих в </a:t>
                      </a:r>
                      <a:r>
                        <a:rPr lang="ru-RU" sz="2000" b="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обществе</a:t>
                      </a:r>
                      <a:r>
                        <a:rPr lang="en-US" sz="2000" b="0" baseline="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2000" b="0" baseline="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групп</a:t>
                      </a:r>
                      <a:r>
                        <a:rPr lang="ru-RU" sz="2000" b="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, </a:t>
                      </a:r>
                      <a:r>
                        <a:rPr lang="ru-RU" sz="2000" b="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определяющих политику и идеологию социальных слоев.</a:t>
                      </a:r>
                      <a:endParaRPr lang="ru-RU" sz="2000" b="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252" marR="2725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Принцип </a:t>
                      </a:r>
                      <a:r>
                        <a:rPr lang="ru-RU" sz="20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исторической обусловленности </a:t>
                      </a:r>
                      <a:r>
                        <a:rPr lang="ru-RU" sz="200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воспитания и обучения </a:t>
                      </a:r>
                      <a:endParaRPr lang="ru-RU" sz="200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2000" b="0" i="1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Цель, задачи и содержание воспитания определяются объективными потребностями общества, социально-культурными и этническими нормами и традициями</a:t>
                      </a:r>
                      <a:endParaRPr lang="ru-RU" sz="2000" i="1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Принцип связи </a:t>
                      </a:r>
                      <a:r>
                        <a:rPr lang="ru-RU" sz="200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воспитания и обучения </a:t>
                      </a:r>
                      <a:r>
                        <a:rPr lang="ru-RU" sz="20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с </a:t>
                      </a:r>
                      <a:r>
                        <a:rPr lang="ru-RU" sz="200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жизнью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2000" b="0" dirty="0" smtClean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endParaRPr lang="ru-RU" sz="2000" b="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252" marR="2725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0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660" y="205107"/>
            <a:ext cx="7886700" cy="4464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Закономерности и принципы</a:t>
            </a:r>
            <a:endParaRPr lang="ru-RU" sz="2400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209520"/>
              </p:ext>
            </p:extLst>
          </p:nvPr>
        </p:nvGraphicFramePr>
        <p:xfrm>
          <a:off x="331470" y="938054"/>
          <a:ext cx="8503920" cy="17822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51960"/>
                <a:gridCol w="4251960"/>
              </a:tblGrid>
              <a:tr h="17822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Эффективность педагогического </a:t>
                      </a:r>
                      <a:r>
                        <a:rPr lang="ru-RU" sz="20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процесса зависит от степени учета особенностей </a:t>
                      </a:r>
                      <a:r>
                        <a:rPr lang="ru-RU" sz="200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воспитанников</a:t>
                      </a:r>
                      <a:endParaRPr lang="ru-RU" sz="200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Принцип </a:t>
                      </a:r>
                      <a:r>
                        <a:rPr lang="ru-RU" sz="2000" dirty="0" err="1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природосообразности</a:t>
                      </a:r>
                      <a:r>
                        <a:rPr lang="ru-RU" sz="20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(учета возрастных, половых и индивидуальных особенностей личности)</a:t>
                      </a:r>
                      <a:endParaRPr lang="ru-RU" sz="2000" b="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260953"/>
              </p:ext>
            </p:extLst>
          </p:nvPr>
        </p:nvGraphicFramePr>
        <p:xfrm>
          <a:off x="400474" y="2889673"/>
          <a:ext cx="8401050" cy="32994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00525"/>
                <a:gridCol w="4200525"/>
              </a:tblGrid>
              <a:tr h="32994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Единство и взаимосвязь воспитания, обучения и развития </a:t>
                      </a:r>
                      <a:r>
                        <a:rPr lang="ru-RU" sz="200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личности</a:t>
                      </a:r>
                      <a:endParaRPr lang="ru-RU" sz="200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Принцип воспитывающего обучения. </a:t>
                      </a:r>
                      <a:endParaRPr lang="ru-RU" sz="2000" dirty="0" smtClean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(К.Д. Ушинский, А. </a:t>
                      </a:r>
                      <a:r>
                        <a:rPr lang="ru-RU" sz="2000" b="0" dirty="0" err="1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Дистервег</a:t>
                      </a:r>
                      <a:r>
                        <a:rPr lang="ru-RU" sz="2000" b="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) </a:t>
                      </a:r>
                      <a:endParaRPr lang="ru-RU" sz="2000" b="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Обучение </a:t>
                      </a:r>
                      <a:r>
                        <a:rPr lang="ru-RU" sz="20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«ведет за собой развитие» (</a:t>
                      </a:r>
                      <a:r>
                        <a:rPr lang="ru-RU" sz="2000" dirty="0" err="1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Л.С.Выготский</a:t>
                      </a:r>
                      <a:r>
                        <a:rPr lang="ru-RU" sz="20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u="none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Зоны </a:t>
                      </a:r>
                      <a:r>
                        <a:rPr lang="ru-RU" sz="2000" b="0" u="none" dirty="0" err="1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Л.С.Выготского</a:t>
                      </a:r>
                      <a:endParaRPr lang="ru-RU" sz="2000" b="0" u="none" dirty="0" smtClean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800" b="0" dirty="0" smtClean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Процесс </a:t>
                      </a:r>
                      <a:r>
                        <a:rPr lang="ru-RU" sz="20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воспитания </a:t>
                      </a:r>
                      <a:r>
                        <a:rPr lang="ru-RU" sz="200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направляет развитие личности</a:t>
                      </a:r>
                      <a:endParaRPr lang="ru-RU" sz="200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61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6070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Закономерности и принципы</a:t>
            </a:r>
            <a:endParaRPr lang="ru-RU" sz="2400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905805"/>
              </p:ext>
            </p:extLst>
          </p:nvPr>
        </p:nvGraphicFramePr>
        <p:xfrm>
          <a:off x="188259" y="698410"/>
          <a:ext cx="8785412" cy="53105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392706"/>
                <a:gridCol w="4392706"/>
              </a:tblGrid>
              <a:tr h="24511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Чем целесообразнее организована полезная обществу деятельность </a:t>
                      </a:r>
                      <a:r>
                        <a:rPr lang="ru-RU" sz="200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ребенка, </a:t>
                      </a:r>
                      <a:r>
                        <a:rPr lang="ru-RU" sz="20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чем разумнее строится общение, тем выше результат </a:t>
                      </a:r>
                      <a:r>
                        <a:rPr lang="ru-RU" sz="200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педагогического процесса</a:t>
                      </a:r>
                      <a:endParaRPr lang="ru-RU" sz="200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795" marR="3379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Принцип самодеятельности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(по </a:t>
                      </a:r>
                      <a:r>
                        <a:rPr lang="ru-RU" sz="2000" b="0" dirty="0" err="1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А.Дистервегу</a:t>
                      </a:r>
                      <a:r>
                        <a:rPr lang="ru-RU" sz="2000" b="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)</a:t>
                      </a:r>
                      <a:endParaRPr lang="ru-RU" sz="2000" b="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795" marR="3379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593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Чем выше активность ребенка в педагогически целесообразной деятельности, тем выше результат педагогического </a:t>
                      </a:r>
                      <a:r>
                        <a:rPr lang="ru-RU" sz="200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процесса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i="1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Действенность воспитания определяется степенью собственной активности личности воспитуемого</a:t>
                      </a:r>
                      <a:endParaRPr lang="ru-RU" sz="1800" b="0" i="1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795" marR="3379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Принцип </a:t>
                      </a:r>
                      <a:r>
                        <a:rPr lang="ru-RU" sz="200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активности</a:t>
                      </a:r>
                      <a:endParaRPr lang="ru-RU" sz="2000" b="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Принцип </a:t>
                      </a:r>
                      <a:r>
                        <a:rPr lang="ru-RU" sz="20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сотрудничества, сотворчества </a:t>
                      </a:r>
                      <a:r>
                        <a:rPr lang="ru-RU" sz="2000" b="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(принцип </a:t>
                      </a:r>
                      <a:r>
                        <a:rPr lang="ru-RU" sz="2000" b="0" u="sng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сочетания педагогического руководства</a:t>
                      </a:r>
                      <a:r>
                        <a:rPr lang="ru-RU" sz="2000" b="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 с развитием </a:t>
                      </a:r>
                      <a:r>
                        <a:rPr lang="ru-RU" sz="2000" b="0" u="sng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инициативы и самодеятельности</a:t>
                      </a:r>
                      <a:r>
                        <a:rPr lang="ru-RU" sz="2000" b="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 ребенка)</a:t>
                      </a:r>
                      <a:endParaRPr lang="ru-RU" sz="2000" b="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795" marR="3379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9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734" y="483659"/>
            <a:ext cx="8185150" cy="5831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800000"/>
                </a:solidFill>
                <a:latin typeface="Georgia" panose="02040502050405020303" pitchFamily="18" charset="0"/>
              </a:rPr>
              <a:t>Эффективность воспитательного процесса зависит:</a:t>
            </a:r>
            <a:br>
              <a:rPr lang="ru-RU" sz="2400" b="1" dirty="0">
                <a:solidFill>
                  <a:srgbClr val="800000"/>
                </a:solidFill>
                <a:latin typeface="Georgia" panose="02040502050405020303" pitchFamily="18" charset="0"/>
              </a:rPr>
            </a:br>
            <a:endParaRPr lang="ru-RU" sz="2400" b="1" dirty="0">
              <a:solidFill>
                <a:srgbClr val="8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824354"/>
              </p:ext>
            </p:extLst>
          </p:nvPr>
        </p:nvGraphicFramePr>
        <p:xfrm>
          <a:off x="457201" y="914401"/>
          <a:ext cx="8348132" cy="33279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35399"/>
                <a:gridCol w="4512733"/>
              </a:tblGrid>
              <a:tr h="1515532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от </a:t>
                      </a: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сочетания целей общества и личности;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от </a:t>
                      </a: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восприятия ребенка как целостной личности</a:t>
                      </a:r>
                      <a:endParaRPr lang="ru-RU" sz="180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- Принцип </a:t>
                      </a:r>
                      <a:r>
                        <a:rPr lang="ru-RU" sz="1800" b="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гуманистической направленности </a:t>
                      </a:r>
                      <a:r>
                        <a:rPr lang="ru-RU" sz="1800" b="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воспитательного </a:t>
                      </a:r>
                      <a:r>
                        <a:rPr lang="ru-RU" sz="1800" b="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процесса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- Принцип </a:t>
                      </a:r>
                      <a:r>
                        <a:rPr lang="ru-RU" sz="1800" b="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принятия ребенка таким, какой он есть (</a:t>
                      </a:r>
                      <a:r>
                        <a:rPr lang="ru-RU" sz="1800" b="0" dirty="0" err="1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Я.Корчак</a:t>
                      </a:r>
                      <a:r>
                        <a:rPr lang="ru-RU" sz="1800" b="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).</a:t>
                      </a:r>
                      <a:endParaRPr lang="ru-RU" sz="1800" b="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12370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80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от </a:t>
                      </a: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характера сложившихся воспитательных отношений.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- Принцип </a:t>
                      </a:r>
                      <a:r>
                        <a:rPr lang="ru-RU" sz="1800" b="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сочетания уважения к личности воспитанника и разумной требовательности к нему, «оптимизм и мажор, опора на положительное в воспитательном процессе</a:t>
                      </a:r>
                      <a:r>
                        <a:rPr lang="ru-RU" sz="1800" b="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».</a:t>
                      </a:r>
                      <a:r>
                        <a:rPr lang="ru-RU" sz="1800" b="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800" b="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643799"/>
              </p:ext>
            </p:extLst>
          </p:nvPr>
        </p:nvGraphicFramePr>
        <p:xfrm>
          <a:off x="465666" y="4402667"/>
          <a:ext cx="8305800" cy="2194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62401"/>
                <a:gridCol w="4343399"/>
              </a:tblGrid>
              <a:tr h="15256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Воспитание включает в свое содержание проявление </a:t>
                      </a:r>
                      <a:r>
                        <a:rPr lang="ru-RU" sz="1800" dirty="0" err="1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деятельностной</a:t>
                      </a: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 любви к ребенку </a:t>
                      </a:r>
                      <a:r>
                        <a:rPr lang="ru-RU" sz="1800" b="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как важного условия ощущения им защищенности в мире, где ребенок слаб, бесправен, неопытен и несведущ.</a:t>
                      </a:r>
                      <a:endParaRPr lang="ru-RU" sz="1800" b="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Принцип оптимизма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«Подход к человеку с оптимистической гипотезой, пусть даже с некоторым риском ошибиться» (А.С. Макаренко)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Принцип опоры на положительное в человеке, на сильные стороны его личности</a:t>
                      </a:r>
                      <a:endParaRPr lang="ru-RU" sz="180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503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00483" cy="64240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800000"/>
                </a:solidFill>
                <a:latin typeface="Georgia" panose="02040502050405020303" pitchFamily="18" charset="0"/>
              </a:rPr>
              <a:t>Эффективность воспитательного процесса закономерно </a:t>
            </a:r>
            <a:r>
              <a:rPr lang="ru-RU" sz="20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зависит: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406382"/>
              </p:ext>
            </p:extLst>
          </p:nvPr>
        </p:nvGraphicFramePr>
        <p:xfrm>
          <a:off x="465668" y="1690689"/>
          <a:ext cx="8348132" cy="376392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74066"/>
                <a:gridCol w="4174066"/>
              </a:tblGrid>
              <a:tr h="713844">
                <a:tc rowSpan="2"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от </a:t>
                      </a: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условий, в которых он протекает (организационно-педагогических, материальных, морально-психологических, санитарно-гигиенических и пр.)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Принцип воспитывающей </a:t>
                      </a:r>
                      <a:r>
                        <a:rPr lang="ru-RU" sz="140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среды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8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Принцип единства действий семьи, школы и общественности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26824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от </a:t>
                      </a: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сочетания коллективного характера воспитания и индивидуальных особенностей и потребностей личности.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Принцип воспитания в коллективе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5119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 smtClean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от </a:t>
                      </a: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сочетания прямых и параллельных воздействий на личность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Принцип «параллельного действия»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77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714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Сущность понятия «идентичность»</a:t>
            </a:r>
            <a:endParaRPr lang="ru-RU" sz="2400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1058333"/>
            <a:ext cx="8108950" cy="511863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Идентификация </a:t>
            </a:r>
            <a:r>
              <a:rPr lang="ru-RU" sz="2000" dirty="0" smtClean="0">
                <a:latin typeface="Georgia" panose="02040502050405020303" pitchFamily="18" charset="0"/>
              </a:rPr>
              <a:t>(от </a:t>
            </a:r>
            <a:r>
              <a:rPr lang="ru-RU" sz="2000" dirty="0">
                <a:latin typeface="Georgia" panose="02040502050405020303" pitchFamily="18" charset="0"/>
              </a:rPr>
              <a:t>лат. </a:t>
            </a:r>
            <a:r>
              <a:rPr lang="en-US" sz="2000" dirty="0" err="1" smtClean="0">
                <a:latin typeface="Georgia" panose="02040502050405020303" pitchFamily="18" charset="0"/>
              </a:rPr>
              <a:t>identincare</a:t>
            </a:r>
            <a:r>
              <a:rPr lang="en-US" sz="2000" dirty="0" smtClean="0"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latin typeface="Georgia" panose="02040502050405020303" pitchFamily="18" charset="0"/>
              </a:rPr>
              <a:t>– отождествлять</a:t>
            </a:r>
            <a:r>
              <a:rPr lang="ru-RU" sz="2000" dirty="0">
                <a:latin typeface="Georgia" panose="02040502050405020303" pitchFamily="18" charset="0"/>
              </a:rPr>
              <a:t>)</a:t>
            </a:r>
            <a:r>
              <a:rPr lang="ru-RU" sz="2000" dirty="0" smtClean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– процесс отождествления человеком себя в другими лицами по определенным признакам.</a:t>
            </a:r>
          </a:p>
          <a:p>
            <a:pPr marL="0" indent="0">
              <a:buNone/>
            </a:pPr>
            <a:r>
              <a:rPr lang="ru-RU" sz="2400" dirty="0" smtClean="0">
                <a:latin typeface="Georgia" panose="02040502050405020303" pitchFamily="18" charset="0"/>
              </a:rPr>
              <a:t>Вопрос: «Кто я?»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anose="02040502050405020303" pitchFamily="18" charset="0"/>
              </a:rPr>
              <a:t>Например:</a:t>
            </a:r>
            <a:r>
              <a:rPr lang="ru-RU" sz="2000" dirty="0" smtClean="0">
                <a:latin typeface="Georgia" panose="02040502050405020303" pitchFamily="18" charset="0"/>
              </a:rPr>
              <a:t> я – слушатель курсов, я – … кто еще?</a:t>
            </a:r>
          </a:p>
          <a:p>
            <a:r>
              <a:rPr lang="ru-RU" sz="2200" b="1" i="1" dirty="0" smtClean="0">
                <a:latin typeface="Georgia" panose="02040502050405020303" pitchFamily="18" charset="0"/>
              </a:rPr>
              <a:t>Идентификация</a:t>
            </a:r>
            <a:r>
              <a:rPr lang="ru-RU" sz="2200" dirty="0" smtClean="0">
                <a:latin typeface="Georgia" panose="02040502050405020303" pitchFamily="18" charset="0"/>
              </a:rPr>
              <a:t> – важнейший механизм социализации личности, проявляющийся в принятии индивидом социальной роли при вхождении в группу,  в осознании им групповой принадлежности. </a:t>
            </a:r>
          </a:p>
          <a:p>
            <a:r>
              <a:rPr lang="ru-RU" sz="2000" b="1" i="1" dirty="0" smtClean="0">
                <a:latin typeface="Georgia" panose="02040502050405020303" pitchFamily="18" charset="0"/>
              </a:rPr>
              <a:t>Идентификация</a:t>
            </a:r>
            <a:r>
              <a:rPr lang="ru-RU" sz="2000" dirty="0" smtClean="0">
                <a:latin typeface="Georgia" panose="02040502050405020303" pitchFamily="18" charset="0"/>
              </a:rPr>
              <a:t> - это </a:t>
            </a:r>
            <a:r>
              <a:rPr lang="ru-RU" sz="2000" u="sng" dirty="0">
                <a:latin typeface="Georgia" panose="02040502050405020303" pitchFamily="18" charset="0"/>
              </a:rPr>
              <a:t>эмоционально-когнитивный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latin typeface="Georgia" panose="02040502050405020303" pitchFamily="18" charset="0"/>
              </a:rPr>
              <a:t>процесс</a:t>
            </a:r>
          </a:p>
          <a:p>
            <a:pPr marL="0" indent="0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=</a:t>
            </a:r>
            <a:r>
              <a:rPr lang="en-US" sz="2000" dirty="0" smtClean="0">
                <a:latin typeface="Georgia" panose="02040502050405020303" pitchFamily="18" charset="0"/>
              </a:rPr>
              <a:t>&gt;</a:t>
            </a:r>
            <a:r>
              <a:rPr lang="ru-RU" sz="2000" dirty="0" smtClean="0">
                <a:latin typeface="Georgia" panose="02040502050405020303" pitchFamily="18" charset="0"/>
              </a:rPr>
              <a:t> Осмысление принадлежности (знание!) + положительное отношение</a:t>
            </a:r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368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Georgia" panose="02040502050405020303" pitchFamily="18" charset="0"/>
              </a:rPr>
              <a:t>Задание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650" y="1359958"/>
            <a:ext cx="7886700" cy="43513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Georgia" panose="02040502050405020303" pitchFamily="18" charset="0"/>
              </a:rPr>
              <a:t>Охарактеризуйте возможности социокультурной среды Вашей образовательной организации. Какие из них способствуют формированию российской идентичности?</a:t>
            </a:r>
          </a:p>
          <a:p>
            <a:r>
              <a:rPr lang="ru-RU" sz="2000" dirty="0" smtClean="0">
                <a:latin typeface="Georgia" panose="02040502050405020303" pitchFamily="18" charset="0"/>
              </a:rPr>
              <a:t>Опишите, как Ваше детское объединение может способствовать формированию положительного </a:t>
            </a:r>
            <a:r>
              <a:rPr lang="ru-RU" sz="2000" smtClean="0">
                <a:latin typeface="Georgia" panose="02040502050405020303" pitchFamily="18" charset="0"/>
              </a:rPr>
              <a:t>образа россиянина?</a:t>
            </a:r>
          </a:p>
          <a:p>
            <a:r>
              <a:rPr lang="ru-RU" sz="2000" dirty="0" smtClean="0">
                <a:latin typeface="Georgia" panose="02040502050405020303" pitchFamily="18" charset="0"/>
              </a:rPr>
              <a:t>Перечислите, какие виды деятельности, в которые вовлечены обучающиеся Вашего объединения, способствуют </a:t>
            </a:r>
            <a:r>
              <a:rPr lang="ru-RU" sz="2000" dirty="0">
                <a:latin typeface="Georgia" panose="02040502050405020303" pitchFamily="18" charset="0"/>
              </a:rPr>
              <a:t>формированию российской идентичности?</a:t>
            </a:r>
          </a:p>
        </p:txBody>
      </p:sp>
    </p:spTree>
    <p:extLst>
      <p:ext uri="{BB962C8B-B14F-4D97-AF65-F5344CB8AC3E}">
        <p14:creationId xmlns:p14="http://schemas.microsoft.com/office/powerpoint/2010/main" val="92937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700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800000"/>
                </a:solidFill>
                <a:latin typeface="Georgia" panose="02040502050405020303" pitchFamily="18" charset="0"/>
              </a:rPr>
              <a:t>Российская гражданская идентичность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133" y="1100667"/>
            <a:ext cx="8678334" cy="551180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Российская </a:t>
            </a:r>
            <a:r>
              <a:rPr lang="ru-RU" sz="2000" b="1" i="1" dirty="0">
                <a:solidFill>
                  <a:srgbClr val="800000"/>
                </a:solidFill>
                <a:latin typeface="Georgia" panose="02040502050405020303" pitchFamily="18" charset="0"/>
              </a:rPr>
              <a:t>гражданская идентичность </a:t>
            </a:r>
            <a:r>
              <a:rPr lang="ru-RU" sz="2000" dirty="0">
                <a:latin typeface="Georgia" panose="02040502050405020303" pitchFamily="18" charset="0"/>
              </a:rPr>
              <a:t>– это осознание своей сопричастности </a:t>
            </a:r>
            <a:r>
              <a:rPr lang="ru-RU" sz="2000" u="sng" dirty="0">
                <a:latin typeface="Georgia" panose="02040502050405020303" pitchFamily="18" charset="0"/>
              </a:rPr>
              <a:t>культуре</a:t>
            </a:r>
            <a:r>
              <a:rPr lang="ru-RU" sz="2000" dirty="0">
                <a:latin typeface="Georgia" panose="02040502050405020303" pitchFamily="18" charset="0"/>
              </a:rPr>
              <a:t>, традициям, </a:t>
            </a:r>
            <a:r>
              <a:rPr lang="ru-RU" sz="2000" u="sng" dirty="0">
                <a:latin typeface="Georgia" panose="02040502050405020303" pitchFamily="18" charset="0"/>
              </a:rPr>
              <a:t>истории</a:t>
            </a:r>
            <a:r>
              <a:rPr lang="ru-RU" sz="2000" dirty="0">
                <a:latin typeface="Georgia" panose="02040502050405020303" pitchFamily="18" charset="0"/>
              </a:rPr>
              <a:t> российского народа, приверженность </a:t>
            </a:r>
            <a:r>
              <a:rPr lang="ru-RU" sz="2000" u="sng" dirty="0">
                <a:latin typeface="Georgia" panose="02040502050405020303" pitchFamily="18" charset="0"/>
              </a:rPr>
              <a:t>нормам, законам </a:t>
            </a:r>
            <a:r>
              <a:rPr lang="ru-RU" sz="2000" dirty="0">
                <a:latin typeface="Georgia" panose="02040502050405020303" pitchFamily="18" charset="0"/>
              </a:rPr>
              <a:t>и правилам российского общества и </a:t>
            </a:r>
            <a:r>
              <a:rPr lang="ru-RU" sz="2000" u="sng" dirty="0">
                <a:latin typeface="Georgia" panose="02040502050405020303" pitchFamily="18" charset="0"/>
              </a:rPr>
              <a:t>готовность</a:t>
            </a:r>
            <a:r>
              <a:rPr lang="ru-RU" sz="2000" dirty="0">
                <a:latin typeface="Georgia" panose="02040502050405020303" pitchFamily="18" charset="0"/>
              </a:rPr>
              <a:t> целенаправленно </a:t>
            </a:r>
            <a:r>
              <a:rPr lang="ru-RU" sz="2000" u="sng" dirty="0">
                <a:latin typeface="Georgia" panose="02040502050405020303" pitchFamily="18" charset="0"/>
              </a:rPr>
              <a:t>действовать</a:t>
            </a:r>
            <a:r>
              <a:rPr lang="ru-RU" sz="2000" dirty="0">
                <a:latin typeface="Georgia" panose="02040502050405020303" pitchFamily="18" charset="0"/>
              </a:rPr>
              <a:t>, способствуя научному, экономическому, социокультурному развитию России</a:t>
            </a:r>
            <a:r>
              <a:rPr lang="ru-RU" sz="20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sz="2000" dirty="0" smtClean="0">
                <a:latin typeface="Georgia" panose="02040502050405020303" pitchFamily="18" charset="0"/>
              </a:rPr>
              <a:t>Российская идентичность = российская гражданская идентичность?</a:t>
            </a:r>
          </a:p>
          <a:p>
            <a:r>
              <a:rPr lang="ru-RU" sz="2000" dirty="0" smtClean="0">
                <a:latin typeface="Georgia" panose="02040502050405020303" pitchFamily="18" charset="0"/>
              </a:rPr>
              <a:t>ФГОС общего образования: «формирование российской гражданской идентичности» как личностные результаты освоения основных образовательных программ.</a:t>
            </a:r>
          </a:p>
          <a:p>
            <a:r>
              <a:rPr lang="ru-RU" sz="2000" dirty="0" smtClean="0">
                <a:latin typeface="Georgia" panose="02040502050405020303" pitchFamily="18" charset="0"/>
              </a:rPr>
              <a:t>М.В. Шакурова: </a:t>
            </a:r>
            <a:r>
              <a:rPr lang="ru-RU" sz="2000" dirty="0">
                <a:latin typeface="Georgia" panose="02040502050405020303" pitchFamily="18" charset="0"/>
              </a:rPr>
              <a:t>Реалистичность и подвижность - ведущие характеристики идентичности, которые следует учесть, размышляя о роли и возможностях системы образования в решении стоящих перед ней сегодня задач</a:t>
            </a:r>
            <a:r>
              <a:rPr lang="ru-RU" sz="2000" dirty="0" smtClean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Важно: для формирования российской гражданской идентичности важен </a:t>
            </a:r>
            <a:r>
              <a:rPr lang="ru-RU" sz="2000" b="1" i="1" dirty="0" smtClean="0">
                <a:latin typeface="Georgia" panose="02040502050405020303" pitchFamily="18" charset="0"/>
              </a:rPr>
              <a:t>положительный образ россиянина!</a:t>
            </a:r>
          </a:p>
        </p:txBody>
      </p:sp>
    </p:spTree>
    <p:extLst>
      <p:ext uri="{BB962C8B-B14F-4D97-AF65-F5344CB8AC3E}">
        <p14:creationId xmlns:p14="http://schemas.microsoft.com/office/powerpoint/2010/main" val="1756921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A3D00B3-1FB0-497D-8FB8-CE821334E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0243" name="Заголовок 1">
            <a:extLst>
              <a:ext uri="{FF2B5EF4-FFF2-40B4-BE49-F238E27FC236}">
                <a16:creationId xmlns="" xmlns:a16="http://schemas.microsoft.com/office/drawing/2014/main" id="{1811B93E-15C2-4573-B028-E52850AF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313" y="274638"/>
            <a:ext cx="6059487" cy="593725"/>
          </a:xfrm>
        </p:spPr>
        <p:txBody>
          <a:bodyPr/>
          <a:lstStyle/>
          <a:p>
            <a:r>
              <a:rPr lang="ru-RU" altLang="ru-RU" sz="3200">
                <a:solidFill>
                  <a:srgbClr val="A50021"/>
                </a:solidFill>
                <a:latin typeface="Georgia" panose="02040502050405020303" pitchFamily="18" charset="0"/>
              </a:rPr>
              <a:t>Коммеморация</a:t>
            </a:r>
          </a:p>
        </p:txBody>
      </p:sp>
      <p:sp>
        <p:nvSpPr>
          <p:cNvPr id="10244" name="Объект 2">
            <a:extLst>
              <a:ext uri="{FF2B5EF4-FFF2-40B4-BE49-F238E27FC236}">
                <a16:creationId xmlns="" xmlns:a16="http://schemas.microsoft.com/office/drawing/2014/main" id="{3FAEFB7F-7448-4C9F-80E9-E23C3C0FB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68363"/>
            <a:ext cx="8064500" cy="3240088"/>
          </a:xfrm>
        </p:spPr>
        <p:txBody>
          <a:bodyPr/>
          <a:lstStyle/>
          <a:p>
            <a:r>
              <a:rPr lang="ru-RU" altLang="ru-RU" sz="2400" b="1" i="1" dirty="0" err="1">
                <a:latin typeface="Georgia" panose="02040502050405020303" pitchFamily="18" charset="0"/>
              </a:rPr>
              <a:t>Коммеморация</a:t>
            </a:r>
            <a:r>
              <a:rPr lang="ru-RU" altLang="ru-RU" sz="2400" dirty="0">
                <a:latin typeface="Georgia" panose="02040502050405020303" pitchFamily="18" charset="0"/>
              </a:rPr>
              <a:t> - сохранение в общественном сознании памяти о значимых событиях прошлого </a:t>
            </a:r>
            <a:r>
              <a:rPr lang="ru-RU" altLang="ru-RU" sz="2000" dirty="0">
                <a:latin typeface="Georgia" panose="02040502050405020303" pitchFamily="18" charset="0"/>
              </a:rPr>
              <a:t>(Н.А. Антипин).</a:t>
            </a:r>
          </a:p>
          <a:p>
            <a:r>
              <a:rPr lang="ru-RU" altLang="ru-RU" sz="2000" dirty="0" err="1">
                <a:latin typeface="Georgia" panose="02040502050405020303" pitchFamily="18" charset="0"/>
              </a:rPr>
              <a:t>Коммеморация</a:t>
            </a:r>
            <a:r>
              <a:rPr lang="ru-RU" altLang="ru-RU" sz="2000" dirty="0">
                <a:latin typeface="Georgia" panose="02040502050405020303" pitchFamily="18" charset="0"/>
              </a:rPr>
              <a:t> необходима обществу для ощущения, подтверждения </a:t>
            </a:r>
            <a:r>
              <a:rPr lang="ru-RU" altLang="ru-RU" sz="2000" b="1" dirty="0">
                <a:latin typeface="Georgia" panose="02040502050405020303" pitchFamily="18" charset="0"/>
              </a:rPr>
              <a:t>своей целостности </a:t>
            </a:r>
            <a:r>
              <a:rPr lang="ru-RU" altLang="ru-RU" sz="2000" dirty="0">
                <a:latin typeface="Georgia" panose="02040502050405020303" pitchFamily="18" charset="0"/>
              </a:rPr>
              <a:t>– единства разных поколений, людей из разных слоев общества, социальных групп.</a:t>
            </a:r>
          </a:p>
          <a:p>
            <a:r>
              <a:rPr lang="ru-RU" altLang="ru-RU" sz="2000" b="1" i="1" dirty="0">
                <a:solidFill>
                  <a:srgbClr val="800000"/>
                </a:solidFill>
                <a:latin typeface="Georgia" panose="02040502050405020303" pitchFamily="18" charset="0"/>
              </a:rPr>
              <a:t>Что</a:t>
            </a:r>
            <a:r>
              <a:rPr lang="ru-RU" altLang="ru-RU" sz="2000" dirty="0">
                <a:solidFill>
                  <a:srgbClr val="800000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000" dirty="0">
                <a:latin typeface="Georgia" panose="02040502050405020303" pitchFamily="18" charset="0"/>
              </a:rPr>
              <a:t>сохраняем? </a:t>
            </a:r>
            <a:r>
              <a:rPr lang="ru-RU" altLang="ru-RU" sz="2000" b="1" i="1" dirty="0">
                <a:solidFill>
                  <a:srgbClr val="800000"/>
                </a:solidFill>
                <a:latin typeface="Georgia" panose="02040502050405020303" pitchFamily="18" charset="0"/>
              </a:rPr>
              <a:t>Как</a:t>
            </a:r>
            <a:r>
              <a:rPr lang="ru-RU" altLang="ru-RU" sz="2000" dirty="0">
                <a:solidFill>
                  <a:srgbClr val="800000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000" dirty="0">
                <a:latin typeface="Georgia" panose="02040502050405020303" pitchFamily="18" charset="0"/>
              </a:rPr>
              <a:t>сохраняем? </a:t>
            </a:r>
            <a:r>
              <a:rPr lang="ru-RU" altLang="ru-RU" sz="2000" b="1" i="1" dirty="0">
                <a:solidFill>
                  <a:srgbClr val="800000"/>
                </a:solidFill>
                <a:latin typeface="Georgia" panose="02040502050405020303" pitchFamily="18" charset="0"/>
              </a:rPr>
              <a:t>Кто</a:t>
            </a:r>
            <a:r>
              <a:rPr lang="ru-RU" altLang="ru-RU" sz="2000" dirty="0">
                <a:solidFill>
                  <a:srgbClr val="800000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000" dirty="0">
                <a:latin typeface="Georgia" panose="02040502050405020303" pitchFamily="18" charset="0"/>
              </a:rPr>
              <a:t>является хранителем?</a:t>
            </a:r>
          </a:p>
        </p:txBody>
      </p:sp>
      <p:pic>
        <p:nvPicPr>
          <p:cNvPr id="6" name="Рисунок 8">
            <a:extLst>
              <a:ext uri="{FF2B5EF4-FFF2-40B4-BE49-F238E27FC236}">
                <a16:creationId xmlns="" xmlns:a16="http://schemas.microsoft.com/office/drawing/2014/main" id="{8DCAB9D2-C060-4162-B353-A1061A077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4210050"/>
            <a:ext cx="4205287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8417959-E30D-4FD2-B662-CF1AAE562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343" y="3526222"/>
            <a:ext cx="4405312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472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6139185-AADC-450C-8738-A83E09756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2291" name="Заголовок 1">
            <a:extLst>
              <a:ext uri="{FF2B5EF4-FFF2-40B4-BE49-F238E27FC236}">
                <a16:creationId xmlns="" xmlns:a16="http://schemas.microsoft.com/office/drawing/2014/main" id="{D57F0EDB-CC55-41A2-819F-52502699D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25" y="333375"/>
            <a:ext cx="6189663" cy="1271588"/>
          </a:xfrm>
        </p:spPr>
        <p:txBody>
          <a:bodyPr/>
          <a:lstStyle/>
          <a:p>
            <a:r>
              <a:rPr lang="ru-RU" altLang="ru-RU" sz="2400" b="1" i="1">
                <a:solidFill>
                  <a:srgbClr val="A50021"/>
                </a:solidFill>
                <a:latin typeface="Georgia" panose="02040502050405020303" pitchFamily="18" charset="0"/>
              </a:rPr>
              <a:t>Что</a:t>
            </a:r>
            <a:r>
              <a:rPr lang="ru-RU" altLang="ru-RU" sz="2400">
                <a:solidFill>
                  <a:srgbClr val="A50021"/>
                </a:solidFill>
              </a:rPr>
              <a:t> </a:t>
            </a:r>
            <a:r>
              <a:rPr lang="ru-RU" altLang="ru-RU" sz="2400">
                <a:latin typeface="Georgia" panose="02040502050405020303" pitchFamily="18" charset="0"/>
              </a:rPr>
              <a:t>сохраняем в коллективной памяти?</a:t>
            </a:r>
            <a:br>
              <a:rPr lang="ru-RU" altLang="ru-RU" sz="2400">
                <a:latin typeface="Georgia" panose="02040502050405020303" pitchFamily="18" charset="0"/>
              </a:rPr>
            </a:br>
            <a:r>
              <a:rPr lang="ru-RU" altLang="ru-RU" sz="2400">
                <a:latin typeface="Georgia" panose="02040502050405020303" pitchFamily="18" charset="0"/>
              </a:rPr>
              <a:t>Что подлежит забвению?</a:t>
            </a:r>
          </a:p>
        </p:txBody>
      </p:sp>
      <p:pic>
        <p:nvPicPr>
          <p:cNvPr id="15364" name="Объект 5">
            <a:extLst>
              <a:ext uri="{FF2B5EF4-FFF2-40B4-BE49-F238E27FC236}">
                <a16:creationId xmlns="" xmlns:a16="http://schemas.microsoft.com/office/drawing/2014/main" id="{82741F25-D1F5-49A8-83A9-E7BB388AF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5375" y="1685925"/>
            <a:ext cx="2422525" cy="1617663"/>
          </a:xfrm>
        </p:spPr>
      </p:pic>
      <p:pic>
        <p:nvPicPr>
          <p:cNvPr id="12293" name="Picture 7" descr="365519">
            <a:extLst>
              <a:ext uri="{FF2B5EF4-FFF2-40B4-BE49-F238E27FC236}">
                <a16:creationId xmlns="" xmlns:a16="http://schemas.microsoft.com/office/drawing/2014/main" id="{2AC0FF5E-1ED6-4AE6-81A8-E3396DF27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604963"/>
            <a:ext cx="322897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7">
            <a:extLst>
              <a:ext uri="{FF2B5EF4-FFF2-40B4-BE49-F238E27FC236}">
                <a16:creationId xmlns="" xmlns:a16="http://schemas.microsoft.com/office/drawing/2014/main" id="{BBB1C381-3F53-49B9-8E9C-CF14AEF764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9" y="3571875"/>
            <a:ext cx="2514600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8">
            <a:extLst>
              <a:ext uri="{FF2B5EF4-FFF2-40B4-BE49-F238E27FC236}">
                <a16:creationId xmlns="" xmlns:a16="http://schemas.microsoft.com/office/drawing/2014/main" id="{D79205E5-132C-43AF-8C52-1EC4CD78F9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932363"/>
            <a:ext cx="2392363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9">
            <a:extLst>
              <a:ext uri="{FF2B5EF4-FFF2-40B4-BE49-F238E27FC236}">
                <a16:creationId xmlns="" xmlns:a16="http://schemas.microsoft.com/office/drawing/2014/main" id="{4DBD894E-EEE8-439C-8747-8714350112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169863"/>
            <a:ext cx="24733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Рисунок 11">
            <a:extLst>
              <a:ext uri="{FF2B5EF4-FFF2-40B4-BE49-F238E27FC236}">
                <a16:creationId xmlns="" xmlns:a16="http://schemas.microsoft.com/office/drawing/2014/main" id="{6F67F324-E71D-4205-B661-D723E2E6C5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4652963"/>
            <a:ext cx="2513012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 descr="i?id=875569189-70-72&amp;n=21">
            <a:extLst>
              <a:ext uri="{FF2B5EF4-FFF2-40B4-BE49-F238E27FC236}">
                <a16:creationId xmlns="" xmlns:a16="http://schemas.microsoft.com/office/drawing/2014/main" id="{14D72EEF-3C7E-4EBB-BD50-91BF6D6D9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5383212"/>
            <a:ext cx="135096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69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197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2898"/>
            <a:ext cx="9022976" cy="5202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Воспитание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latin typeface="Georgia" panose="02040502050405020303" pitchFamily="18" charset="0"/>
              </a:rPr>
              <a:t>- это</a:t>
            </a:r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667" y="786042"/>
            <a:ext cx="7967133" cy="4922761"/>
          </a:xfrm>
          <a:noFill/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Georgia" panose="02040502050405020303" pitchFamily="18" charset="0"/>
              </a:rPr>
              <a:t>(в </a:t>
            </a:r>
            <a:r>
              <a:rPr lang="ru-RU" sz="2000" b="1" dirty="0" smtClean="0">
                <a:latin typeface="Georgia" panose="02040502050405020303" pitchFamily="18" charset="0"/>
              </a:rPr>
              <a:t>широком социальном </a:t>
            </a:r>
            <a:r>
              <a:rPr lang="ru-RU" sz="2000" dirty="0" smtClean="0">
                <a:latin typeface="Georgia" panose="02040502050405020303" pitchFamily="18" charset="0"/>
              </a:rPr>
              <a:t>смысле) – процесс передачи социокультурного опыта старших поколений младшим с целью подготовки младших поколений к самостоятельной жизни и дальнейшему развитию общества;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Georgia" panose="02040502050405020303" pitchFamily="18" charset="0"/>
              </a:rPr>
              <a:t>(в </a:t>
            </a:r>
            <a:r>
              <a:rPr lang="ru-RU" sz="2000" b="1" dirty="0" smtClean="0">
                <a:latin typeface="Georgia" panose="02040502050405020303" pitchFamily="18" charset="0"/>
              </a:rPr>
              <a:t>узком социальном </a:t>
            </a:r>
            <a:r>
              <a:rPr lang="ru-RU" sz="2000" dirty="0" smtClean="0">
                <a:latin typeface="Georgia" panose="02040502050405020303" pitchFamily="18" charset="0"/>
              </a:rPr>
              <a:t>смысле) – процесс формирования личности под влиянием </a:t>
            </a:r>
            <a:r>
              <a:rPr lang="ru-RU" sz="2000" u="sng" dirty="0" smtClean="0">
                <a:latin typeface="Georgia" panose="02040502050405020303" pitchFamily="18" charset="0"/>
              </a:rPr>
              <a:t>социальных институтов</a:t>
            </a:r>
            <a:r>
              <a:rPr lang="ru-RU" sz="2000" dirty="0" smtClean="0">
                <a:latin typeface="Georgia" panose="02040502050405020303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Georgia" panose="02040502050405020303" pitchFamily="18" charset="0"/>
              </a:rPr>
              <a:t>(в </a:t>
            </a:r>
            <a:r>
              <a:rPr lang="ru-RU" sz="2000" b="1" dirty="0" smtClean="0">
                <a:latin typeface="Georgia" panose="02040502050405020303" pitchFamily="18" charset="0"/>
              </a:rPr>
              <a:t>широком педагогическом</a:t>
            </a:r>
            <a:r>
              <a:rPr lang="ru-RU" sz="2000" dirty="0" smtClean="0">
                <a:latin typeface="Georgia" panose="02040502050405020303" pitchFamily="18" charset="0"/>
              </a:rPr>
              <a:t>) – процесс формирования личности в условиях </a:t>
            </a:r>
            <a:r>
              <a:rPr lang="ru-RU" sz="2000" u="sng" dirty="0" smtClean="0">
                <a:latin typeface="Georgia" panose="02040502050405020303" pitchFamily="18" charset="0"/>
              </a:rPr>
              <a:t>педагогической системы</a:t>
            </a:r>
            <a:r>
              <a:rPr lang="ru-RU" sz="2000" dirty="0" smtClean="0">
                <a:latin typeface="Georgia" panose="02040502050405020303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Georgia" panose="02040502050405020303" pitchFamily="18" charset="0"/>
              </a:rPr>
              <a:t>(в </a:t>
            </a:r>
            <a:r>
              <a:rPr lang="ru-RU" sz="2000" b="1" dirty="0" smtClean="0">
                <a:latin typeface="Georgia" panose="02040502050405020303" pitchFamily="18" charset="0"/>
              </a:rPr>
              <a:t>узком педагогическом</a:t>
            </a:r>
            <a:r>
              <a:rPr lang="ru-RU" sz="2000" dirty="0" smtClean="0">
                <a:latin typeface="Georgia" panose="02040502050405020303" pitchFamily="18" charset="0"/>
              </a:rPr>
              <a:t>) – процесс взаимодействия педагогов и воспитанников, направленный на формирование у воспитанников определенных качеств личности;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Georgia" panose="02040502050405020303" pitchFamily="18" charset="0"/>
              </a:rPr>
              <a:t>(</a:t>
            </a:r>
            <a:r>
              <a:rPr lang="ru-RU" sz="2000" b="1" dirty="0" err="1" smtClean="0">
                <a:latin typeface="Georgia" panose="02040502050405020303" pitchFamily="18" charset="0"/>
              </a:rPr>
              <a:t>средовый</a:t>
            </a:r>
            <a:r>
              <a:rPr lang="ru-RU" sz="2000" b="1" dirty="0" smtClean="0">
                <a:latin typeface="Georgia" panose="02040502050405020303" pitchFamily="18" charset="0"/>
              </a:rPr>
              <a:t> подход</a:t>
            </a:r>
            <a:r>
              <a:rPr lang="ru-RU" sz="2000" dirty="0" smtClean="0">
                <a:latin typeface="Georgia" panose="02040502050405020303" pitchFamily="18" charset="0"/>
              </a:rPr>
              <a:t>) – создание условия для самораскрытия, самореализации личности;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Georgia" panose="02040502050405020303" pitchFamily="18" charset="0"/>
              </a:rPr>
              <a:t>вид профессиональной деятельности педагога.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586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24" y="116350"/>
            <a:ext cx="9022976" cy="64023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Georgia" panose="02040502050405020303" pitchFamily="18" charset="0"/>
              </a:rPr>
              <a:t>Аксиологический подход в воспитании</a:t>
            </a:r>
            <a:endParaRPr lang="ru-RU" sz="36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904" y="951079"/>
            <a:ext cx="4612341" cy="30312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400" b="1" dirty="0">
                <a:latin typeface="Georgia" panose="02040502050405020303" pitchFamily="18" charset="0"/>
              </a:rPr>
              <a:t>S</a:t>
            </a:r>
            <a:r>
              <a:rPr lang="ru-RU" sz="5400" dirty="0"/>
              <a:t>         </a:t>
            </a:r>
            <a:r>
              <a:rPr lang="ru-RU" sz="5400" dirty="0">
                <a:latin typeface="Georgia" panose="02040502050405020303" pitchFamily="18" charset="0"/>
              </a:rPr>
              <a:t>О</a:t>
            </a:r>
            <a:r>
              <a:rPr lang="ru-RU" dirty="0" smtClean="0"/>
              <a:t>1 (Родители)</a:t>
            </a:r>
          </a:p>
          <a:p>
            <a:pPr marL="0" indent="0">
              <a:buNone/>
            </a:pPr>
            <a:r>
              <a:rPr lang="ru-RU" sz="5400" dirty="0"/>
              <a:t>           </a:t>
            </a:r>
            <a:r>
              <a:rPr lang="ru-RU" sz="5400" dirty="0">
                <a:latin typeface="Georgia" panose="02040502050405020303" pitchFamily="18" charset="0"/>
              </a:rPr>
              <a:t>О</a:t>
            </a:r>
            <a:r>
              <a:rPr lang="ru-RU" dirty="0" smtClean="0"/>
              <a:t>2 (игрушки)</a:t>
            </a:r>
          </a:p>
          <a:p>
            <a:pPr marL="0" indent="0">
              <a:buNone/>
            </a:pPr>
            <a:r>
              <a:rPr lang="ru-RU" sz="5400" dirty="0"/>
              <a:t>           </a:t>
            </a:r>
            <a:r>
              <a:rPr lang="ru-RU" sz="5400" dirty="0">
                <a:latin typeface="Georgia" panose="02040502050405020303" pitchFamily="18" charset="0"/>
              </a:rPr>
              <a:t>О</a:t>
            </a:r>
            <a:r>
              <a:rPr lang="ru-RU" dirty="0" smtClean="0"/>
              <a:t>3 (дружба)</a:t>
            </a:r>
            <a:endParaRPr lang="ru-RU" sz="1000" dirty="0"/>
          </a:p>
          <a:p>
            <a:pPr marL="0" indent="0">
              <a:buNone/>
            </a:pPr>
            <a:r>
              <a:rPr lang="ru-RU" dirty="0" smtClean="0"/>
              <a:t>                     </a:t>
            </a:r>
            <a:r>
              <a:rPr lang="ru-RU" sz="5400" b="1" dirty="0">
                <a:solidFill>
                  <a:srgbClr val="00B0F0"/>
                </a:solidFill>
                <a:latin typeface="Georgia" panose="02040502050405020303" pitchFamily="18" charset="0"/>
              </a:rPr>
              <a:t>О</a:t>
            </a:r>
            <a:r>
              <a:rPr lang="ru-RU" dirty="0" smtClean="0"/>
              <a:t> </a:t>
            </a:r>
            <a:r>
              <a:rPr lang="en-US" dirty="0" smtClean="0"/>
              <a:t>n</a:t>
            </a:r>
            <a:r>
              <a:rPr lang="ru-RU" dirty="0" smtClean="0"/>
              <a:t> (…)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115988" y="1229862"/>
            <a:ext cx="1184031" cy="1641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026738" y="1525974"/>
            <a:ext cx="1184031" cy="5275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900500" y="1721033"/>
            <a:ext cx="1315813" cy="10047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08344" y="5582386"/>
            <a:ext cx="8796760" cy="112329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Отношение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– сознательно избираемая связь субъекта с объектами окружающего мира.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Совокупность отношений образуют 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качества личности.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215" y="4187559"/>
            <a:ext cx="8991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200" b="1" dirty="0">
                <a:solidFill>
                  <a:srgbClr val="800000"/>
                </a:solidFill>
                <a:latin typeface="Georgia" panose="02040502050405020303" pitchFamily="18" charset="0"/>
              </a:rPr>
              <a:t>Ценностно-смысловая</a:t>
            </a:r>
            <a:r>
              <a:rPr lang="ru-RU" sz="2200" dirty="0">
                <a:latin typeface="Georgia" panose="02040502050405020303" pitchFamily="18" charset="0"/>
              </a:rPr>
              <a:t> – знания – поняты + приняты</a:t>
            </a:r>
          </a:p>
          <a:p>
            <a:pPr marL="342900" indent="-342900">
              <a:buAutoNum type="arabicParenR"/>
            </a:pPr>
            <a:r>
              <a:rPr lang="ru-RU" sz="2200" b="1" dirty="0">
                <a:solidFill>
                  <a:srgbClr val="800000"/>
                </a:solidFill>
                <a:latin typeface="Georgia" panose="02040502050405020303" pitchFamily="18" charset="0"/>
              </a:rPr>
              <a:t>Эмоционально-ценностная</a:t>
            </a:r>
            <a:r>
              <a:rPr lang="ru-RU" sz="2200" dirty="0">
                <a:latin typeface="Georgia" panose="02040502050405020303" pitchFamily="18" charset="0"/>
              </a:rPr>
              <a:t> – эмоции, чувства - пережиты</a:t>
            </a:r>
          </a:p>
          <a:p>
            <a:pPr marL="342900" indent="-342900">
              <a:buAutoNum type="arabicParenR"/>
            </a:pPr>
            <a:r>
              <a:rPr lang="ru-RU" sz="2200" b="1" dirty="0">
                <a:solidFill>
                  <a:srgbClr val="800000"/>
                </a:solidFill>
                <a:latin typeface="Georgia" panose="02040502050405020303" pitchFamily="18" charset="0"/>
              </a:rPr>
              <a:t>Поведенческо-</a:t>
            </a:r>
            <a:r>
              <a:rPr lang="ru-RU" sz="2200" b="1" dirty="0" err="1">
                <a:solidFill>
                  <a:srgbClr val="800000"/>
                </a:solidFill>
                <a:latin typeface="Georgia" panose="02040502050405020303" pitchFamily="18" charset="0"/>
              </a:rPr>
              <a:t>деятельностная</a:t>
            </a:r>
            <a:r>
              <a:rPr lang="ru-RU" sz="2200" dirty="0">
                <a:latin typeface="Georgia" panose="02040502050405020303" pitchFamily="18" charset="0"/>
              </a:rPr>
              <a:t> - опыт – получен</a:t>
            </a:r>
          </a:p>
        </p:txBody>
      </p:sp>
      <p:sp>
        <p:nvSpPr>
          <p:cNvPr id="15" name="Прямоугольник 14"/>
          <p:cNvSpPr/>
          <p:nvPr/>
        </p:nvSpPr>
        <p:spPr>
          <a:xfrm rot="2463920">
            <a:off x="-90234" y="3179022"/>
            <a:ext cx="2235642" cy="4538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/>
                </a:solidFill>
                <a:latin typeface="Georgia" panose="02040502050405020303" pitchFamily="18" charset="0"/>
              </a:rPr>
              <a:t>Воспитание</a:t>
            </a:r>
          </a:p>
        </p:txBody>
      </p:sp>
      <p:sp>
        <p:nvSpPr>
          <p:cNvPr id="16" name="Стрелка вправо 15"/>
          <p:cNvSpPr/>
          <p:nvPr/>
        </p:nvSpPr>
        <p:spPr>
          <a:xfrm rot="19393687">
            <a:off x="885690" y="2627738"/>
            <a:ext cx="460597" cy="26158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40578" y="1393985"/>
            <a:ext cx="3991755" cy="19512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800000"/>
                </a:solidFill>
                <a:latin typeface="Georgia" panose="02040502050405020303" pitchFamily="18" charset="0"/>
              </a:rPr>
              <a:t>Воспитание – это целенаправленный процесс формирования ценностных отношений субъекта с объектами окружающего мира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900500" y="1720472"/>
            <a:ext cx="1315813" cy="10047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03497" y="1833096"/>
            <a:ext cx="1310269" cy="14036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78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1810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Процесс воспитания</a:t>
            </a:r>
            <a:endParaRPr lang="ru-RU" sz="24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991" y="810491"/>
            <a:ext cx="8401050" cy="54288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Процесс </a:t>
            </a:r>
            <a:r>
              <a:rPr lang="ru-RU" sz="2400" b="1" dirty="0">
                <a:latin typeface="Georgia" panose="02040502050405020303" pitchFamily="18" charset="0"/>
              </a:rPr>
              <a:t>воспитания</a:t>
            </a:r>
            <a:r>
              <a:rPr lang="ru-RU" sz="2400" i="1" dirty="0">
                <a:latin typeface="Georgia" panose="02040502050405020303" pitchFamily="18" charset="0"/>
              </a:rPr>
              <a:t> - сознательно организуемое взаимодействие педагогов и воспитанников, организация и стимулирование </a:t>
            </a:r>
            <a:r>
              <a:rPr lang="ru-RU" sz="2400" i="1" u="sng" dirty="0">
                <a:latin typeface="Georgia" panose="02040502050405020303" pitchFamily="18" charset="0"/>
              </a:rPr>
              <a:t>активной</a:t>
            </a:r>
            <a:r>
              <a:rPr lang="ru-RU" sz="2400" i="1" dirty="0">
                <a:latin typeface="Georgia" panose="02040502050405020303" pitchFamily="18" charset="0"/>
              </a:rPr>
              <a:t> деятельности воспитуемых по овладению ими социальным и духовным опытом, ценностями, отношениями (Харламов И.Ф</a:t>
            </a:r>
            <a:r>
              <a:rPr lang="ru-RU" sz="2400" i="1" dirty="0" smtClean="0">
                <a:latin typeface="Georgia" panose="02040502050405020303" pitchFamily="18" charset="0"/>
              </a:rPr>
              <a:t>.).</a:t>
            </a:r>
          </a:p>
          <a:p>
            <a:r>
              <a:rPr lang="ru-RU" sz="2400" dirty="0">
                <a:latin typeface="Georgia" panose="02040502050405020303" pitchFamily="18" charset="0"/>
              </a:rPr>
              <a:t>Пси­хо­ло­ги­че­ская сущ­ность про­цес­са </a:t>
            </a:r>
            <a:r>
              <a:rPr lang="ru-RU" sz="2400" dirty="0" smtClean="0">
                <a:latin typeface="Georgia" panose="02040502050405020303" pitchFamily="18" charset="0"/>
              </a:rPr>
              <a:t>вос­пи­та­ния </a:t>
            </a:r>
            <a:r>
              <a:rPr lang="ru-RU" sz="2400" dirty="0">
                <a:latin typeface="Georgia" panose="02040502050405020303" pitchFamily="18" charset="0"/>
              </a:rPr>
              <a:t>со­сто­ит в пе­ре­во­де ре­бен­ка из од­но­го со­стоя­ния в </a:t>
            </a:r>
            <a:r>
              <a:rPr lang="ru-RU" sz="2400" dirty="0" smtClean="0">
                <a:latin typeface="Georgia" panose="02040502050405020303" pitchFamily="18" charset="0"/>
              </a:rPr>
              <a:t>дру­гое</a:t>
            </a:r>
          </a:p>
          <a:p>
            <a:r>
              <a:rPr lang="ru-RU" sz="2400" dirty="0" smtClean="0">
                <a:latin typeface="Georgia" panose="02040502050405020303" pitchFamily="18" charset="0"/>
              </a:rPr>
              <a:t>С </a:t>
            </a:r>
            <a:r>
              <a:rPr lang="ru-RU" sz="2400" dirty="0">
                <a:latin typeface="Georgia" panose="02040502050405020303" pitchFamily="18" charset="0"/>
              </a:rPr>
              <a:t>по­зи­ций пси­хо­ло­гии </a:t>
            </a:r>
            <a:r>
              <a:rPr lang="ru-RU" sz="2400" b="1" i="1" dirty="0">
                <a:latin typeface="Georgia" panose="02040502050405020303" pitchFamily="18" charset="0"/>
              </a:rPr>
              <a:t>вос­пи­та­ние</a:t>
            </a:r>
            <a:r>
              <a:rPr lang="ru-RU" sz="2400" dirty="0">
                <a:latin typeface="Georgia" panose="02040502050405020303" pitchFamily="18" charset="0"/>
              </a:rPr>
              <a:t> есть про­цесс </a:t>
            </a:r>
            <a:r>
              <a:rPr lang="ru-RU" sz="2400" b="1" i="1" dirty="0" err="1">
                <a:latin typeface="Georgia" panose="02040502050405020303" pitchFamily="18" charset="0"/>
              </a:rPr>
              <a:t>ин­те­рио­ри­за­ции</a:t>
            </a:r>
            <a:r>
              <a:rPr lang="ru-RU" sz="2400" dirty="0">
                <a:latin typeface="Georgia" panose="02040502050405020303" pitchFamily="18" charset="0"/>
              </a:rPr>
              <a:t>, то есть пе­ре­во­да внеш­не­го по от­но­ше­нию к лич­но­сти опы­та, зна­ний, цен­но­стей, норм, пра­вил во внут­рен­ний пси­хи­че­ский план лич­но­сти, в ее убе­ж­де­ния, ус­та­нов­ки, по­ве­де­ние.</a:t>
            </a:r>
          </a:p>
        </p:txBody>
      </p:sp>
    </p:spTree>
    <p:extLst>
      <p:ext uri="{BB962C8B-B14F-4D97-AF65-F5344CB8AC3E}">
        <p14:creationId xmlns:p14="http://schemas.microsoft.com/office/powerpoint/2010/main" val="3010736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Особенности воспитательного процесса</a:t>
            </a:r>
            <a:endParaRPr lang="ru-RU" sz="24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183" y="1249891"/>
            <a:ext cx="8125883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Целенаправленность (разностороннее, гармоничное развитие личности)</a:t>
            </a:r>
          </a:p>
          <a:p>
            <a:r>
              <a:rPr lang="ru-RU" sz="2400" dirty="0" smtClean="0">
                <a:latin typeface="Georgia" panose="02040502050405020303" pitchFamily="18" charset="0"/>
              </a:rPr>
              <a:t>Многофакторность</a:t>
            </a:r>
          </a:p>
          <a:p>
            <a:r>
              <a:rPr lang="ru-RU" sz="2400" dirty="0" smtClean="0">
                <a:latin typeface="Georgia" panose="02040502050405020303" pitchFamily="18" charset="0"/>
              </a:rPr>
              <a:t>Двусторонность</a:t>
            </a:r>
          </a:p>
          <a:p>
            <a:r>
              <a:rPr lang="ru-RU" sz="2400" dirty="0" smtClean="0">
                <a:latin typeface="Georgia" panose="02040502050405020303" pitchFamily="18" charset="0"/>
              </a:rPr>
              <a:t>Долговременность</a:t>
            </a:r>
          </a:p>
          <a:p>
            <a:r>
              <a:rPr lang="ru-RU" sz="2400" dirty="0" smtClean="0">
                <a:latin typeface="Georgia" panose="02040502050405020303" pitchFamily="18" charset="0"/>
              </a:rPr>
              <a:t>Сложность определения результатов</a:t>
            </a:r>
          </a:p>
          <a:p>
            <a:r>
              <a:rPr lang="ru-RU" sz="2400" dirty="0" smtClean="0">
                <a:latin typeface="Georgia" panose="02040502050405020303" pitchFamily="18" charset="0"/>
              </a:rPr>
              <a:t>Дискретность и одновременно непрерывность процесса, переходящая </a:t>
            </a:r>
            <a:r>
              <a:rPr lang="ru-RU" sz="2400" dirty="0">
                <a:latin typeface="Georgia" panose="02040502050405020303" pitchFamily="18" charset="0"/>
              </a:rPr>
              <a:t>в </a:t>
            </a:r>
            <a:r>
              <a:rPr lang="ru-RU" sz="2400" dirty="0" smtClean="0">
                <a:latin typeface="Georgia" panose="02040502050405020303" pitchFamily="18" charset="0"/>
              </a:rPr>
              <a:t>самовоспитание</a:t>
            </a:r>
          </a:p>
          <a:p>
            <a:r>
              <a:rPr lang="ru-RU" sz="2400" dirty="0" smtClean="0">
                <a:latin typeface="Georgia" panose="02040502050405020303" pitchFamily="18" charset="0"/>
              </a:rPr>
              <a:t>Противоречия как движущая сила</a:t>
            </a:r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9908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1370</Words>
  <Application>Microsoft Office PowerPoint</Application>
  <PresentationFormat>Экран (4:3)</PresentationFormat>
  <Paragraphs>165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Воспитательный потенциал социума и формирование российской идентичности</vt:lpstr>
      <vt:lpstr>Сущность понятия «идентичность»</vt:lpstr>
      <vt:lpstr>Российская гражданская идентичность</vt:lpstr>
      <vt:lpstr>Коммеморация</vt:lpstr>
      <vt:lpstr>Что сохраняем в коллективной памяти? Что подлежит забвению?</vt:lpstr>
      <vt:lpstr>Воспитание - это</vt:lpstr>
      <vt:lpstr>Аксиологический подход в воспитании</vt:lpstr>
      <vt:lpstr>Процесс воспитания</vt:lpstr>
      <vt:lpstr>Особенности воспитательного процесса</vt:lpstr>
      <vt:lpstr>Движущие силы педагогического процесса </vt:lpstr>
      <vt:lpstr>Характеристика процесса воспитания</vt:lpstr>
      <vt:lpstr>Характеристика процесса воспитания</vt:lpstr>
      <vt:lpstr>Закономерности и принципы педагогического процесса</vt:lpstr>
      <vt:lpstr>Закономерности и принципы</vt:lpstr>
      <vt:lpstr>Закономерности и принципы</vt:lpstr>
      <vt:lpstr>Закономерности и принципы</vt:lpstr>
      <vt:lpstr>Закономерности и принципы</vt:lpstr>
      <vt:lpstr>Эффективность воспитательного процесса зависит: </vt:lpstr>
      <vt:lpstr>Эффективность воспитательного процесса закономерно зависит:</vt:lpstr>
      <vt:lpstr>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Воспитательный потенциал социума и формирование российской идентичности</dc:title>
  <dc:creator>Marina</dc:creator>
  <cp:lastModifiedBy>Пользователь Windows</cp:lastModifiedBy>
  <cp:revision>23</cp:revision>
  <dcterms:created xsi:type="dcterms:W3CDTF">2022-12-21T20:41:15Z</dcterms:created>
  <dcterms:modified xsi:type="dcterms:W3CDTF">2022-12-26T09:06:56Z</dcterms:modified>
</cp:coreProperties>
</file>