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sldIdLst>
    <p:sldId id="256" r:id="rId3"/>
    <p:sldId id="304" r:id="rId4"/>
    <p:sldId id="282" r:id="rId5"/>
    <p:sldId id="278" r:id="rId6"/>
    <p:sldId id="257" r:id="rId7"/>
    <p:sldId id="299" r:id="rId8"/>
    <p:sldId id="300" r:id="rId9"/>
    <p:sldId id="285" r:id="rId10"/>
    <p:sldId id="302" r:id="rId11"/>
    <p:sldId id="259" r:id="rId12"/>
    <p:sldId id="301" r:id="rId13"/>
    <p:sldId id="298" r:id="rId14"/>
    <p:sldId id="291" r:id="rId15"/>
    <p:sldId id="289" r:id="rId16"/>
    <p:sldId id="290" r:id="rId17"/>
    <p:sldId id="297" r:id="rId18"/>
    <p:sldId id="294" r:id="rId19"/>
    <p:sldId id="295" r:id="rId20"/>
    <p:sldId id="303" r:id="rId21"/>
    <p:sldId id="286" r:id="rId22"/>
    <p:sldId id="284" r:id="rId23"/>
    <p:sldId id="266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0F608-55D1-4414-86D2-ABCB1536B1D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7BA3BB-E152-4B77-B86A-D540C22E6577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ru-RU" sz="1200" b="1" dirty="0">
              <a:latin typeface="Arial" pitchFamily="34" charset="0"/>
              <a:cs typeface="Arial" pitchFamily="34" charset="0"/>
            </a:rPr>
            <a:t>Музей- </a:t>
          </a:r>
          <a:r>
            <a:rPr lang="ru-RU" sz="1200" b="1" dirty="0" smtClean="0">
              <a:latin typeface="Arial" pitchFamily="34" charset="0"/>
              <a:cs typeface="Arial" pitchFamily="34" charset="0"/>
            </a:rPr>
            <a:t>центр</a:t>
          </a:r>
        </a:p>
        <a:p>
          <a:pPr algn="ctr"/>
          <a:r>
            <a:rPr lang="ru-RU" sz="12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200" b="1" dirty="0">
              <a:latin typeface="Arial" pitchFamily="34" charset="0"/>
              <a:cs typeface="Arial" pitchFamily="34" charset="0"/>
            </a:rPr>
            <a:t>музейно- педагогической </a:t>
          </a:r>
          <a:endParaRPr lang="ru-RU" sz="12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200" b="1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1200" b="1" dirty="0">
              <a:latin typeface="Arial" pitchFamily="34" charset="0"/>
              <a:cs typeface="Arial" pitchFamily="34" charset="0"/>
            </a:rPr>
            <a:t>краеведческой работы в </a:t>
          </a:r>
          <a:r>
            <a:rPr lang="ru-RU" sz="1200" b="1" dirty="0" err="1">
              <a:latin typeface="Arial" pitchFamily="34" charset="0"/>
              <a:cs typeface="Arial" pitchFamily="34" charset="0"/>
            </a:rPr>
            <a:t>ДТДиМ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C85FDB14-33A9-41E1-8655-612DAE7924C5}" type="parTrans" cxnId="{43194BC1-EAAD-4380-8584-AE4EAC675400}">
      <dgm:prSet/>
      <dgm:spPr/>
      <dgm:t>
        <a:bodyPr/>
        <a:lstStyle/>
        <a:p>
          <a:pPr algn="ctr"/>
          <a:endParaRPr lang="ru-RU"/>
        </a:p>
      </dgm:t>
    </dgm:pt>
    <dgm:pt modelId="{ECA52DEF-51D9-4877-B844-0154B0B0D93B}" type="sibTrans" cxnId="{43194BC1-EAAD-4380-8584-AE4EAC675400}">
      <dgm:prSet/>
      <dgm:spPr/>
      <dgm:t>
        <a:bodyPr/>
        <a:lstStyle/>
        <a:p>
          <a:pPr algn="ctr"/>
          <a:endParaRPr lang="ru-RU"/>
        </a:p>
      </dgm:t>
    </dgm:pt>
    <dgm:pt modelId="{C5EF0614-F45E-41DC-A802-9D2BFCB8B538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Краеведение через изобразительное творчество "История Санкт- </a:t>
          </a:r>
          <a:r>
            <a:rPr lang="ru-RU" dirty="0" smtClean="0"/>
            <a:t>Петербурга </a:t>
          </a:r>
          <a:r>
            <a:rPr lang="ru-RU" dirty="0"/>
            <a:t>и Колпино в картинках"</a:t>
          </a:r>
        </a:p>
      </dgm:t>
    </dgm:pt>
    <dgm:pt modelId="{547E976F-6D34-40AC-B8F9-6693054C1B31}" type="parTrans" cxnId="{39ED88C1-00FB-4553-A9B8-57BE917BC476}">
      <dgm:prSet/>
      <dgm:spPr/>
      <dgm:t>
        <a:bodyPr/>
        <a:lstStyle/>
        <a:p>
          <a:pPr algn="ctr"/>
          <a:endParaRPr lang="ru-RU"/>
        </a:p>
      </dgm:t>
    </dgm:pt>
    <dgm:pt modelId="{F21C1DDE-7744-4C4A-A8E3-9C3A13F97DA9}" type="sibTrans" cxnId="{39ED88C1-00FB-4553-A9B8-57BE917BC476}">
      <dgm:prSet/>
      <dgm:spPr/>
      <dgm:t>
        <a:bodyPr/>
        <a:lstStyle/>
        <a:p>
          <a:pPr algn="ctr"/>
          <a:endParaRPr lang="ru-RU"/>
        </a:p>
      </dgm:t>
    </dgm:pt>
    <dgm:pt modelId="{E2CC94F3-66E6-4D89-8C7B-25DA3DBA49B5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Краеведение через изучение архитектуры "Санкт- Петербург и Колпино. Эпохи и стили"</a:t>
          </a:r>
        </a:p>
      </dgm:t>
    </dgm:pt>
    <dgm:pt modelId="{711DCEB3-8D18-4B10-9839-0E0D5CC8BFFE}" type="parTrans" cxnId="{9015636F-6DA9-48A5-9085-7481B8D49FD9}">
      <dgm:prSet/>
      <dgm:spPr/>
      <dgm:t>
        <a:bodyPr/>
        <a:lstStyle/>
        <a:p>
          <a:pPr algn="ctr"/>
          <a:endParaRPr lang="ru-RU"/>
        </a:p>
      </dgm:t>
    </dgm:pt>
    <dgm:pt modelId="{C5C9B587-7F3D-4F34-9880-BEADF02EF061}" type="sibTrans" cxnId="{9015636F-6DA9-48A5-9085-7481B8D49FD9}">
      <dgm:prSet/>
      <dgm:spPr/>
      <dgm:t>
        <a:bodyPr/>
        <a:lstStyle/>
        <a:p>
          <a:pPr algn="ctr"/>
          <a:endParaRPr lang="ru-RU"/>
        </a:p>
      </dgm:t>
    </dgm:pt>
    <dgm:pt modelId="{82E132EB-B242-4E6F-B1C6-E213D33127AB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ru-RU" sz="1200" b="1" dirty="0">
              <a:latin typeface="Arial" pitchFamily="34" charset="0"/>
              <a:cs typeface="Arial" pitchFamily="34" charset="0"/>
            </a:rPr>
            <a:t>Интеграция музея </a:t>
          </a:r>
          <a:endParaRPr lang="ru-RU" sz="12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200" b="1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1200" b="1" dirty="0" err="1">
              <a:latin typeface="Arial" pitchFamily="34" charset="0"/>
              <a:cs typeface="Arial" pitchFamily="34" charset="0"/>
            </a:rPr>
            <a:t>учебно</a:t>
          </a:r>
          <a:r>
            <a:rPr lang="ru-RU" sz="1200" b="1" dirty="0">
              <a:latin typeface="Arial" pitchFamily="34" charset="0"/>
              <a:cs typeface="Arial" pitchFamily="34" charset="0"/>
            </a:rPr>
            <a:t>- воспитательный процесс </a:t>
          </a:r>
          <a:r>
            <a:rPr lang="ru-RU" sz="1200" b="1" dirty="0" err="1">
              <a:latin typeface="Arial" pitchFamily="34" charset="0"/>
              <a:cs typeface="Arial" pitchFamily="34" charset="0"/>
            </a:rPr>
            <a:t>ДТДиМ</a:t>
          </a:r>
          <a:r>
            <a:rPr lang="ru-RU" sz="1200" b="1" dirty="0">
              <a:latin typeface="Arial" pitchFamily="34" charset="0"/>
              <a:cs typeface="Arial" pitchFamily="34" charset="0"/>
            </a:rPr>
            <a:t> и ОУ района</a:t>
          </a:r>
        </a:p>
      </dgm:t>
    </dgm:pt>
    <dgm:pt modelId="{A6A3A451-4C58-4B87-A71D-0317CF197027}" type="parTrans" cxnId="{DB742A49-E37B-4202-81AE-7EFFC064D290}">
      <dgm:prSet/>
      <dgm:spPr/>
      <dgm:t>
        <a:bodyPr/>
        <a:lstStyle/>
        <a:p>
          <a:pPr algn="ctr"/>
          <a:endParaRPr lang="ru-RU"/>
        </a:p>
      </dgm:t>
    </dgm:pt>
    <dgm:pt modelId="{0EB897B3-6D6A-4A67-BBD2-7530E65A767E}" type="sibTrans" cxnId="{DB742A49-E37B-4202-81AE-7EFFC064D290}">
      <dgm:prSet/>
      <dgm:spPr/>
      <dgm:t>
        <a:bodyPr/>
        <a:lstStyle/>
        <a:p>
          <a:pPr algn="ctr"/>
          <a:endParaRPr lang="ru-RU"/>
        </a:p>
      </dgm:t>
    </dgm:pt>
    <dgm:pt modelId="{15DF271B-83D9-4E2D-9C9C-729C41C12DB9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Игровая деятельность . Реализация длительной </a:t>
          </a:r>
          <a:r>
            <a:rPr lang="ru-RU" dirty="0" err="1"/>
            <a:t>досуговой</a:t>
          </a:r>
          <a:r>
            <a:rPr lang="ru-RU" dirty="0"/>
            <a:t> программы для школьников района          "История земли Ижорской ", районной игры "История </a:t>
          </a:r>
          <a:r>
            <a:rPr lang="ru-RU" dirty="0" err="1"/>
            <a:t>Колпинкого</a:t>
          </a:r>
          <a:r>
            <a:rPr lang="ru-RU" dirty="0"/>
            <a:t> края"</a:t>
          </a:r>
        </a:p>
      </dgm:t>
    </dgm:pt>
    <dgm:pt modelId="{FF0AAF2E-0F61-4E88-9F71-8696857F1BEB}" type="parTrans" cxnId="{F39B86FA-9FBA-4715-9AFE-54D7BB1BB76A}">
      <dgm:prSet/>
      <dgm:spPr/>
      <dgm:t>
        <a:bodyPr/>
        <a:lstStyle/>
        <a:p>
          <a:pPr algn="ctr"/>
          <a:endParaRPr lang="ru-RU"/>
        </a:p>
      </dgm:t>
    </dgm:pt>
    <dgm:pt modelId="{0133F109-ACB8-4BE2-80F4-6D5CBE9BA868}" type="sibTrans" cxnId="{F39B86FA-9FBA-4715-9AFE-54D7BB1BB76A}">
      <dgm:prSet/>
      <dgm:spPr/>
      <dgm:t>
        <a:bodyPr/>
        <a:lstStyle/>
        <a:p>
          <a:pPr algn="ctr"/>
          <a:endParaRPr lang="ru-RU"/>
        </a:p>
      </dgm:t>
    </dgm:pt>
    <dgm:pt modelId="{7DCE8E7E-59A5-45B2-96FA-061F3511C810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Экскурсионная деятельность  </a:t>
          </a:r>
        </a:p>
      </dgm:t>
    </dgm:pt>
    <dgm:pt modelId="{9B27BB02-2185-4F58-B597-F72F0FD03C94}" type="parTrans" cxnId="{DF089C1F-4C9A-4253-9943-C58F71FC3009}">
      <dgm:prSet/>
      <dgm:spPr/>
      <dgm:t>
        <a:bodyPr/>
        <a:lstStyle/>
        <a:p>
          <a:pPr algn="ctr"/>
          <a:endParaRPr lang="ru-RU"/>
        </a:p>
      </dgm:t>
    </dgm:pt>
    <dgm:pt modelId="{3788C53C-042D-4682-BCF9-14099975022A}" type="sibTrans" cxnId="{DF089C1F-4C9A-4253-9943-C58F71FC3009}">
      <dgm:prSet/>
      <dgm:spPr/>
      <dgm:t>
        <a:bodyPr/>
        <a:lstStyle/>
        <a:p>
          <a:pPr algn="ctr"/>
          <a:endParaRPr lang="ru-RU"/>
        </a:p>
      </dgm:t>
    </dgm:pt>
    <dgm:pt modelId="{BC2B0502-86AD-445E-A82E-689018AF08CA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ru-RU" b="1" dirty="0">
              <a:latin typeface="Arial" pitchFamily="34" charset="0"/>
              <a:cs typeface="Arial" pitchFamily="34" charset="0"/>
            </a:rPr>
            <a:t>Связь  </a:t>
          </a:r>
          <a:endParaRPr lang="ru-RU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b="1" dirty="0" smtClean="0">
              <a:latin typeface="Arial" pitchFamily="34" charset="0"/>
              <a:cs typeface="Arial" pitchFamily="34" charset="0"/>
            </a:rPr>
            <a:t>с местным </a:t>
          </a:r>
          <a:r>
            <a:rPr lang="ru-RU" b="1" dirty="0">
              <a:latin typeface="Arial" pitchFamily="34" charset="0"/>
              <a:cs typeface="Arial" pitchFamily="34" charset="0"/>
            </a:rPr>
            <a:t>сообществом</a:t>
          </a:r>
        </a:p>
      </dgm:t>
    </dgm:pt>
    <dgm:pt modelId="{FA2B0945-1625-4CD3-896C-9A37D9BD1208}" type="parTrans" cxnId="{C9C7BC5B-B4A6-489C-819E-D42495862F3A}">
      <dgm:prSet/>
      <dgm:spPr/>
      <dgm:t>
        <a:bodyPr/>
        <a:lstStyle/>
        <a:p>
          <a:pPr algn="ctr"/>
          <a:endParaRPr lang="ru-RU"/>
        </a:p>
      </dgm:t>
    </dgm:pt>
    <dgm:pt modelId="{B1A6BB8B-F846-411B-9225-842412C9B841}" type="sibTrans" cxnId="{C9C7BC5B-B4A6-489C-819E-D42495862F3A}">
      <dgm:prSet/>
      <dgm:spPr/>
      <dgm:t>
        <a:bodyPr/>
        <a:lstStyle/>
        <a:p>
          <a:pPr algn="ctr"/>
          <a:endParaRPr lang="ru-RU"/>
        </a:p>
      </dgm:t>
    </dgm:pt>
    <dgm:pt modelId="{3EDF979E-51A3-4DEC-B00E-52C3993E747A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Общество ветеранов Колпинского </a:t>
          </a:r>
          <a:r>
            <a:rPr lang="ru-RU" dirty="0" err="1"/>
            <a:t>раона</a:t>
          </a:r>
          <a:endParaRPr lang="ru-RU" dirty="0"/>
        </a:p>
      </dgm:t>
    </dgm:pt>
    <dgm:pt modelId="{DDBD4E47-ED5C-4398-89A9-56CE44504D2A}" type="parTrans" cxnId="{A7F65C40-901A-49CC-9092-5AE4002F3850}">
      <dgm:prSet/>
      <dgm:spPr/>
      <dgm:t>
        <a:bodyPr/>
        <a:lstStyle/>
        <a:p>
          <a:pPr algn="ctr"/>
          <a:endParaRPr lang="ru-RU"/>
        </a:p>
      </dgm:t>
    </dgm:pt>
    <dgm:pt modelId="{927A3566-3D3B-4A32-BB72-926E7AFC924D}" type="sibTrans" cxnId="{A7F65C40-901A-49CC-9092-5AE4002F3850}">
      <dgm:prSet/>
      <dgm:spPr/>
      <dgm:t>
        <a:bodyPr/>
        <a:lstStyle/>
        <a:p>
          <a:pPr algn="ctr"/>
          <a:endParaRPr lang="ru-RU"/>
        </a:p>
      </dgm:t>
    </dgm:pt>
    <dgm:pt modelId="{632A2F1F-0808-4607-9A90-41CB8F1B4FC6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Краеведение через изучение этикета "Петербургский этикет"</a:t>
          </a:r>
        </a:p>
      </dgm:t>
    </dgm:pt>
    <dgm:pt modelId="{AE50277F-1657-45A9-B3D4-16E54CB1B877}" type="parTrans" cxnId="{B7EA1D1D-EA0E-433F-8329-2C786E65BEF0}">
      <dgm:prSet/>
      <dgm:spPr/>
      <dgm:t>
        <a:bodyPr/>
        <a:lstStyle/>
        <a:p>
          <a:pPr algn="ctr"/>
          <a:endParaRPr lang="ru-RU"/>
        </a:p>
      </dgm:t>
    </dgm:pt>
    <dgm:pt modelId="{EBEACB34-E9DD-41DD-BB9C-869C86A519B2}" type="sibTrans" cxnId="{B7EA1D1D-EA0E-433F-8329-2C786E65BEF0}">
      <dgm:prSet/>
      <dgm:spPr/>
      <dgm:t>
        <a:bodyPr/>
        <a:lstStyle/>
        <a:p>
          <a:pPr algn="ctr"/>
          <a:endParaRPr lang="ru-RU"/>
        </a:p>
      </dgm:t>
    </dgm:pt>
    <dgm:pt modelId="{9602CB99-747E-4E83-814A-26268FC2E5AD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реализация дополнительных образовательных программ- дополнительных </a:t>
          </a:r>
          <a:r>
            <a:rPr lang="ru-RU" dirty="0" err="1"/>
            <a:t>общеразвивающих</a:t>
          </a:r>
          <a:r>
            <a:rPr lang="ru-RU" dirty="0"/>
            <a:t> программ :                                                 -"История </a:t>
          </a:r>
          <a:r>
            <a:rPr lang="ru-RU" dirty="0" err="1"/>
            <a:t>Колпинского</a:t>
          </a:r>
          <a:r>
            <a:rPr lang="ru-RU" dirty="0"/>
            <a:t> края",                -"Юный экскурсовод",                              -"Юный исследователь",                        - "Назад в будущее",-"Занимательное краеведение"</a:t>
          </a:r>
        </a:p>
      </dgm:t>
    </dgm:pt>
    <dgm:pt modelId="{1E2076D2-131E-41CE-B5D9-ABA3363CDBAD}" type="parTrans" cxnId="{ABC6147A-350F-44C3-861D-B6ED37878859}">
      <dgm:prSet/>
      <dgm:spPr/>
      <dgm:t>
        <a:bodyPr/>
        <a:lstStyle/>
        <a:p>
          <a:pPr algn="ctr"/>
          <a:endParaRPr lang="ru-RU"/>
        </a:p>
      </dgm:t>
    </dgm:pt>
    <dgm:pt modelId="{5D055A61-1812-4702-9BC0-10B05C597873}" type="sibTrans" cxnId="{ABC6147A-350F-44C3-861D-B6ED37878859}">
      <dgm:prSet/>
      <dgm:spPr/>
      <dgm:t>
        <a:bodyPr/>
        <a:lstStyle/>
        <a:p>
          <a:pPr algn="ctr"/>
          <a:endParaRPr lang="ru-RU"/>
        </a:p>
      </dgm:t>
    </dgm:pt>
    <dgm:pt modelId="{637E3B0D-0C39-4A24-9EA7-D14B58D054EF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Музееведение</a:t>
          </a:r>
        </a:p>
      </dgm:t>
    </dgm:pt>
    <dgm:pt modelId="{08C884AF-2BD6-46F8-AD30-062F3573494D}" type="parTrans" cxnId="{781EC75D-FC44-496C-9755-82C070A86E90}">
      <dgm:prSet/>
      <dgm:spPr/>
      <dgm:t>
        <a:bodyPr/>
        <a:lstStyle/>
        <a:p>
          <a:pPr algn="ctr"/>
          <a:endParaRPr lang="ru-RU"/>
        </a:p>
      </dgm:t>
    </dgm:pt>
    <dgm:pt modelId="{98834A58-E43E-4FEB-BC94-A8614EDCF331}" type="sibTrans" cxnId="{781EC75D-FC44-496C-9755-82C070A86E90}">
      <dgm:prSet/>
      <dgm:spPr/>
      <dgm:t>
        <a:bodyPr/>
        <a:lstStyle/>
        <a:p>
          <a:pPr algn="ctr"/>
          <a:endParaRPr lang="ru-RU"/>
        </a:p>
      </dgm:t>
    </dgm:pt>
    <dgm:pt modelId="{74DF0606-371F-4CA2-AFA5-1CB195A8F12C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Исследовательская деятельность</a:t>
          </a:r>
        </a:p>
      </dgm:t>
    </dgm:pt>
    <dgm:pt modelId="{32B8D016-1C93-4F53-9A87-A2BBC7A2D3B7}" type="parTrans" cxnId="{FE81A1D5-5BF7-4871-8898-3F6309B95432}">
      <dgm:prSet/>
      <dgm:spPr/>
      <dgm:t>
        <a:bodyPr/>
        <a:lstStyle/>
        <a:p>
          <a:pPr algn="ctr"/>
          <a:endParaRPr lang="ru-RU"/>
        </a:p>
      </dgm:t>
    </dgm:pt>
    <dgm:pt modelId="{AE954406-72A8-400E-B75B-A56A9BAEEF3C}" type="sibTrans" cxnId="{FE81A1D5-5BF7-4871-8898-3F6309B95432}">
      <dgm:prSet/>
      <dgm:spPr/>
      <dgm:t>
        <a:bodyPr/>
        <a:lstStyle/>
        <a:p>
          <a:pPr algn="ctr"/>
          <a:endParaRPr lang="ru-RU"/>
        </a:p>
      </dgm:t>
    </dgm:pt>
    <dgm:pt modelId="{9BE67BAB-417E-4B8F-B640-5AC64924E827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Районный этап городского конкурса экскурсоводов школьных музеев</a:t>
          </a:r>
        </a:p>
      </dgm:t>
    </dgm:pt>
    <dgm:pt modelId="{7CC8ACCC-C5BC-4C59-95E3-34D50BEAA855}" type="parTrans" cxnId="{C9F276D3-3BDE-400E-BBF9-CA9D74AF6473}">
      <dgm:prSet/>
      <dgm:spPr/>
      <dgm:t>
        <a:bodyPr/>
        <a:lstStyle/>
        <a:p>
          <a:pPr algn="ctr"/>
          <a:endParaRPr lang="ru-RU"/>
        </a:p>
      </dgm:t>
    </dgm:pt>
    <dgm:pt modelId="{DD3D144D-84B5-4744-8614-B4F226D44D66}" type="sibTrans" cxnId="{C9F276D3-3BDE-400E-BBF9-CA9D74AF6473}">
      <dgm:prSet/>
      <dgm:spPr/>
      <dgm:t>
        <a:bodyPr/>
        <a:lstStyle/>
        <a:p>
          <a:pPr algn="ctr"/>
          <a:endParaRPr lang="ru-RU"/>
        </a:p>
      </dgm:t>
    </dgm:pt>
    <dgm:pt modelId="{57E636AA-AF3E-48A2-BA5F-504D966A3BA8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Районная научно- практическая конференция "Союз наук"</a:t>
          </a:r>
        </a:p>
      </dgm:t>
    </dgm:pt>
    <dgm:pt modelId="{A5FB61D0-BF11-4546-B55C-4EB238DD2B3C}" type="parTrans" cxnId="{522648E2-99AD-434A-87FA-6B713251230C}">
      <dgm:prSet/>
      <dgm:spPr/>
      <dgm:t>
        <a:bodyPr/>
        <a:lstStyle/>
        <a:p>
          <a:pPr algn="ctr"/>
          <a:endParaRPr lang="ru-RU"/>
        </a:p>
      </dgm:t>
    </dgm:pt>
    <dgm:pt modelId="{EBF9BBD7-DA6B-40CE-BE53-7F32EED91392}" type="sibTrans" cxnId="{522648E2-99AD-434A-87FA-6B713251230C}">
      <dgm:prSet/>
      <dgm:spPr/>
      <dgm:t>
        <a:bodyPr/>
        <a:lstStyle/>
        <a:p>
          <a:pPr algn="ctr"/>
          <a:endParaRPr lang="ru-RU"/>
        </a:p>
      </dgm:t>
    </dgm:pt>
    <dgm:pt modelId="{03383853-018E-4040-8DF0-335FFCCFF815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Клуб "</a:t>
          </a:r>
          <a:r>
            <a:rPr lang="ru-RU" b="0" dirty="0"/>
            <a:t>Старое Колпино"</a:t>
          </a:r>
        </a:p>
      </dgm:t>
    </dgm:pt>
    <dgm:pt modelId="{D85ACA7A-8C24-4B4F-B719-5D0106B272BD}" type="sibTrans" cxnId="{6A9BBD2D-4261-4008-95F4-0716E331BCD8}">
      <dgm:prSet/>
      <dgm:spPr/>
      <dgm:t>
        <a:bodyPr/>
        <a:lstStyle/>
        <a:p>
          <a:pPr algn="ctr"/>
          <a:endParaRPr lang="ru-RU"/>
        </a:p>
      </dgm:t>
    </dgm:pt>
    <dgm:pt modelId="{73BC569E-C05D-4AF0-B8A0-408429EA6FED}" type="parTrans" cxnId="{6A9BBD2D-4261-4008-95F4-0716E331BCD8}">
      <dgm:prSet/>
      <dgm:spPr/>
      <dgm:t>
        <a:bodyPr/>
        <a:lstStyle/>
        <a:p>
          <a:pPr algn="ctr"/>
          <a:endParaRPr lang="ru-RU"/>
        </a:p>
      </dgm:t>
    </dgm:pt>
    <dgm:pt modelId="{562DA061-CAE3-4A1F-9540-9C34AE413E4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Районная конференция юных генеалогов "Родословные </a:t>
          </a:r>
          <a:r>
            <a:rPr lang="ru-RU" dirty="0" err="1"/>
            <a:t>колпинских</a:t>
          </a:r>
          <a:r>
            <a:rPr lang="ru-RU" dirty="0"/>
            <a:t> семей в истории России и Санкт- Петербурга"</a:t>
          </a:r>
        </a:p>
      </dgm:t>
    </dgm:pt>
    <dgm:pt modelId="{2EDD4924-A7FD-4739-9296-B4E700306730}" type="parTrans" cxnId="{096FC611-6780-4956-96C6-3E024BE6C9C4}">
      <dgm:prSet/>
      <dgm:spPr/>
      <dgm:t>
        <a:bodyPr/>
        <a:lstStyle/>
        <a:p>
          <a:pPr algn="ctr"/>
          <a:endParaRPr lang="ru-RU"/>
        </a:p>
      </dgm:t>
    </dgm:pt>
    <dgm:pt modelId="{B59DAB66-74C4-4B67-8334-E252766F9D03}" type="sibTrans" cxnId="{096FC611-6780-4956-96C6-3E024BE6C9C4}">
      <dgm:prSet/>
      <dgm:spPr/>
      <dgm:t>
        <a:bodyPr/>
        <a:lstStyle/>
        <a:p>
          <a:pPr algn="ctr"/>
          <a:endParaRPr lang="ru-RU"/>
        </a:p>
      </dgm:t>
    </dgm:pt>
    <dgm:pt modelId="{414218EE-C13C-41A3-B897-5CCF81AE6F4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Районные этап региональной олимпиады по краеведению школьников района</a:t>
          </a:r>
        </a:p>
      </dgm:t>
    </dgm:pt>
    <dgm:pt modelId="{5144612B-694E-4BB8-A7B6-34585C560E5A}" type="parTrans" cxnId="{B1026392-8E32-4080-BEA2-AC7ACA609069}">
      <dgm:prSet/>
      <dgm:spPr/>
      <dgm:t>
        <a:bodyPr/>
        <a:lstStyle/>
        <a:p>
          <a:pPr algn="ctr"/>
          <a:endParaRPr lang="ru-RU"/>
        </a:p>
      </dgm:t>
    </dgm:pt>
    <dgm:pt modelId="{1087B16A-6F10-403D-897C-879D70EC55D7}" type="sibTrans" cxnId="{B1026392-8E32-4080-BEA2-AC7ACA609069}">
      <dgm:prSet/>
      <dgm:spPr/>
      <dgm:t>
        <a:bodyPr/>
        <a:lstStyle/>
        <a:p>
          <a:pPr algn="ctr"/>
          <a:endParaRPr lang="ru-RU"/>
        </a:p>
      </dgm:t>
    </dgm:pt>
    <dgm:pt modelId="{587A9DD3-C388-4EEE-AA4B-87A0D5EE82D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/>
            <a:t>Общество ветеранов </a:t>
          </a:r>
          <a:r>
            <a:rPr lang="ru-RU" dirty="0" err="1"/>
            <a:t>педагогическаого</a:t>
          </a:r>
          <a:r>
            <a:rPr lang="ru-RU" dirty="0"/>
            <a:t> труда</a:t>
          </a:r>
        </a:p>
      </dgm:t>
    </dgm:pt>
    <dgm:pt modelId="{C7ED2E90-D2F9-424F-BF15-710790864DB0}" type="parTrans" cxnId="{7AA623E9-6F70-456F-B577-9F176260C952}">
      <dgm:prSet/>
      <dgm:spPr/>
      <dgm:t>
        <a:bodyPr/>
        <a:lstStyle/>
        <a:p>
          <a:pPr algn="ctr"/>
          <a:endParaRPr lang="ru-RU"/>
        </a:p>
      </dgm:t>
    </dgm:pt>
    <dgm:pt modelId="{61802CD0-95A6-467B-86B8-43D9C6ACFCE3}" type="sibTrans" cxnId="{7AA623E9-6F70-456F-B577-9F176260C952}">
      <dgm:prSet/>
      <dgm:spPr/>
      <dgm:t>
        <a:bodyPr/>
        <a:lstStyle/>
        <a:p>
          <a:pPr algn="ctr"/>
          <a:endParaRPr lang="ru-RU"/>
        </a:p>
      </dgm:t>
    </dgm:pt>
    <dgm:pt modelId="{A19A3B5D-C054-492F-A0FF-935860415E3F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/>
            <a:t>Ассоциация "Содружество":</a:t>
          </a:r>
          <a:endParaRPr lang="ru-RU" b="0" dirty="0"/>
        </a:p>
      </dgm:t>
    </dgm:pt>
    <dgm:pt modelId="{591445BE-3904-45C3-9232-6072075139B1}" type="parTrans" cxnId="{A57EFC23-1167-4E85-A83D-FC8215F40D18}">
      <dgm:prSet/>
      <dgm:spPr/>
      <dgm:t>
        <a:bodyPr/>
        <a:lstStyle/>
        <a:p>
          <a:pPr algn="ctr"/>
          <a:endParaRPr lang="ru-RU"/>
        </a:p>
      </dgm:t>
    </dgm:pt>
    <dgm:pt modelId="{B8442647-8230-4A72-8C4F-7DC1AD785A13}" type="sibTrans" cxnId="{A57EFC23-1167-4E85-A83D-FC8215F40D18}">
      <dgm:prSet/>
      <dgm:spPr/>
      <dgm:t>
        <a:bodyPr/>
        <a:lstStyle/>
        <a:p>
          <a:pPr algn="ctr"/>
          <a:endParaRPr lang="ru-RU"/>
        </a:p>
      </dgm:t>
    </dgm:pt>
    <dgm:pt modelId="{97E3487D-AE95-468F-A593-DB7F2F7BCC4B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Музей ОАО "Ижорские заводы"</a:t>
          </a:r>
        </a:p>
      </dgm:t>
    </dgm:pt>
    <dgm:pt modelId="{43A30595-D17F-42B7-B37E-0A302928C9A7}" type="parTrans" cxnId="{0222F98B-E55A-4258-90FD-64799172D1D1}">
      <dgm:prSet/>
      <dgm:spPr/>
      <dgm:t>
        <a:bodyPr/>
        <a:lstStyle/>
        <a:p>
          <a:pPr algn="ctr"/>
          <a:endParaRPr lang="ru-RU"/>
        </a:p>
      </dgm:t>
    </dgm:pt>
    <dgm:pt modelId="{57D3C3AF-B1FE-4FF5-96BF-FA613D5C9AA8}" type="sibTrans" cxnId="{0222F98B-E55A-4258-90FD-64799172D1D1}">
      <dgm:prSet/>
      <dgm:spPr/>
      <dgm:t>
        <a:bodyPr/>
        <a:lstStyle/>
        <a:p>
          <a:pPr algn="ctr"/>
          <a:endParaRPr lang="ru-RU"/>
        </a:p>
      </dgm:t>
    </dgm:pt>
    <dgm:pt modelId="{9773E84D-B634-4F6D-971B-F6F6AAFFE4BC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школьные музее Колпинского района </a:t>
          </a:r>
          <a:r>
            <a:rPr lang="ru-RU" b="0" dirty="0" err="1"/>
            <a:t>шк</a:t>
          </a:r>
          <a:r>
            <a:rPr lang="ru-RU" b="0" dirty="0"/>
            <a:t>.№</a:t>
          </a:r>
          <a:r>
            <a:rPr lang="ru-RU" b="0" dirty="0" smtClean="0"/>
            <a:t>: 402</a:t>
          </a:r>
          <a:r>
            <a:rPr lang="ru-RU" b="0" dirty="0"/>
            <a:t>, 476, 446, 588, 467, 451, 461, 454</a:t>
          </a:r>
        </a:p>
      </dgm:t>
    </dgm:pt>
    <dgm:pt modelId="{96D619D3-7280-419E-9ECD-2C3D32351180}" type="parTrans" cxnId="{6D34D85C-45A9-4FF9-992B-04AD4CB71A09}">
      <dgm:prSet/>
      <dgm:spPr/>
      <dgm:t>
        <a:bodyPr/>
        <a:lstStyle/>
        <a:p>
          <a:pPr algn="ctr"/>
          <a:endParaRPr lang="ru-RU"/>
        </a:p>
      </dgm:t>
    </dgm:pt>
    <dgm:pt modelId="{0FDE710F-6300-41ED-B8F3-CBDFA61DD813}" type="sibTrans" cxnId="{6D34D85C-45A9-4FF9-992B-04AD4CB71A09}">
      <dgm:prSet/>
      <dgm:spPr/>
      <dgm:t>
        <a:bodyPr/>
        <a:lstStyle/>
        <a:p>
          <a:pPr algn="ctr"/>
          <a:endParaRPr lang="ru-RU"/>
        </a:p>
      </dgm:t>
    </dgm:pt>
    <dgm:pt modelId="{36ED6B27-647D-46F2-B748-7DB3F312622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Музей "Князь Александр Невский"</a:t>
          </a:r>
        </a:p>
      </dgm:t>
    </dgm:pt>
    <dgm:pt modelId="{AEE11C2F-D14D-4D9E-9E74-6519EC252DE9}" type="parTrans" cxnId="{EA3D6C5E-42ED-4D54-81AD-8224AFD14B6E}">
      <dgm:prSet/>
      <dgm:spPr/>
      <dgm:t>
        <a:bodyPr/>
        <a:lstStyle/>
        <a:p>
          <a:pPr algn="ctr"/>
          <a:endParaRPr lang="ru-RU"/>
        </a:p>
      </dgm:t>
    </dgm:pt>
    <dgm:pt modelId="{27ACBE27-C0BC-46F0-8BD8-BFBCEA696712}" type="sibTrans" cxnId="{EA3D6C5E-42ED-4D54-81AD-8224AFD14B6E}">
      <dgm:prSet/>
      <dgm:spPr/>
      <dgm:t>
        <a:bodyPr/>
        <a:lstStyle/>
        <a:p>
          <a:pPr algn="ctr"/>
          <a:endParaRPr lang="ru-RU"/>
        </a:p>
      </dgm:t>
    </dgm:pt>
    <dgm:pt modelId="{2895E0AD-9E97-4DB4-B3B7-F537BE6544D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Культурно- просветительский центр "Невский"</a:t>
          </a:r>
        </a:p>
      </dgm:t>
    </dgm:pt>
    <dgm:pt modelId="{F01D41CE-3D73-4556-BE09-BC03CB205186}" type="parTrans" cxnId="{C6BD52B5-FED1-4B7E-A594-6D879D6EB728}">
      <dgm:prSet/>
      <dgm:spPr/>
      <dgm:t>
        <a:bodyPr/>
        <a:lstStyle/>
        <a:p>
          <a:pPr algn="ctr"/>
          <a:endParaRPr lang="ru-RU"/>
        </a:p>
      </dgm:t>
    </dgm:pt>
    <dgm:pt modelId="{EB64D07E-EC9A-4D27-8943-2946203C8683}" type="sibTrans" cxnId="{C6BD52B5-FED1-4B7E-A594-6D879D6EB728}">
      <dgm:prSet/>
      <dgm:spPr/>
      <dgm:t>
        <a:bodyPr/>
        <a:lstStyle/>
        <a:p>
          <a:pPr algn="ctr"/>
          <a:endParaRPr lang="ru-RU"/>
        </a:p>
      </dgm:t>
    </dgm:pt>
    <dgm:pt modelId="{F24B2BE1-8E9F-4D8C-B295-2B860FFA7C1E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Музей- </a:t>
          </a:r>
          <a:r>
            <a:rPr lang="ru-RU" b="0" dirty="0" err="1"/>
            <a:t>диарама</a:t>
          </a:r>
          <a:r>
            <a:rPr lang="ru-RU" b="0" dirty="0"/>
            <a:t> "Невская битва"</a:t>
          </a:r>
        </a:p>
      </dgm:t>
    </dgm:pt>
    <dgm:pt modelId="{7783037A-4E0A-40FA-B5A6-FF2411410DA0}" type="parTrans" cxnId="{26886BE2-685C-4223-B9D8-0A0F12B6B2B9}">
      <dgm:prSet/>
      <dgm:spPr/>
      <dgm:t>
        <a:bodyPr/>
        <a:lstStyle/>
        <a:p>
          <a:pPr algn="ctr"/>
          <a:endParaRPr lang="ru-RU"/>
        </a:p>
      </dgm:t>
    </dgm:pt>
    <dgm:pt modelId="{124C783A-435B-4E64-8D3D-2F63E6169EB7}" type="sibTrans" cxnId="{26886BE2-685C-4223-B9D8-0A0F12B6B2B9}">
      <dgm:prSet/>
      <dgm:spPr/>
      <dgm:t>
        <a:bodyPr/>
        <a:lstStyle/>
        <a:p>
          <a:pPr algn="ctr"/>
          <a:endParaRPr lang="ru-RU"/>
        </a:p>
      </dgm:t>
    </dgm:pt>
    <dgm:pt modelId="{63A715CB-9178-4031-996D-64D8C9A08A3F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 err="1"/>
            <a:t>Колпинское</a:t>
          </a:r>
          <a:r>
            <a:rPr lang="ru-RU" b="0" dirty="0"/>
            <a:t> Благочиние</a:t>
          </a:r>
        </a:p>
      </dgm:t>
    </dgm:pt>
    <dgm:pt modelId="{474E43F1-C8A0-4887-BE46-E92EC23B93D2}" type="parTrans" cxnId="{901DF7C5-3B7E-4B05-A197-7EE5F8BF8C20}">
      <dgm:prSet/>
      <dgm:spPr/>
      <dgm:t>
        <a:bodyPr/>
        <a:lstStyle/>
        <a:p>
          <a:pPr algn="ctr"/>
          <a:endParaRPr lang="ru-RU"/>
        </a:p>
      </dgm:t>
    </dgm:pt>
    <dgm:pt modelId="{B69FCBB8-E9AC-4D56-804A-E24DEEEBEFCE}" type="sibTrans" cxnId="{901DF7C5-3B7E-4B05-A197-7EE5F8BF8C20}">
      <dgm:prSet/>
      <dgm:spPr/>
      <dgm:t>
        <a:bodyPr/>
        <a:lstStyle/>
        <a:p>
          <a:pPr algn="ctr"/>
          <a:endParaRPr lang="ru-RU"/>
        </a:p>
      </dgm:t>
    </dgm:pt>
    <dgm:pt modelId="{E54D60A1-E09E-48C3-9074-ECF2A8CF0D39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endParaRPr lang="ru-RU" b="1" dirty="0"/>
        </a:p>
      </dgm:t>
    </dgm:pt>
    <dgm:pt modelId="{136FE7AD-C3E4-4361-A2E6-59F89C271C56}" type="parTrans" cxnId="{05C5C1AF-6063-4410-9CC8-001766B460A7}">
      <dgm:prSet/>
      <dgm:spPr/>
      <dgm:t>
        <a:bodyPr/>
        <a:lstStyle/>
        <a:p>
          <a:pPr algn="ctr"/>
          <a:endParaRPr lang="ru-RU"/>
        </a:p>
      </dgm:t>
    </dgm:pt>
    <dgm:pt modelId="{29E7CB79-C881-43FA-B4BA-3D717F1E15C7}" type="sibTrans" cxnId="{05C5C1AF-6063-4410-9CC8-001766B460A7}">
      <dgm:prSet/>
      <dgm:spPr/>
      <dgm:t>
        <a:bodyPr/>
        <a:lstStyle/>
        <a:p>
          <a:pPr algn="ctr"/>
          <a:endParaRPr lang="ru-RU"/>
        </a:p>
      </dgm:t>
    </dgm:pt>
    <dgm:pt modelId="{4A6C0AB5-2567-4547-9499-617CD1EB802A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/>
            <a:t>Муниципальное сообщество Колпинского района                                 </a:t>
          </a:r>
        </a:p>
      </dgm:t>
    </dgm:pt>
    <dgm:pt modelId="{0C22651D-63FE-4C1E-B967-7D464D89A73C}" type="parTrans" cxnId="{EE7EA53D-6994-4773-8BA7-CFB279C794B5}">
      <dgm:prSet/>
      <dgm:spPr/>
      <dgm:t>
        <a:bodyPr/>
        <a:lstStyle/>
        <a:p>
          <a:pPr algn="ctr"/>
          <a:endParaRPr lang="ru-RU"/>
        </a:p>
      </dgm:t>
    </dgm:pt>
    <dgm:pt modelId="{5A936B6E-D4F6-4164-B7CC-4B647389429B}" type="sibTrans" cxnId="{EE7EA53D-6994-4773-8BA7-CFB279C794B5}">
      <dgm:prSet/>
      <dgm:spPr/>
      <dgm:t>
        <a:bodyPr/>
        <a:lstStyle/>
        <a:p>
          <a:pPr algn="ctr"/>
          <a:endParaRPr lang="ru-RU"/>
        </a:p>
      </dgm:t>
    </dgm:pt>
    <dgm:pt modelId="{785499A3-E880-4902-95EB-67BE2C27EA9E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endParaRPr lang="ru-RU" b="0" dirty="0"/>
        </a:p>
      </dgm:t>
    </dgm:pt>
    <dgm:pt modelId="{4DC16479-2276-469A-8CCD-5DB321FB4135}" type="parTrans" cxnId="{0E78359F-E9E0-4BA3-8F12-8B4AD7DD5F8B}">
      <dgm:prSet/>
      <dgm:spPr/>
      <dgm:t>
        <a:bodyPr/>
        <a:lstStyle/>
        <a:p>
          <a:pPr algn="ctr"/>
          <a:endParaRPr lang="ru-RU"/>
        </a:p>
      </dgm:t>
    </dgm:pt>
    <dgm:pt modelId="{E94C4E1F-65D0-4E9C-A983-B4B9FA23AA28}" type="sibTrans" cxnId="{0E78359F-E9E0-4BA3-8F12-8B4AD7DD5F8B}">
      <dgm:prSet/>
      <dgm:spPr/>
      <dgm:t>
        <a:bodyPr/>
        <a:lstStyle/>
        <a:p>
          <a:pPr algn="ctr"/>
          <a:endParaRPr lang="ru-RU"/>
        </a:p>
      </dgm:t>
    </dgm:pt>
    <dgm:pt modelId="{3251F464-449F-40FC-A892-A44C12A579F5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endParaRPr lang="ru-RU" dirty="0"/>
        </a:p>
      </dgm:t>
    </dgm:pt>
    <dgm:pt modelId="{300F53E4-2A5D-49BD-8F2E-657CF5BAA2EB}" type="parTrans" cxnId="{E9281D70-4FA9-4CF1-AB40-AD88C4409571}">
      <dgm:prSet/>
      <dgm:spPr/>
      <dgm:t>
        <a:bodyPr/>
        <a:lstStyle/>
        <a:p>
          <a:pPr algn="ctr"/>
          <a:endParaRPr lang="ru-RU"/>
        </a:p>
      </dgm:t>
    </dgm:pt>
    <dgm:pt modelId="{66AED60B-FEA7-4B4C-9EF9-C153CE48AEAE}" type="sibTrans" cxnId="{E9281D70-4FA9-4CF1-AB40-AD88C4409571}">
      <dgm:prSet/>
      <dgm:spPr/>
      <dgm:t>
        <a:bodyPr/>
        <a:lstStyle/>
        <a:p>
          <a:pPr algn="ctr"/>
          <a:endParaRPr lang="ru-RU"/>
        </a:p>
      </dgm:t>
    </dgm:pt>
    <dgm:pt modelId="{0BE3F7DD-A6C7-424B-A16D-32A11214B663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0" dirty="0" smtClean="0"/>
            <a:t>Камерный театр ДК «Ижорский»</a:t>
          </a:r>
          <a:endParaRPr lang="ru-RU" b="0" dirty="0"/>
        </a:p>
      </dgm:t>
    </dgm:pt>
    <dgm:pt modelId="{7ACAAED5-B4DD-4A5C-BC73-0C9516A251A2}" type="parTrans" cxnId="{E43B1CD0-1E90-4A9C-9E52-CBC4BD60838D}">
      <dgm:prSet/>
      <dgm:spPr/>
      <dgm:t>
        <a:bodyPr/>
        <a:lstStyle/>
        <a:p>
          <a:pPr algn="ctr"/>
          <a:endParaRPr lang="ru-RU"/>
        </a:p>
      </dgm:t>
    </dgm:pt>
    <dgm:pt modelId="{25C733F2-AD39-4893-93AA-C79815F20222}" type="sibTrans" cxnId="{E43B1CD0-1E90-4A9C-9E52-CBC4BD60838D}">
      <dgm:prSet/>
      <dgm:spPr/>
      <dgm:t>
        <a:bodyPr/>
        <a:lstStyle/>
        <a:p>
          <a:pPr algn="ctr"/>
          <a:endParaRPr lang="ru-RU"/>
        </a:p>
      </dgm:t>
    </dgm:pt>
    <dgm:pt modelId="{F8BDC18F-2B49-49BC-B207-94A9F6AA1109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dirty="0" smtClean="0"/>
            <a:t>Тематические встречи в клубе музея</a:t>
          </a:r>
          <a:endParaRPr lang="ru-RU" dirty="0"/>
        </a:p>
      </dgm:t>
    </dgm:pt>
    <dgm:pt modelId="{7752E160-92E4-49CA-BC31-DF557342F321}" type="parTrans" cxnId="{BAC15172-4198-402A-825D-10CB159CCCAB}">
      <dgm:prSet/>
      <dgm:spPr/>
      <dgm:t>
        <a:bodyPr/>
        <a:lstStyle/>
        <a:p>
          <a:pPr algn="ctr"/>
          <a:endParaRPr lang="ru-RU"/>
        </a:p>
      </dgm:t>
    </dgm:pt>
    <dgm:pt modelId="{D44650D7-DF02-444C-A3ED-14002BB7BFE3}" type="sibTrans" cxnId="{BAC15172-4198-402A-825D-10CB159CCCAB}">
      <dgm:prSet/>
      <dgm:spPr/>
      <dgm:t>
        <a:bodyPr/>
        <a:lstStyle/>
        <a:p>
          <a:pPr algn="ctr"/>
          <a:endParaRPr lang="ru-RU"/>
        </a:p>
      </dgm:t>
    </dgm:pt>
    <dgm:pt modelId="{60642516-1C97-482A-B94A-D67672B04AA6}" type="pres">
      <dgm:prSet presAssocID="{F780F608-55D1-4414-86D2-ABCB1536B1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DCBF16-3D61-4AE3-B897-A205E4C886C9}" type="pres">
      <dgm:prSet presAssocID="{D47BA3BB-E152-4B77-B86A-D540C22E6577}" presName="composite" presStyleCnt="0"/>
      <dgm:spPr/>
    </dgm:pt>
    <dgm:pt modelId="{AF7280F7-7825-4F15-A328-D2DEF9138C34}" type="pres">
      <dgm:prSet presAssocID="{D47BA3BB-E152-4B77-B86A-D540C22E65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5E215-3DDC-4F87-B41A-425CABE805D3}" type="pres">
      <dgm:prSet presAssocID="{D47BA3BB-E152-4B77-B86A-D540C22E6577}" presName="desTx" presStyleLbl="alignAccFollowNode1" presStyleIdx="0" presStyleCnt="3" custLinFactNeighborX="310" custLinFactNeighborY="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E87EF-EF86-45A8-89E6-69C12C34C4BF}" type="pres">
      <dgm:prSet presAssocID="{ECA52DEF-51D9-4877-B844-0154B0B0D93B}" presName="space" presStyleCnt="0"/>
      <dgm:spPr/>
    </dgm:pt>
    <dgm:pt modelId="{D4D401E4-4B71-43E3-B94D-EBB0E2FB3E19}" type="pres">
      <dgm:prSet presAssocID="{82E132EB-B242-4E6F-B1C6-E213D33127AB}" presName="composite" presStyleCnt="0"/>
      <dgm:spPr/>
    </dgm:pt>
    <dgm:pt modelId="{47D231A1-8278-4137-B0E9-D49AF4ABD943}" type="pres">
      <dgm:prSet presAssocID="{82E132EB-B242-4E6F-B1C6-E213D33127A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DE63A-CE0F-4BA1-9B6E-3E00F0E8615C}" type="pres">
      <dgm:prSet presAssocID="{82E132EB-B242-4E6F-B1C6-E213D33127A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C2633-1EBD-49A4-99A7-234693B94EEF}" type="pres">
      <dgm:prSet presAssocID="{0EB897B3-6D6A-4A67-BBD2-7530E65A767E}" presName="space" presStyleCnt="0"/>
      <dgm:spPr/>
    </dgm:pt>
    <dgm:pt modelId="{2A34C154-0CC6-43F5-9F71-E491D0BB08A3}" type="pres">
      <dgm:prSet presAssocID="{BC2B0502-86AD-445E-A82E-689018AF08CA}" presName="composite" presStyleCnt="0"/>
      <dgm:spPr/>
    </dgm:pt>
    <dgm:pt modelId="{3E245030-26DB-476A-8F80-BDA834D2A747}" type="pres">
      <dgm:prSet presAssocID="{BC2B0502-86AD-445E-A82E-689018AF08C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9F4CB-7654-4A3F-AE2B-F1553D722F5A}" type="pres">
      <dgm:prSet presAssocID="{BC2B0502-86AD-445E-A82E-689018AF08C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C7BC5B-B4A6-489C-819E-D42495862F3A}" srcId="{F780F608-55D1-4414-86D2-ABCB1536B1D8}" destId="{BC2B0502-86AD-445E-A82E-689018AF08CA}" srcOrd="2" destOrd="0" parTransId="{FA2B0945-1625-4CD3-896C-9A37D9BD1208}" sibTransId="{B1A6BB8B-F846-411B-9225-842412C9B841}"/>
    <dgm:cxn modelId="{43F08E75-1A75-4D5E-8928-13A040A588D2}" type="presOf" srcId="{9773E84D-B634-4F6D-971B-F6F6AAFFE4BC}" destId="{98C9F4CB-7654-4A3F-AE2B-F1553D722F5A}" srcOrd="0" destOrd="7" presId="urn:microsoft.com/office/officeart/2005/8/layout/hList1"/>
    <dgm:cxn modelId="{4FD214B0-A62D-44AE-8102-138F70FFE8CC}" type="presOf" srcId="{E54D60A1-E09E-48C3-9074-ECF2A8CF0D39}" destId="{98C9F4CB-7654-4A3F-AE2B-F1553D722F5A}" srcOrd="0" destOrd="4" presId="urn:microsoft.com/office/officeart/2005/8/layout/hList1"/>
    <dgm:cxn modelId="{982F8F3F-2B6F-4DCD-9FB2-06C53201491C}" type="presOf" srcId="{C5EF0614-F45E-41DC-A802-9D2BFCB8B538}" destId="{7615E215-3DDC-4F87-B41A-425CABE805D3}" srcOrd="0" destOrd="0" presId="urn:microsoft.com/office/officeart/2005/8/layout/hList1"/>
    <dgm:cxn modelId="{901DF7C5-3B7E-4B05-A197-7EE5F8BF8C20}" srcId="{BC2B0502-86AD-445E-A82E-689018AF08CA}" destId="{63A715CB-9178-4031-996D-64D8C9A08A3F}" srcOrd="11" destOrd="0" parTransId="{474E43F1-C8A0-4887-BE46-E92EC23B93D2}" sibTransId="{B69FCBB8-E9AC-4D56-804A-E24DEEEBEFCE}"/>
    <dgm:cxn modelId="{DF089C1F-4C9A-4253-9943-C58F71FC3009}" srcId="{82E132EB-B242-4E6F-B1C6-E213D33127AB}" destId="{7DCE8E7E-59A5-45B2-96FA-061F3511C810}" srcOrd="1" destOrd="0" parTransId="{9B27BB02-2185-4F58-B597-F72F0FD03C94}" sibTransId="{3788C53C-042D-4682-BCF9-14099975022A}"/>
    <dgm:cxn modelId="{EA3D6C5E-42ED-4D54-81AD-8224AFD14B6E}" srcId="{BC2B0502-86AD-445E-A82E-689018AF08CA}" destId="{36ED6B27-647D-46F2-B748-7DB3F3126221}" srcOrd="8" destOrd="0" parTransId="{AEE11C2F-D14D-4D9E-9E74-6519EC252DE9}" sibTransId="{27ACBE27-C0BC-46F0-8BD8-BFBCEA696712}"/>
    <dgm:cxn modelId="{BAC15172-4198-402A-825D-10CB159CCCAB}" srcId="{82E132EB-B242-4E6F-B1C6-E213D33127AB}" destId="{F8BDC18F-2B49-49BC-B207-94A9F6AA1109}" srcOrd="8" destOrd="0" parTransId="{7752E160-92E4-49CA-BC31-DF557342F321}" sibTransId="{D44650D7-DF02-444C-A3ED-14002BB7BFE3}"/>
    <dgm:cxn modelId="{C6BD52B5-FED1-4B7E-A594-6D879D6EB728}" srcId="{BC2B0502-86AD-445E-A82E-689018AF08CA}" destId="{2895E0AD-9E97-4DB4-B3B7-F537BE6544D1}" srcOrd="9" destOrd="0" parTransId="{F01D41CE-3D73-4556-BE09-BC03CB205186}" sibTransId="{EB64D07E-EC9A-4D27-8943-2946203C8683}"/>
    <dgm:cxn modelId="{6E7F0DE4-BB01-4DCA-86F2-4EF3DEA8C037}" type="presOf" srcId="{9BE67BAB-417E-4B8F-B640-5AC64924E827}" destId="{A23DE63A-CE0F-4BA1-9B6E-3E00F0E8615C}" srcOrd="0" destOrd="5" presId="urn:microsoft.com/office/officeart/2005/8/layout/hList1"/>
    <dgm:cxn modelId="{05C5C1AF-6063-4410-9CC8-001766B460A7}" srcId="{BC2B0502-86AD-445E-A82E-689018AF08CA}" destId="{E54D60A1-E09E-48C3-9074-ECF2A8CF0D39}" srcOrd="4" destOrd="0" parTransId="{136FE7AD-C3E4-4361-A2E6-59F89C271C56}" sibTransId="{29E7CB79-C881-43FA-B4BA-3D717F1E15C7}"/>
    <dgm:cxn modelId="{F39B86FA-9FBA-4715-9AFE-54D7BB1BB76A}" srcId="{82E132EB-B242-4E6F-B1C6-E213D33127AB}" destId="{15DF271B-83D9-4E2D-9C9C-729C41C12DB9}" srcOrd="0" destOrd="0" parTransId="{FF0AAF2E-0F61-4E88-9F71-8696857F1BEB}" sibTransId="{0133F109-ACB8-4BE2-80F4-6D5CBE9BA868}"/>
    <dgm:cxn modelId="{90F2EB7C-01E2-43E3-B5D8-BD15C4CF436A}" type="presOf" srcId="{D47BA3BB-E152-4B77-B86A-D540C22E6577}" destId="{AF7280F7-7825-4F15-A328-D2DEF9138C34}" srcOrd="0" destOrd="0" presId="urn:microsoft.com/office/officeart/2005/8/layout/hList1"/>
    <dgm:cxn modelId="{DCE5E4D4-33E2-465E-AEC8-A2D2C958AE1D}" type="presOf" srcId="{3251F464-449F-40FC-A892-A44C12A579F5}" destId="{7615E215-3DDC-4F87-B41A-425CABE805D3}" srcOrd="0" destOrd="4" presId="urn:microsoft.com/office/officeart/2005/8/layout/hList1"/>
    <dgm:cxn modelId="{AFCF8FAC-B332-4629-84CA-8633F46D1A03}" type="presOf" srcId="{414218EE-C13C-41A3-B897-5CCF81AE6F41}" destId="{A23DE63A-CE0F-4BA1-9B6E-3E00F0E8615C}" srcOrd="0" destOrd="4" presId="urn:microsoft.com/office/officeart/2005/8/layout/hList1"/>
    <dgm:cxn modelId="{9015636F-6DA9-48A5-9085-7481B8D49FD9}" srcId="{D47BA3BB-E152-4B77-B86A-D540C22E6577}" destId="{E2CC94F3-66E6-4D89-8C7B-25DA3DBA49B5}" srcOrd="1" destOrd="0" parTransId="{711DCEB3-8D18-4B10-9839-0E0D5CC8BFFE}" sibTransId="{C5C9B587-7F3D-4F34-9880-BEADF02EF061}"/>
    <dgm:cxn modelId="{A57EFC23-1167-4E85-A83D-FC8215F40D18}" srcId="{BC2B0502-86AD-445E-A82E-689018AF08CA}" destId="{A19A3B5D-C054-492F-A0FF-935860415E3F}" srcOrd="5" destOrd="0" parTransId="{591445BE-3904-45C3-9232-6072075139B1}" sibTransId="{B8442647-8230-4A72-8C4F-7DC1AD785A13}"/>
    <dgm:cxn modelId="{86F40B23-6F89-46C7-B051-C6D131450A46}" type="presOf" srcId="{57E636AA-AF3E-48A2-BA5F-504D966A3BA8}" destId="{A23DE63A-CE0F-4BA1-9B6E-3E00F0E8615C}" srcOrd="0" destOrd="6" presId="urn:microsoft.com/office/officeart/2005/8/layout/hList1"/>
    <dgm:cxn modelId="{FE81A1D5-5BF7-4871-8898-3F6309B95432}" srcId="{82E132EB-B242-4E6F-B1C6-E213D33127AB}" destId="{74DF0606-371F-4CA2-AFA5-1CB195A8F12C}" srcOrd="3" destOrd="0" parTransId="{32B8D016-1C93-4F53-9A87-A2BBC7A2D3B7}" sibTransId="{AE954406-72A8-400E-B75B-A56A9BAEEF3C}"/>
    <dgm:cxn modelId="{FAF95A82-62B9-48B0-9115-B9686963A3D4}" type="presOf" srcId="{F780F608-55D1-4414-86D2-ABCB1536B1D8}" destId="{60642516-1C97-482A-B94A-D67672B04AA6}" srcOrd="0" destOrd="0" presId="urn:microsoft.com/office/officeart/2005/8/layout/hList1"/>
    <dgm:cxn modelId="{16C63AF8-5B12-472B-AC5B-4731B8CC2799}" type="presOf" srcId="{03383853-018E-4040-8DF0-335FFCCFF815}" destId="{98C9F4CB-7654-4A3F-AE2B-F1553D722F5A}" srcOrd="0" destOrd="2" presId="urn:microsoft.com/office/officeart/2005/8/layout/hList1"/>
    <dgm:cxn modelId="{E43B1CD0-1E90-4A9C-9E52-CBC4BD60838D}" srcId="{BC2B0502-86AD-445E-A82E-689018AF08CA}" destId="{0BE3F7DD-A6C7-424B-A16D-32A11214B663}" srcOrd="3" destOrd="0" parTransId="{7ACAAED5-B4DD-4A5C-BC73-0C9516A251A2}" sibTransId="{25C733F2-AD39-4893-93AA-C79815F20222}"/>
    <dgm:cxn modelId="{0E78359F-E9E0-4BA3-8F12-8B4AD7DD5F8B}" srcId="{BC2B0502-86AD-445E-A82E-689018AF08CA}" destId="{785499A3-E880-4902-95EB-67BE2C27EA9E}" srcOrd="12" destOrd="0" parTransId="{4DC16479-2276-469A-8CCD-5DB321FB4135}" sibTransId="{E94C4E1F-65D0-4E9C-A983-B4B9FA23AA28}"/>
    <dgm:cxn modelId="{64FE705C-F874-40D4-BB20-7A3A59F590BC}" type="presOf" srcId="{E2CC94F3-66E6-4D89-8C7B-25DA3DBA49B5}" destId="{7615E215-3DDC-4F87-B41A-425CABE805D3}" srcOrd="0" destOrd="1" presId="urn:microsoft.com/office/officeart/2005/8/layout/hList1"/>
    <dgm:cxn modelId="{0222F98B-E55A-4258-90FD-64799172D1D1}" srcId="{BC2B0502-86AD-445E-A82E-689018AF08CA}" destId="{97E3487D-AE95-468F-A593-DB7F2F7BCC4B}" srcOrd="6" destOrd="0" parTransId="{43A30595-D17F-42B7-B37E-0A302928C9A7}" sibTransId="{57D3C3AF-B1FE-4FF5-96BF-FA613D5C9AA8}"/>
    <dgm:cxn modelId="{11030780-A273-417A-ACCF-6B5296B533A8}" type="presOf" srcId="{36ED6B27-647D-46F2-B748-7DB3F3126221}" destId="{98C9F4CB-7654-4A3F-AE2B-F1553D722F5A}" srcOrd="0" destOrd="8" presId="urn:microsoft.com/office/officeart/2005/8/layout/hList1"/>
    <dgm:cxn modelId="{7B028AB4-3F20-4479-9E43-753537900BDC}" type="presOf" srcId="{3EDF979E-51A3-4DEC-B00E-52C3993E747A}" destId="{98C9F4CB-7654-4A3F-AE2B-F1553D722F5A}" srcOrd="0" destOrd="0" presId="urn:microsoft.com/office/officeart/2005/8/layout/hList1"/>
    <dgm:cxn modelId="{C7442E9E-861A-47EF-92C6-8AA2BFD8BBF4}" type="presOf" srcId="{562DA061-CAE3-4A1F-9540-9C34AE413E41}" destId="{A23DE63A-CE0F-4BA1-9B6E-3E00F0E8615C}" srcOrd="0" destOrd="7" presId="urn:microsoft.com/office/officeart/2005/8/layout/hList1"/>
    <dgm:cxn modelId="{C0B3C7FF-ABC2-46FD-8655-B19A0DFE77A2}" type="presOf" srcId="{F8BDC18F-2B49-49BC-B207-94A9F6AA1109}" destId="{A23DE63A-CE0F-4BA1-9B6E-3E00F0E8615C}" srcOrd="0" destOrd="8" presId="urn:microsoft.com/office/officeart/2005/8/layout/hList1"/>
    <dgm:cxn modelId="{EE7EA53D-6994-4773-8BA7-CFB279C794B5}" srcId="{BC2B0502-86AD-445E-A82E-689018AF08CA}" destId="{4A6C0AB5-2567-4547-9499-617CD1EB802A}" srcOrd="13" destOrd="0" parTransId="{0C22651D-63FE-4C1E-B967-7D464D89A73C}" sibTransId="{5A936B6E-D4F6-4164-B7CC-4B647389429B}"/>
    <dgm:cxn modelId="{218EE13C-B1D3-42D9-BEF8-71F617C829A7}" type="presOf" srcId="{0BE3F7DD-A6C7-424B-A16D-32A11214B663}" destId="{98C9F4CB-7654-4A3F-AE2B-F1553D722F5A}" srcOrd="0" destOrd="3" presId="urn:microsoft.com/office/officeart/2005/8/layout/hList1"/>
    <dgm:cxn modelId="{3C3220CE-0DF0-41FF-B893-097F36FEBC0A}" type="presOf" srcId="{82E132EB-B242-4E6F-B1C6-E213D33127AB}" destId="{47D231A1-8278-4137-B0E9-D49AF4ABD943}" srcOrd="0" destOrd="0" presId="urn:microsoft.com/office/officeart/2005/8/layout/hList1"/>
    <dgm:cxn modelId="{C241F713-871F-44AE-AE7D-769C6FEA43BB}" type="presOf" srcId="{74DF0606-371F-4CA2-AFA5-1CB195A8F12C}" destId="{A23DE63A-CE0F-4BA1-9B6E-3E00F0E8615C}" srcOrd="0" destOrd="3" presId="urn:microsoft.com/office/officeart/2005/8/layout/hList1"/>
    <dgm:cxn modelId="{8F5C8840-5A2A-4360-AA91-008D1BBA9C51}" type="presOf" srcId="{587A9DD3-C388-4EEE-AA4B-87A0D5EE82D1}" destId="{98C9F4CB-7654-4A3F-AE2B-F1553D722F5A}" srcOrd="0" destOrd="1" presId="urn:microsoft.com/office/officeart/2005/8/layout/hList1"/>
    <dgm:cxn modelId="{096FC611-6780-4956-96C6-3E024BE6C9C4}" srcId="{82E132EB-B242-4E6F-B1C6-E213D33127AB}" destId="{562DA061-CAE3-4A1F-9540-9C34AE413E41}" srcOrd="7" destOrd="0" parTransId="{2EDD4924-A7FD-4739-9296-B4E700306730}" sibTransId="{B59DAB66-74C4-4B67-8334-E252766F9D03}"/>
    <dgm:cxn modelId="{6A9BBD2D-4261-4008-95F4-0716E331BCD8}" srcId="{BC2B0502-86AD-445E-A82E-689018AF08CA}" destId="{03383853-018E-4040-8DF0-335FFCCFF815}" srcOrd="2" destOrd="0" parTransId="{73BC569E-C05D-4AF0-B8A0-408429EA6FED}" sibTransId="{D85ACA7A-8C24-4B4F-B719-5D0106B272BD}"/>
    <dgm:cxn modelId="{8EE8542D-EF3B-4B3F-B5A8-22E48E40B6C0}" type="presOf" srcId="{2895E0AD-9E97-4DB4-B3B7-F537BE6544D1}" destId="{98C9F4CB-7654-4A3F-AE2B-F1553D722F5A}" srcOrd="0" destOrd="9" presId="urn:microsoft.com/office/officeart/2005/8/layout/hList1"/>
    <dgm:cxn modelId="{ABC6147A-350F-44C3-861D-B6ED37878859}" srcId="{D47BA3BB-E152-4B77-B86A-D540C22E6577}" destId="{9602CB99-747E-4E83-814A-26268FC2E5AD}" srcOrd="3" destOrd="0" parTransId="{1E2076D2-131E-41CE-B5D9-ABA3363CDBAD}" sibTransId="{5D055A61-1812-4702-9BC0-10B05C597873}"/>
    <dgm:cxn modelId="{39A9749A-C4DF-4EDE-A187-BD952F99FF3F}" type="presOf" srcId="{7DCE8E7E-59A5-45B2-96FA-061F3511C810}" destId="{A23DE63A-CE0F-4BA1-9B6E-3E00F0E8615C}" srcOrd="0" destOrd="1" presId="urn:microsoft.com/office/officeart/2005/8/layout/hList1"/>
    <dgm:cxn modelId="{C9F276D3-3BDE-400E-BBF9-CA9D74AF6473}" srcId="{82E132EB-B242-4E6F-B1C6-E213D33127AB}" destId="{9BE67BAB-417E-4B8F-B640-5AC64924E827}" srcOrd="5" destOrd="0" parTransId="{7CC8ACCC-C5BC-4C59-95E3-34D50BEAA855}" sibTransId="{DD3D144D-84B5-4744-8614-B4F226D44D66}"/>
    <dgm:cxn modelId="{522648E2-99AD-434A-87FA-6B713251230C}" srcId="{82E132EB-B242-4E6F-B1C6-E213D33127AB}" destId="{57E636AA-AF3E-48A2-BA5F-504D966A3BA8}" srcOrd="6" destOrd="0" parTransId="{A5FB61D0-BF11-4546-B55C-4EB238DD2B3C}" sibTransId="{EBF9BBD7-DA6B-40CE-BE53-7F32EED91392}"/>
    <dgm:cxn modelId="{2FA85807-8DA5-4DC6-80E8-66E05852161D}" type="presOf" srcId="{9602CB99-747E-4E83-814A-26268FC2E5AD}" destId="{7615E215-3DDC-4F87-B41A-425CABE805D3}" srcOrd="0" destOrd="3" presId="urn:microsoft.com/office/officeart/2005/8/layout/hList1"/>
    <dgm:cxn modelId="{DB742A49-E37B-4202-81AE-7EFFC064D290}" srcId="{F780F608-55D1-4414-86D2-ABCB1536B1D8}" destId="{82E132EB-B242-4E6F-B1C6-E213D33127AB}" srcOrd="1" destOrd="0" parTransId="{A6A3A451-4C58-4B87-A71D-0317CF197027}" sibTransId="{0EB897B3-6D6A-4A67-BBD2-7530E65A767E}"/>
    <dgm:cxn modelId="{B7EA1D1D-EA0E-433F-8329-2C786E65BEF0}" srcId="{D47BA3BB-E152-4B77-B86A-D540C22E6577}" destId="{632A2F1F-0808-4607-9A90-41CB8F1B4FC6}" srcOrd="2" destOrd="0" parTransId="{AE50277F-1657-45A9-B3D4-16E54CB1B877}" sibTransId="{EBEACB34-E9DD-41DD-BB9C-869C86A519B2}"/>
    <dgm:cxn modelId="{8B07456C-CC81-4BF0-989A-9F62756B653D}" type="presOf" srcId="{63A715CB-9178-4031-996D-64D8C9A08A3F}" destId="{98C9F4CB-7654-4A3F-AE2B-F1553D722F5A}" srcOrd="0" destOrd="11" presId="urn:microsoft.com/office/officeart/2005/8/layout/hList1"/>
    <dgm:cxn modelId="{E9281D70-4FA9-4CF1-AB40-AD88C4409571}" srcId="{D47BA3BB-E152-4B77-B86A-D540C22E6577}" destId="{3251F464-449F-40FC-A892-A44C12A579F5}" srcOrd="4" destOrd="0" parTransId="{300F53E4-2A5D-49BD-8F2E-657CF5BAA2EB}" sibTransId="{66AED60B-FEA7-4B4C-9EF9-C153CE48AEAE}"/>
    <dgm:cxn modelId="{6D34D85C-45A9-4FF9-992B-04AD4CB71A09}" srcId="{BC2B0502-86AD-445E-A82E-689018AF08CA}" destId="{9773E84D-B634-4F6D-971B-F6F6AAFFE4BC}" srcOrd="7" destOrd="0" parTransId="{96D619D3-7280-419E-9ECD-2C3D32351180}" sibTransId="{0FDE710F-6300-41ED-B8F3-CBDFA61DD813}"/>
    <dgm:cxn modelId="{D9D4D488-3B65-4D1F-A3B5-FC26533803D3}" type="presOf" srcId="{4A6C0AB5-2567-4547-9499-617CD1EB802A}" destId="{98C9F4CB-7654-4A3F-AE2B-F1553D722F5A}" srcOrd="0" destOrd="13" presId="urn:microsoft.com/office/officeart/2005/8/layout/hList1"/>
    <dgm:cxn modelId="{7AA623E9-6F70-456F-B577-9F176260C952}" srcId="{BC2B0502-86AD-445E-A82E-689018AF08CA}" destId="{587A9DD3-C388-4EEE-AA4B-87A0D5EE82D1}" srcOrd="1" destOrd="0" parTransId="{C7ED2E90-D2F9-424F-BF15-710790864DB0}" sibTransId="{61802CD0-95A6-467B-86B8-43D9C6ACFCE3}"/>
    <dgm:cxn modelId="{5F35799C-07F9-479E-8E3C-AE8707A8AE24}" type="presOf" srcId="{BC2B0502-86AD-445E-A82E-689018AF08CA}" destId="{3E245030-26DB-476A-8F80-BDA834D2A747}" srcOrd="0" destOrd="0" presId="urn:microsoft.com/office/officeart/2005/8/layout/hList1"/>
    <dgm:cxn modelId="{F92FBE68-D0F0-40C7-91A4-61F4155907E6}" type="presOf" srcId="{785499A3-E880-4902-95EB-67BE2C27EA9E}" destId="{98C9F4CB-7654-4A3F-AE2B-F1553D722F5A}" srcOrd="0" destOrd="12" presId="urn:microsoft.com/office/officeart/2005/8/layout/hList1"/>
    <dgm:cxn modelId="{D6CF09B2-591A-49CD-9830-E2E534BE7A23}" type="presOf" srcId="{F24B2BE1-8E9F-4D8C-B295-2B860FFA7C1E}" destId="{98C9F4CB-7654-4A3F-AE2B-F1553D722F5A}" srcOrd="0" destOrd="10" presId="urn:microsoft.com/office/officeart/2005/8/layout/hList1"/>
    <dgm:cxn modelId="{8DB5F5B4-B280-4FA4-B1EE-8EF097AB895A}" type="presOf" srcId="{A19A3B5D-C054-492F-A0FF-935860415E3F}" destId="{98C9F4CB-7654-4A3F-AE2B-F1553D722F5A}" srcOrd="0" destOrd="5" presId="urn:microsoft.com/office/officeart/2005/8/layout/hList1"/>
    <dgm:cxn modelId="{39ED88C1-00FB-4553-A9B8-57BE917BC476}" srcId="{D47BA3BB-E152-4B77-B86A-D540C22E6577}" destId="{C5EF0614-F45E-41DC-A802-9D2BFCB8B538}" srcOrd="0" destOrd="0" parTransId="{547E976F-6D34-40AC-B8F9-6693054C1B31}" sibTransId="{F21C1DDE-7744-4C4A-A8E3-9C3A13F97DA9}"/>
    <dgm:cxn modelId="{26886BE2-685C-4223-B9D8-0A0F12B6B2B9}" srcId="{BC2B0502-86AD-445E-A82E-689018AF08CA}" destId="{F24B2BE1-8E9F-4D8C-B295-2B860FFA7C1E}" srcOrd="10" destOrd="0" parTransId="{7783037A-4E0A-40FA-B5A6-FF2411410DA0}" sibTransId="{124C783A-435B-4E64-8D3D-2F63E6169EB7}"/>
    <dgm:cxn modelId="{6D379C71-3B1C-4030-8EF7-E96519DBD97C}" type="presOf" srcId="{15DF271B-83D9-4E2D-9C9C-729C41C12DB9}" destId="{A23DE63A-CE0F-4BA1-9B6E-3E00F0E8615C}" srcOrd="0" destOrd="0" presId="urn:microsoft.com/office/officeart/2005/8/layout/hList1"/>
    <dgm:cxn modelId="{81BE05A0-C35A-4C43-A3E0-51DE2AD250C8}" type="presOf" srcId="{97E3487D-AE95-468F-A593-DB7F2F7BCC4B}" destId="{98C9F4CB-7654-4A3F-AE2B-F1553D722F5A}" srcOrd="0" destOrd="6" presId="urn:microsoft.com/office/officeart/2005/8/layout/hList1"/>
    <dgm:cxn modelId="{6F34AB57-1E03-4545-8E9A-4F905013F2AD}" type="presOf" srcId="{637E3B0D-0C39-4A24-9EA7-D14B58D054EF}" destId="{A23DE63A-CE0F-4BA1-9B6E-3E00F0E8615C}" srcOrd="0" destOrd="2" presId="urn:microsoft.com/office/officeart/2005/8/layout/hList1"/>
    <dgm:cxn modelId="{781EC75D-FC44-496C-9755-82C070A86E90}" srcId="{82E132EB-B242-4E6F-B1C6-E213D33127AB}" destId="{637E3B0D-0C39-4A24-9EA7-D14B58D054EF}" srcOrd="2" destOrd="0" parTransId="{08C884AF-2BD6-46F8-AD30-062F3573494D}" sibTransId="{98834A58-E43E-4FEB-BC94-A8614EDCF331}"/>
    <dgm:cxn modelId="{A7F65C40-901A-49CC-9092-5AE4002F3850}" srcId="{BC2B0502-86AD-445E-A82E-689018AF08CA}" destId="{3EDF979E-51A3-4DEC-B00E-52C3993E747A}" srcOrd="0" destOrd="0" parTransId="{DDBD4E47-ED5C-4398-89A9-56CE44504D2A}" sibTransId="{927A3566-3D3B-4A32-BB72-926E7AFC924D}"/>
    <dgm:cxn modelId="{43194BC1-EAAD-4380-8584-AE4EAC675400}" srcId="{F780F608-55D1-4414-86D2-ABCB1536B1D8}" destId="{D47BA3BB-E152-4B77-B86A-D540C22E6577}" srcOrd="0" destOrd="0" parTransId="{C85FDB14-33A9-41E1-8655-612DAE7924C5}" sibTransId="{ECA52DEF-51D9-4877-B844-0154B0B0D93B}"/>
    <dgm:cxn modelId="{9AD753A9-671A-4C32-B6B6-369AE3482BC2}" type="presOf" srcId="{632A2F1F-0808-4607-9A90-41CB8F1B4FC6}" destId="{7615E215-3DDC-4F87-B41A-425CABE805D3}" srcOrd="0" destOrd="2" presId="urn:microsoft.com/office/officeart/2005/8/layout/hList1"/>
    <dgm:cxn modelId="{B1026392-8E32-4080-BEA2-AC7ACA609069}" srcId="{82E132EB-B242-4E6F-B1C6-E213D33127AB}" destId="{414218EE-C13C-41A3-B897-5CCF81AE6F41}" srcOrd="4" destOrd="0" parTransId="{5144612B-694E-4BB8-A7B6-34585C560E5A}" sibTransId="{1087B16A-6F10-403D-897C-879D70EC55D7}"/>
    <dgm:cxn modelId="{8E032B85-2488-4413-83B0-D68643FB7BB0}" type="presParOf" srcId="{60642516-1C97-482A-B94A-D67672B04AA6}" destId="{72DCBF16-3D61-4AE3-B897-A205E4C886C9}" srcOrd="0" destOrd="0" presId="urn:microsoft.com/office/officeart/2005/8/layout/hList1"/>
    <dgm:cxn modelId="{99143FFB-EA73-410A-A58A-F9E07A283D02}" type="presParOf" srcId="{72DCBF16-3D61-4AE3-B897-A205E4C886C9}" destId="{AF7280F7-7825-4F15-A328-D2DEF9138C34}" srcOrd="0" destOrd="0" presId="urn:microsoft.com/office/officeart/2005/8/layout/hList1"/>
    <dgm:cxn modelId="{14C78AD0-724B-4AA7-949D-1FDD7E416868}" type="presParOf" srcId="{72DCBF16-3D61-4AE3-B897-A205E4C886C9}" destId="{7615E215-3DDC-4F87-B41A-425CABE805D3}" srcOrd="1" destOrd="0" presId="urn:microsoft.com/office/officeart/2005/8/layout/hList1"/>
    <dgm:cxn modelId="{0EB36177-ED21-4388-97FE-8B60145CC480}" type="presParOf" srcId="{60642516-1C97-482A-B94A-D67672B04AA6}" destId="{5B3E87EF-EF86-45A8-89E6-69C12C34C4BF}" srcOrd="1" destOrd="0" presId="urn:microsoft.com/office/officeart/2005/8/layout/hList1"/>
    <dgm:cxn modelId="{74CAE535-1634-4EB9-B640-904D8ED007CE}" type="presParOf" srcId="{60642516-1C97-482A-B94A-D67672B04AA6}" destId="{D4D401E4-4B71-43E3-B94D-EBB0E2FB3E19}" srcOrd="2" destOrd="0" presId="urn:microsoft.com/office/officeart/2005/8/layout/hList1"/>
    <dgm:cxn modelId="{D9072668-332D-4953-8C7D-414F2FCD1C08}" type="presParOf" srcId="{D4D401E4-4B71-43E3-B94D-EBB0E2FB3E19}" destId="{47D231A1-8278-4137-B0E9-D49AF4ABD943}" srcOrd="0" destOrd="0" presId="urn:microsoft.com/office/officeart/2005/8/layout/hList1"/>
    <dgm:cxn modelId="{59DEE2E9-91B9-4C32-80D1-C824BCF06D2B}" type="presParOf" srcId="{D4D401E4-4B71-43E3-B94D-EBB0E2FB3E19}" destId="{A23DE63A-CE0F-4BA1-9B6E-3E00F0E8615C}" srcOrd="1" destOrd="0" presId="urn:microsoft.com/office/officeart/2005/8/layout/hList1"/>
    <dgm:cxn modelId="{6CD20C23-2797-4075-95D0-E743AB4D9699}" type="presParOf" srcId="{60642516-1C97-482A-B94A-D67672B04AA6}" destId="{086C2633-1EBD-49A4-99A7-234693B94EEF}" srcOrd="3" destOrd="0" presId="urn:microsoft.com/office/officeart/2005/8/layout/hList1"/>
    <dgm:cxn modelId="{91CA9432-9062-423F-89C5-28C898547452}" type="presParOf" srcId="{60642516-1C97-482A-B94A-D67672B04AA6}" destId="{2A34C154-0CC6-43F5-9F71-E491D0BB08A3}" srcOrd="4" destOrd="0" presId="urn:microsoft.com/office/officeart/2005/8/layout/hList1"/>
    <dgm:cxn modelId="{859DBE6B-2847-4A6F-854E-6FA9297FFFD1}" type="presParOf" srcId="{2A34C154-0CC6-43F5-9F71-E491D0BB08A3}" destId="{3E245030-26DB-476A-8F80-BDA834D2A747}" srcOrd="0" destOrd="0" presId="urn:microsoft.com/office/officeart/2005/8/layout/hList1"/>
    <dgm:cxn modelId="{996EA258-4B92-4DA8-9504-66C42FED7DDD}" type="presParOf" srcId="{2A34C154-0CC6-43F5-9F71-E491D0BB08A3}" destId="{98C9F4CB-7654-4A3F-AE2B-F1553D722F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280F7-7825-4F15-A328-D2DEF9138C34}">
      <dsp:nvSpPr>
        <dsp:cNvPr id="0" name=""/>
        <dsp:cNvSpPr/>
      </dsp:nvSpPr>
      <dsp:spPr>
        <a:xfrm>
          <a:off x="2857" y="31703"/>
          <a:ext cx="2786062" cy="69816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Arial" pitchFamily="34" charset="0"/>
              <a:cs typeface="Arial" pitchFamily="34" charset="0"/>
            </a:rPr>
            <a:t>Музей-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центр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200" b="1" kern="1200" dirty="0">
              <a:latin typeface="Arial" pitchFamily="34" charset="0"/>
              <a:cs typeface="Arial" pitchFamily="34" charset="0"/>
            </a:rPr>
            <a:t>музейно- педагогической </a:t>
          </a:r>
          <a:endParaRPr lang="ru-RU" sz="12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1200" b="1" kern="1200" dirty="0">
              <a:latin typeface="Arial" pitchFamily="34" charset="0"/>
              <a:cs typeface="Arial" pitchFamily="34" charset="0"/>
            </a:rPr>
            <a:t>краеведческой работы в </a:t>
          </a:r>
          <a:r>
            <a:rPr lang="ru-RU" sz="1200" b="1" kern="1200" dirty="0" err="1">
              <a:latin typeface="Arial" pitchFamily="34" charset="0"/>
              <a:cs typeface="Arial" pitchFamily="34" charset="0"/>
            </a:rPr>
            <a:t>ДТДиМ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>
        <a:off x="2857" y="31703"/>
        <a:ext cx="2786062" cy="698160"/>
      </dsp:txXfrm>
    </dsp:sp>
    <dsp:sp modelId="{7615E215-3DDC-4F87-B41A-425CABE805D3}">
      <dsp:nvSpPr>
        <dsp:cNvPr id="0" name=""/>
        <dsp:cNvSpPr/>
      </dsp:nvSpPr>
      <dsp:spPr>
        <a:xfrm>
          <a:off x="11494" y="740683"/>
          <a:ext cx="2786062" cy="4683656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Краеведение через изобразительное творчество "История Санкт- </a:t>
          </a:r>
          <a:r>
            <a:rPr lang="ru-RU" sz="1300" kern="1200" dirty="0" smtClean="0"/>
            <a:t>Петербурга </a:t>
          </a:r>
          <a:r>
            <a:rPr lang="ru-RU" sz="1300" kern="1200" dirty="0"/>
            <a:t>и Колпино в картинках"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Краеведение через изучение архитектуры "Санкт- Петербург и Колпино. Эпохи и стили"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Краеведение через изучение этикета "Петербургский этикет"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реализация дополнительных образовательных программ- дополнительных </a:t>
          </a:r>
          <a:r>
            <a:rPr lang="ru-RU" sz="1300" kern="1200" dirty="0" err="1"/>
            <a:t>общеразвивающих</a:t>
          </a:r>
          <a:r>
            <a:rPr lang="ru-RU" sz="1300" kern="1200" dirty="0"/>
            <a:t> программ :                                                 -"История </a:t>
          </a:r>
          <a:r>
            <a:rPr lang="ru-RU" sz="1300" kern="1200" dirty="0" err="1"/>
            <a:t>Колпинского</a:t>
          </a:r>
          <a:r>
            <a:rPr lang="ru-RU" sz="1300" kern="1200" dirty="0"/>
            <a:t> края",                -"Юный экскурсовод",                              -"Юный исследователь",                        - "Назад в будущее",-"Занимательное краеведение"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11494" y="740683"/>
        <a:ext cx="2786062" cy="4683656"/>
      </dsp:txXfrm>
    </dsp:sp>
    <dsp:sp modelId="{47D231A1-8278-4137-B0E9-D49AF4ABD943}">
      <dsp:nvSpPr>
        <dsp:cNvPr id="0" name=""/>
        <dsp:cNvSpPr/>
      </dsp:nvSpPr>
      <dsp:spPr>
        <a:xfrm>
          <a:off x="3178968" y="31703"/>
          <a:ext cx="2786062" cy="69816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Arial" pitchFamily="34" charset="0"/>
              <a:cs typeface="Arial" pitchFamily="34" charset="0"/>
            </a:rPr>
            <a:t>Интеграция музея </a:t>
          </a:r>
          <a:endParaRPr lang="ru-RU" sz="12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1200" b="1" kern="1200" dirty="0" err="1">
              <a:latin typeface="Arial" pitchFamily="34" charset="0"/>
              <a:cs typeface="Arial" pitchFamily="34" charset="0"/>
            </a:rPr>
            <a:t>учебно</a:t>
          </a:r>
          <a:r>
            <a:rPr lang="ru-RU" sz="1200" b="1" kern="1200" dirty="0">
              <a:latin typeface="Arial" pitchFamily="34" charset="0"/>
              <a:cs typeface="Arial" pitchFamily="34" charset="0"/>
            </a:rPr>
            <a:t>- воспитательный процесс </a:t>
          </a:r>
          <a:r>
            <a:rPr lang="ru-RU" sz="1200" b="1" kern="1200" dirty="0" err="1">
              <a:latin typeface="Arial" pitchFamily="34" charset="0"/>
              <a:cs typeface="Arial" pitchFamily="34" charset="0"/>
            </a:rPr>
            <a:t>ДТДиМ</a:t>
          </a:r>
          <a:r>
            <a:rPr lang="ru-RU" sz="1200" b="1" kern="1200" dirty="0">
              <a:latin typeface="Arial" pitchFamily="34" charset="0"/>
              <a:cs typeface="Arial" pitchFamily="34" charset="0"/>
            </a:rPr>
            <a:t> и ОУ района</a:t>
          </a:r>
        </a:p>
      </dsp:txBody>
      <dsp:txXfrm>
        <a:off x="3178968" y="31703"/>
        <a:ext cx="2786062" cy="698160"/>
      </dsp:txXfrm>
    </dsp:sp>
    <dsp:sp modelId="{A23DE63A-CE0F-4BA1-9B6E-3E00F0E8615C}">
      <dsp:nvSpPr>
        <dsp:cNvPr id="0" name=""/>
        <dsp:cNvSpPr/>
      </dsp:nvSpPr>
      <dsp:spPr>
        <a:xfrm>
          <a:off x="3178968" y="729864"/>
          <a:ext cx="2786062" cy="4683656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Игровая деятельность . Реализация длительной </a:t>
          </a:r>
          <a:r>
            <a:rPr lang="ru-RU" sz="1300" kern="1200" dirty="0" err="1"/>
            <a:t>досуговой</a:t>
          </a:r>
          <a:r>
            <a:rPr lang="ru-RU" sz="1300" kern="1200" dirty="0"/>
            <a:t> программы для школьников района          "История земли Ижорской ", районной игры "История </a:t>
          </a:r>
          <a:r>
            <a:rPr lang="ru-RU" sz="1300" kern="1200" dirty="0" err="1"/>
            <a:t>Колпинкого</a:t>
          </a:r>
          <a:r>
            <a:rPr lang="ru-RU" sz="1300" kern="1200" dirty="0"/>
            <a:t> края"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Экскурсионная деятельность  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Музееведение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Исследовательская деятельность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Районные этап региональной олимпиады по краеведению школьников района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Районный этап городского конкурса экскурсоводов школьных музеев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Районная научно- практическая конференция "Союз наук"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Районная конференция юных генеалогов "Родословные </a:t>
          </a:r>
          <a:r>
            <a:rPr lang="ru-RU" sz="1300" kern="1200" dirty="0" err="1"/>
            <a:t>колпинских</a:t>
          </a:r>
          <a:r>
            <a:rPr lang="ru-RU" sz="1300" kern="1200" dirty="0"/>
            <a:t> семей в истории России и Санкт- Петербурга"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Тематические встречи в клубе музея</a:t>
          </a:r>
          <a:endParaRPr lang="ru-RU" sz="1300" kern="1200" dirty="0"/>
        </a:p>
      </dsp:txBody>
      <dsp:txXfrm>
        <a:off x="3178968" y="729864"/>
        <a:ext cx="2786062" cy="4683656"/>
      </dsp:txXfrm>
    </dsp:sp>
    <dsp:sp modelId="{3E245030-26DB-476A-8F80-BDA834D2A747}">
      <dsp:nvSpPr>
        <dsp:cNvPr id="0" name=""/>
        <dsp:cNvSpPr/>
      </dsp:nvSpPr>
      <dsp:spPr>
        <a:xfrm>
          <a:off x="6355080" y="31703"/>
          <a:ext cx="2786062" cy="698160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Arial" pitchFamily="34" charset="0"/>
              <a:cs typeface="Arial" pitchFamily="34" charset="0"/>
            </a:rPr>
            <a:t>Связь  </a:t>
          </a:r>
          <a:endParaRPr lang="ru-RU" sz="13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с местным </a:t>
          </a:r>
          <a:r>
            <a:rPr lang="ru-RU" sz="1300" b="1" kern="1200" dirty="0">
              <a:latin typeface="Arial" pitchFamily="34" charset="0"/>
              <a:cs typeface="Arial" pitchFamily="34" charset="0"/>
            </a:rPr>
            <a:t>сообществом</a:t>
          </a:r>
        </a:p>
      </dsp:txBody>
      <dsp:txXfrm>
        <a:off x="6355080" y="31703"/>
        <a:ext cx="2786062" cy="698160"/>
      </dsp:txXfrm>
    </dsp:sp>
    <dsp:sp modelId="{98C9F4CB-7654-4A3F-AE2B-F1553D722F5A}">
      <dsp:nvSpPr>
        <dsp:cNvPr id="0" name=""/>
        <dsp:cNvSpPr/>
      </dsp:nvSpPr>
      <dsp:spPr>
        <a:xfrm>
          <a:off x="6355080" y="729864"/>
          <a:ext cx="2786062" cy="4683656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Общество ветеранов Колпинского </a:t>
          </a:r>
          <a:r>
            <a:rPr lang="ru-RU" sz="1300" kern="1200" dirty="0" err="1"/>
            <a:t>раона</a:t>
          </a:r>
          <a:endParaRPr lang="ru-RU" sz="13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Общество ветеранов </a:t>
          </a:r>
          <a:r>
            <a:rPr lang="ru-RU" sz="1300" kern="1200" dirty="0" err="1"/>
            <a:t>педагогическаого</a:t>
          </a:r>
          <a:r>
            <a:rPr lang="ru-RU" sz="1300" kern="1200" dirty="0"/>
            <a:t> труда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Клуб "</a:t>
          </a:r>
          <a:r>
            <a:rPr lang="ru-RU" sz="1300" b="0" kern="1200" dirty="0"/>
            <a:t>Старое Колпино"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 smtClean="0"/>
            <a:t>Камерный театр ДК «Ижорский»</a:t>
          </a:r>
          <a:endParaRPr lang="ru-RU" sz="1300" b="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/>
            <a:t>Ассоциация "Содружество":</a:t>
          </a:r>
          <a:endParaRPr lang="ru-RU" sz="1300" b="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Музей ОАО "Ижорские заводы"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школьные музее Колпинского района </a:t>
          </a:r>
          <a:r>
            <a:rPr lang="ru-RU" sz="1300" b="0" kern="1200" dirty="0" err="1"/>
            <a:t>шк</a:t>
          </a:r>
          <a:r>
            <a:rPr lang="ru-RU" sz="1300" b="0" kern="1200" dirty="0"/>
            <a:t>.№</a:t>
          </a:r>
          <a:r>
            <a:rPr lang="ru-RU" sz="1300" b="0" kern="1200" dirty="0" smtClean="0"/>
            <a:t>: 402</a:t>
          </a:r>
          <a:r>
            <a:rPr lang="ru-RU" sz="1300" b="0" kern="1200" dirty="0"/>
            <a:t>, 476, 446, 588, 467, 451, 461, 454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Музей "Князь Александр Невский"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Культурно- просветительский центр "Невский"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Музей- </a:t>
          </a:r>
          <a:r>
            <a:rPr lang="ru-RU" sz="1300" b="0" kern="1200" dirty="0" err="1"/>
            <a:t>диарама</a:t>
          </a:r>
          <a:r>
            <a:rPr lang="ru-RU" sz="1300" b="0" kern="1200" dirty="0"/>
            <a:t> "Невская битва"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 err="1"/>
            <a:t>Колпинское</a:t>
          </a:r>
          <a:r>
            <a:rPr lang="ru-RU" sz="1300" b="0" kern="1200" dirty="0"/>
            <a:t> Благочиние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kern="1200" dirty="0"/>
            <a:t>Муниципальное сообщество Колпинского района                                 </a:t>
          </a:r>
        </a:p>
      </dsp:txBody>
      <dsp:txXfrm>
        <a:off x="6355080" y="729864"/>
        <a:ext cx="2786062" cy="4683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7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581400" y="6305549"/>
            <a:ext cx="2133600" cy="476251"/>
          </a:xfrm>
          <a:prstGeom prst="rect">
            <a:avLst/>
          </a:prstGeo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>
          <a:xfrm>
            <a:off x="5715000" y="6305549"/>
            <a:ext cx="2895600" cy="476251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13648" y="6305549"/>
            <a:ext cx="457200" cy="476251"/>
          </a:xfrm>
          <a:prstGeom prst="rect">
            <a:avLst/>
          </a:prstGeo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3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52111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9" name="Рисунок 108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109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28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9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23880" y="1712520"/>
            <a:ext cx="7886520" cy="285084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6000" strike="noStrike">
                <a:solidFill>
                  <a:srgbClr val="000000"/>
                </a:solidFill>
                <a:latin typeface="Arial"/>
                <a:ea typeface="DejaVu Sans"/>
              </a:rPr>
              <a:t>Для правки текста заголовка щёлкните мышьюОбразец заголовка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23880" y="4552560"/>
            <a:ext cx="7886520" cy="14997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  <a:buFont typeface="StarSymbol"/>
              <a:buChar char="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strike="noStrike">
                <a:solidFill>
                  <a:srgbClr val="404040"/>
                </a:solidFill>
                <a:latin typeface="Arial"/>
                <a:ea typeface="DejaVu Sans"/>
              </a:rPr>
              <a:t>Седьмой уровень структурыОбразец текста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trike="noStrike">
                <a:solidFill>
                  <a:srgbClr val="000000"/>
                </a:solidFill>
                <a:latin typeface="Arial"/>
                <a:ea typeface="DejaVu Sans"/>
              </a:rPr>
              <a:t>16.3.16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fld id="{E0FF732B-FD91-479A-93EA-02120C898626}" type="slidenum">
              <a:rPr lang="ru-RU" strike="noStrike">
                <a:solidFill>
                  <a:srgbClr val="000000"/>
                </a:solidFill>
                <a:latin typeface="Arial"/>
                <a:ea typeface="DejaVu Sans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4"/>
          <p:cNvPicPr/>
          <p:nvPr/>
        </p:nvPicPr>
        <p:blipFill>
          <a:blip r:embed="rId2" cstate="print"/>
          <a:stretch/>
        </p:blipFill>
        <p:spPr>
          <a:xfrm>
            <a:off x="3204000" y="4493880"/>
            <a:ext cx="1799640" cy="2363400"/>
          </a:xfrm>
          <a:prstGeom prst="rect">
            <a:avLst/>
          </a:prstGeom>
          <a:ln>
            <a:noFill/>
          </a:ln>
        </p:spPr>
      </p:pic>
      <p:pic>
        <p:nvPicPr>
          <p:cNvPr id="259" name="Picture 3"/>
          <p:cNvPicPr/>
          <p:nvPr/>
        </p:nvPicPr>
        <p:blipFill>
          <a:blip r:embed="rId3" cstate="print"/>
          <a:stretch/>
        </p:blipFill>
        <p:spPr>
          <a:xfrm>
            <a:off x="5004000" y="4364280"/>
            <a:ext cx="2170800" cy="2493000"/>
          </a:xfrm>
          <a:prstGeom prst="rect">
            <a:avLst/>
          </a:prstGeom>
          <a:ln w="76320"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3060000" y="2133000"/>
            <a:ext cx="3671640" cy="2375640"/>
          </a:xfrm>
          <a:prstGeom prst="rect">
            <a:avLst/>
          </a:prstGeom>
          <a:gradFill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 err="1" smtClean="0">
                <a:solidFill>
                  <a:schemeClr val="bg1"/>
                </a:solidFill>
              </a:rPr>
              <a:t>межмузейных</a:t>
            </a:r>
            <a:r>
              <a:rPr lang="ru-RU" sz="2000" b="1" dirty="0" smtClean="0">
                <a:solidFill>
                  <a:schemeClr val="bg1"/>
                </a:solidFill>
              </a:rPr>
              <a:t> программ с использованием технологии сетевого взаимодействия</a:t>
            </a:r>
          </a:p>
          <a:p>
            <a:pPr algn="r"/>
            <a:endParaRPr lang="ru-RU" sz="1200" b="1" dirty="0" smtClean="0">
              <a:solidFill>
                <a:schemeClr val="bg1"/>
              </a:solidFill>
            </a:endParaRPr>
          </a:p>
          <a:p>
            <a:pPr algn="r"/>
            <a:r>
              <a:rPr lang="ru-RU" sz="1200" b="1" dirty="0" smtClean="0">
                <a:solidFill>
                  <a:schemeClr val="tx2"/>
                </a:solidFill>
              </a:rPr>
              <a:t>Смагина М.П. зав. музеем </a:t>
            </a:r>
            <a:r>
              <a:rPr lang="ru-RU" sz="1200" b="1" dirty="0" err="1" smtClean="0">
                <a:solidFill>
                  <a:schemeClr val="tx2"/>
                </a:solidFill>
              </a:rPr>
              <a:t>ДТДиМ</a:t>
            </a:r>
            <a:r>
              <a:rPr lang="ru-RU" sz="1200" b="1" dirty="0" smtClean="0">
                <a:solidFill>
                  <a:schemeClr val="tx2"/>
                </a:solidFill>
              </a:rPr>
              <a:t> </a:t>
            </a:r>
            <a:r>
              <a:rPr lang="ru-RU" sz="1200" b="1" dirty="0" err="1" smtClean="0">
                <a:solidFill>
                  <a:schemeClr val="tx2"/>
                </a:solidFill>
              </a:rPr>
              <a:t>Колпинского</a:t>
            </a:r>
            <a:r>
              <a:rPr lang="ru-RU" sz="1200" b="1" dirty="0" smtClean="0">
                <a:solidFill>
                  <a:schemeClr val="tx2"/>
                </a:solidFill>
              </a:rPr>
              <a:t> района СПб</a:t>
            </a:r>
            <a:endParaRPr sz="1200" b="1" dirty="0">
              <a:solidFill>
                <a:schemeClr val="tx2"/>
              </a:solidFill>
            </a:endParaRPr>
          </a:p>
        </p:txBody>
      </p:sp>
      <p:pic>
        <p:nvPicPr>
          <p:cNvPr id="261" name="Picture 2"/>
          <p:cNvPicPr/>
          <p:nvPr/>
        </p:nvPicPr>
        <p:blipFill>
          <a:blip r:embed="rId4" cstate="print"/>
          <a:stretch/>
        </p:blipFill>
        <p:spPr>
          <a:xfrm>
            <a:off x="0" y="4448880"/>
            <a:ext cx="3211560" cy="2408400"/>
          </a:xfrm>
          <a:prstGeom prst="rect">
            <a:avLst/>
          </a:prstGeom>
          <a:ln w="76320">
            <a:noFill/>
          </a:ln>
        </p:spPr>
      </p:pic>
      <p:pic>
        <p:nvPicPr>
          <p:cNvPr id="262" name="Picture 4"/>
          <p:cNvPicPr/>
          <p:nvPr/>
        </p:nvPicPr>
        <p:blipFill>
          <a:blip r:embed="rId5" cstate="print"/>
          <a:stretch/>
        </p:blipFill>
        <p:spPr>
          <a:xfrm>
            <a:off x="7055640" y="4073760"/>
            <a:ext cx="2087640" cy="2783520"/>
          </a:xfrm>
          <a:prstGeom prst="rect">
            <a:avLst/>
          </a:prstGeom>
          <a:ln>
            <a:noFill/>
          </a:ln>
        </p:spPr>
      </p:pic>
      <p:pic>
        <p:nvPicPr>
          <p:cNvPr id="263" name="Picture 8"/>
          <p:cNvPicPr/>
          <p:nvPr/>
        </p:nvPicPr>
        <p:blipFill>
          <a:blip r:embed="rId6" cstate="print"/>
          <a:stretch/>
        </p:blipFill>
        <p:spPr>
          <a:xfrm>
            <a:off x="0" y="0"/>
            <a:ext cx="3059280" cy="2294280"/>
          </a:xfrm>
          <a:prstGeom prst="rect">
            <a:avLst/>
          </a:prstGeom>
          <a:ln w="76320">
            <a:noFill/>
          </a:ln>
        </p:spPr>
      </p:pic>
      <p:pic>
        <p:nvPicPr>
          <p:cNvPr id="264" name="Picture 9"/>
          <p:cNvPicPr/>
          <p:nvPr/>
        </p:nvPicPr>
        <p:blipFill>
          <a:blip r:embed="rId7" cstate="print"/>
          <a:stretch/>
        </p:blipFill>
        <p:spPr>
          <a:xfrm>
            <a:off x="3060000" y="0"/>
            <a:ext cx="1439280" cy="2159640"/>
          </a:xfrm>
          <a:prstGeom prst="rect">
            <a:avLst/>
          </a:prstGeom>
          <a:ln>
            <a:noFill/>
          </a:ln>
        </p:spPr>
      </p:pic>
      <p:pic>
        <p:nvPicPr>
          <p:cNvPr id="265" name="Picture 10"/>
          <p:cNvPicPr/>
          <p:nvPr/>
        </p:nvPicPr>
        <p:blipFill>
          <a:blip r:embed="rId8" cstate="print"/>
          <a:stretch/>
        </p:blipFill>
        <p:spPr>
          <a:xfrm>
            <a:off x="6660360" y="1268640"/>
            <a:ext cx="2482920" cy="3310920"/>
          </a:xfrm>
          <a:prstGeom prst="rect">
            <a:avLst/>
          </a:prstGeom>
          <a:ln w="76320">
            <a:noFill/>
          </a:ln>
        </p:spPr>
      </p:pic>
      <p:pic>
        <p:nvPicPr>
          <p:cNvPr id="266" name="Picture 11"/>
          <p:cNvPicPr/>
          <p:nvPr/>
        </p:nvPicPr>
        <p:blipFill>
          <a:blip r:embed="rId9" cstate="print"/>
          <a:stretch/>
        </p:blipFill>
        <p:spPr>
          <a:xfrm>
            <a:off x="0" y="2277000"/>
            <a:ext cx="3067920" cy="2300760"/>
          </a:xfrm>
          <a:prstGeom prst="rect">
            <a:avLst/>
          </a:prstGeom>
          <a:ln w="76320">
            <a:noFill/>
          </a:ln>
        </p:spPr>
      </p:pic>
      <p:pic>
        <p:nvPicPr>
          <p:cNvPr id="267" name="Picture 12"/>
          <p:cNvPicPr/>
          <p:nvPr/>
        </p:nvPicPr>
        <p:blipFill>
          <a:blip r:embed="rId10" cstate="print"/>
          <a:stretch/>
        </p:blipFill>
        <p:spPr>
          <a:xfrm>
            <a:off x="6660360" y="0"/>
            <a:ext cx="2482920" cy="1862280"/>
          </a:xfrm>
          <a:prstGeom prst="rect">
            <a:avLst/>
          </a:prstGeom>
          <a:ln>
            <a:noFill/>
          </a:ln>
        </p:spPr>
      </p:pic>
      <p:pic>
        <p:nvPicPr>
          <p:cNvPr id="268" name="Picture 15"/>
          <p:cNvPicPr/>
          <p:nvPr/>
        </p:nvPicPr>
        <p:blipFill>
          <a:blip r:embed="rId11" cstate="print"/>
          <a:stretch/>
        </p:blipFill>
        <p:spPr>
          <a:xfrm>
            <a:off x="4500000" y="0"/>
            <a:ext cx="2735640" cy="2132280"/>
          </a:xfrm>
          <a:prstGeom prst="rect">
            <a:avLst/>
          </a:prstGeom>
          <a:ln w="7632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2"/>
          <p:cNvSpPr/>
          <p:nvPr/>
        </p:nvSpPr>
        <p:spPr>
          <a:xfrm>
            <a:off x="107504" y="12793"/>
            <a:ext cx="9143280" cy="1060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участие  </a:t>
            </a:r>
            <a:r>
              <a:rPr lang="ru-RU" sz="2000" b="1" strike="noStrike" dirty="0" err="1" smtClean="0">
                <a:solidFill>
                  <a:srgbClr val="FFFFFF"/>
                </a:solidFill>
                <a:latin typeface="Arial"/>
                <a:ea typeface="DejaVu Sans"/>
              </a:rPr>
              <a:t>социо</a:t>
            </a:r>
            <a:r>
              <a:rPr lang="ru-RU" sz="20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-культурной жизни района</a:t>
            </a:r>
            <a:endParaRPr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8444" t="12059" b="26247"/>
          <a:stretch>
            <a:fillRect/>
          </a:stretch>
        </p:blipFill>
        <p:spPr bwMode="auto">
          <a:xfrm>
            <a:off x="4355976" y="1196752"/>
            <a:ext cx="4570928" cy="345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584509" cy="343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Рисунок 281"/>
          <p:cNvPicPr/>
          <p:nvPr/>
        </p:nvPicPr>
        <p:blipFill>
          <a:blip r:embed="rId2" cstate="print"/>
          <a:stretch/>
        </p:blipFill>
        <p:spPr>
          <a:xfrm>
            <a:off x="0" y="5184000"/>
            <a:ext cx="9216000" cy="1693440"/>
          </a:xfrm>
          <a:prstGeom prst="rect">
            <a:avLst/>
          </a:prstGeom>
          <a:ln>
            <a:noFill/>
          </a:ln>
        </p:spPr>
      </p:pic>
      <p:sp>
        <p:nvSpPr>
          <p:cNvPr id="286" name="TextShape 1"/>
          <p:cNvSpPr txBox="1"/>
          <p:nvPr/>
        </p:nvSpPr>
        <p:spPr>
          <a:xfrm>
            <a:off x="131760" y="72000"/>
            <a:ext cx="9012240" cy="23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«Музей </a:t>
            </a:r>
            <a:r>
              <a:rPr lang="ru-RU" sz="1600" dirty="0">
                <a:latin typeface="Arial"/>
              </a:rPr>
              <a:t>ОАО «Ижорские заводы», </a:t>
            </a: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"НП </a:t>
            </a:r>
            <a:r>
              <a:rPr lang="ru-RU" sz="1600" dirty="0">
                <a:latin typeface="Arial"/>
              </a:rPr>
              <a:t>"Серебряное кольцо России"; ООО "Объединенные проекты </a:t>
            </a:r>
            <a:r>
              <a:rPr lang="ru-RU" sz="1600" dirty="0" err="1">
                <a:latin typeface="Arial"/>
              </a:rPr>
              <a:t>Северо-Запад</a:t>
            </a:r>
            <a:r>
              <a:rPr lang="ru-RU" sz="1600" dirty="0">
                <a:latin typeface="Arial"/>
              </a:rPr>
              <a:t>", </a:t>
            </a: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"Ленинградское </a:t>
            </a:r>
            <a:r>
              <a:rPr lang="ru-RU" sz="1600" dirty="0">
                <a:latin typeface="Arial"/>
              </a:rPr>
              <a:t>областное отделение РОО "Александро-Невское братство", </a:t>
            </a:r>
            <a:endParaRPr lang="ru-RU" sz="1600" dirty="0" smtClean="0">
              <a:latin typeface="Arial"/>
            </a:endParaRP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lang="ru-RU" sz="1600" dirty="0" smtClean="0">
              <a:latin typeface="Arial"/>
            </a:endParaRP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Музейное агентство Ленинградской области</a:t>
            </a: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dirty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>
                <a:latin typeface="Arial"/>
              </a:rPr>
              <a:t>Региональный общественный Фонд Молодежных </a:t>
            </a:r>
            <a:r>
              <a:rPr lang="ru-RU" sz="1600" dirty="0" smtClean="0">
                <a:latin typeface="Arial"/>
              </a:rPr>
              <a:t>и Военно-исторических программ "КАЧУР", </a:t>
            </a:r>
            <a:endParaRPr dirty="0" smtClean="0"/>
          </a:p>
          <a:p>
            <a:pPr algn="ctr">
              <a:buSzPct val="45000"/>
              <a:buFont typeface="StarSymbol"/>
              <a:buChar char=""/>
            </a:pPr>
            <a:endParaRPr dirty="0"/>
          </a:p>
        </p:txBody>
      </p:sp>
      <p:sp>
        <p:nvSpPr>
          <p:cNvPr id="287" name="TextShape 2"/>
          <p:cNvSpPr txBox="1"/>
          <p:nvPr/>
        </p:nvSpPr>
        <p:spPr>
          <a:xfrm>
            <a:off x="140741" y="2708920"/>
            <a:ext cx="8722920" cy="2816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buSzPct val="45000"/>
              <a:buFont typeface="StarSymbol"/>
              <a:buChar char=""/>
            </a:pPr>
            <a:r>
              <a:rPr lang="ru-RU" sz="1600" dirty="0">
                <a:latin typeface="Arial"/>
              </a:rPr>
              <a:t> </a:t>
            </a: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Культурно-образовательный центр «Невский», </a:t>
            </a:r>
            <a:endParaRPr dirty="0" smtClean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музей «Князь Александр Невский», </a:t>
            </a: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lang="ru-RU" sz="1600" dirty="0" smtClean="0">
              <a:latin typeface="Arial"/>
            </a:endParaRP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Клуб кавалеров ордена Александро- Невского</a:t>
            </a: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lang="ru-RU" sz="1600" dirty="0" smtClean="0">
              <a:latin typeface="Arial"/>
            </a:endParaRPr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Историко- культурный центр «</a:t>
            </a:r>
            <a:r>
              <a:rPr lang="ru-RU" sz="1600" dirty="0" err="1" smtClean="0">
                <a:latin typeface="Arial"/>
              </a:rPr>
              <a:t>Самолва</a:t>
            </a:r>
            <a:r>
              <a:rPr lang="ru-RU" sz="1600" dirty="0" smtClean="0">
                <a:latin typeface="Arial"/>
              </a:rPr>
              <a:t>»</a:t>
            </a:r>
            <a:endParaRPr dirty="0" smtClean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dirty="0" smtClean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>
                <a:latin typeface="Arial"/>
              </a:rPr>
              <a:t>М</a:t>
            </a:r>
            <a:r>
              <a:rPr lang="ru-RU" sz="1600" dirty="0" smtClean="0">
                <a:latin typeface="Arial"/>
              </a:rPr>
              <a:t>узей «Диорама Невской битвы» в Усть- Ижоре, </a:t>
            </a:r>
            <a:endParaRPr dirty="0" smtClean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endParaRPr dirty="0" smtClean="0"/>
          </a:p>
          <a:p>
            <a:pPr marL="285750" indent="-285750" algn="ctr">
              <a:buSzPct val="45000"/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/>
              </a:rPr>
              <a:t>Колпинское благочиние</a:t>
            </a:r>
            <a:endParaRPr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085184"/>
            <a:ext cx="1475656" cy="71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65731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ист\Desktop\2015-2016\Старт-ап\pred00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b="15787"/>
          <a:stretch>
            <a:fillRect/>
          </a:stretch>
        </p:blipFill>
        <p:spPr bwMode="auto">
          <a:xfrm>
            <a:off x="323528" y="857250"/>
            <a:ext cx="5766967" cy="50200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340769"/>
            <a:ext cx="5324128" cy="2234111"/>
          </a:xfrm>
        </p:spPr>
        <p:txBody>
          <a:bodyPr>
            <a:noAutofit/>
          </a:bodyPr>
          <a:lstStyle/>
          <a:p>
            <a:pPr algn="r"/>
            <a:r>
              <a:rPr lang="ru-RU" sz="80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  <a:t/>
            </a:r>
            <a:br>
              <a:rPr lang="ru-RU" sz="80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</a:br>
            <a:r>
              <a:rPr lang="ru-RU" sz="80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  <a:t/>
            </a:r>
            <a:br>
              <a:rPr lang="ru-RU" sz="80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</a:br>
            <a:r>
              <a:rPr lang="ru-RU" sz="80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  <a:t>В глубину веков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3624486"/>
            <a:ext cx="3672408" cy="23762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ПРОЕКТ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духовно-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нравственного 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воспитания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1" y="857250"/>
            <a:ext cx="782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ГБУДО Дворец творчества детей и молодёжи Колпинского района СПб</a:t>
            </a:r>
          </a:p>
        </p:txBody>
      </p:sp>
    </p:spTree>
    <p:extLst>
      <p:ext uri="{BB962C8B-B14F-4D97-AF65-F5344CB8AC3E}">
        <p14:creationId xmlns:p14="http://schemas.microsoft.com/office/powerpoint/2010/main" val="2180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1374433" y="3918432"/>
            <a:ext cx="3579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</a:rPr>
              <a:t>В глубину веков</a:t>
            </a:r>
            <a:endParaRPr lang="ru-RU" sz="3200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899592" y="1196752"/>
            <a:ext cx="3744416" cy="36004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ДЕЯТЕЛЬНОСТЬ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980729"/>
            <a:ext cx="46440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  <a:cs typeface="Arial" pitchFamily="34" charset="0"/>
              </a:rPr>
              <a:t>Тема «Александр Невский. Невская битва»</a:t>
            </a:r>
            <a:endParaRPr lang="ru-RU" sz="1700" dirty="0">
              <a:latin typeface="IzhitsaShadowC" pitchFamily="8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1196753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  <a:cs typeface="Arial" pitchFamily="34" charset="0"/>
              </a:rPr>
              <a:t>775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  <a:latin typeface="IzhitsaShadowC" pitchFamily="82" charset="0"/>
                <a:cs typeface="Arial" pitchFamily="34" charset="0"/>
              </a:rPr>
              <a:t>летию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IzhitsaShadowC" pitchFamily="82" charset="0"/>
                <a:cs typeface="Arial" pitchFamily="34" charset="0"/>
              </a:rPr>
              <a:t> Невской битвы посвящается</a:t>
            </a:r>
          </a:p>
        </p:txBody>
      </p:sp>
      <p:pic>
        <p:nvPicPr>
          <p:cNvPr id="21" name="Рисунок 20" descr="C:\Documents and Settings\USER\Рабочий стол\фото 007.jpg"/>
          <p:cNvPicPr/>
          <p:nvPr/>
        </p:nvPicPr>
        <p:blipFill>
          <a:blip r:embed="rId2" cstate="print"/>
          <a:srcRect r="16365" b="17194"/>
          <a:stretch>
            <a:fillRect/>
          </a:stretch>
        </p:blipFill>
        <p:spPr bwMode="auto">
          <a:xfrm>
            <a:off x="5076056" y="1484784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0387"/>
          <a:stretch>
            <a:fillRect/>
          </a:stretch>
        </p:blipFill>
        <p:spPr bwMode="auto">
          <a:xfrm>
            <a:off x="1115617" y="3284985"/>
            <a:ext cx="1802607" cy="209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484784"/>
            <a:ext cx="271830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085960" y="3429001"/>
            <a:ext cx="805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Районная историческая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межмузейно-краеведческая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экскурсионная программа «А.Невский. В глубину веков»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Музей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ДТДиМ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отдел туризма и краеведения совместно с сетевыми и социальными партнерами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1600" y="306896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П.Е.Сорокин научный руководитель программы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11760" y="306896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Музей «Истории Ижорской земли» школы № 621 Колпинского района  СПб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6056" y="306896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Музей «Сыны Отечества» школы № 400 имени Александра невского Колпинского района  СПб</a:t>
            </a: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934932" cy="88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484784"/>
            <a:ext cx="1080120" cy="160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899592" y="5415976"/>
            <a:ext cx="20882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Arial" pitchFamily="34" charset="0"/>
                <a:cs typeface="Arial" pitchFamily="34" charset="0"/>
              </a:rPr>
              <a:t>Церковь Святого благоверного князя Александра Невского,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п.</a:t>
            </a:r>
            <a:r>
              <a:rPr lang="ru-RU" sz="900" i="1" dirty="0" err="1">
                <a:latin typeface="Arial" pitchFamily="34" charset="0"/>
                <a:cs typeface="Arial" pitchFamily="34" charset="0"/>
              </a:rPr>
              <a:t>Усть-Ижора</a:t>
            </a:r>
            <a:r>
              <a:rPr lang="ru-RU" sz="9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i="1" dirty="0" err="1">
                <a:latin typeface="Arial" pitchFamily="34" charset="0"/>
                <a:cs typeface="Arial" pitchFamily="34" charset="0"/>
              </a:rPr>
              <a:t>Крлпинский</a:t>
            </a:r>
            <a:r>
              <a:rPr lang="ru-RU" sz="900" i="1" dirty="0">
                <a:latin typeface="Arial" pitchFamily="34" charset="0"/>
                <a:cs typeface="Arial" pitchFamily="34" charset="0"/>
              </a:rPr>
              <a:t> район</a:t>
            </a:r>
          </a:p>
        </p:txBody>
      </p:sp>
      <p:pic>
        <p:nvPicPr>
          <p:cNvPr id="35" name="Рисунок 34" descr="C:\Users\методист\Desktop\За нравственный подвиг учителя\в глубину веков рисунки\DSC07423.JPG"/>
          <p:cNvPicPr/>
          <p:nvPr/>
        </p:nvPicPr>
        <p:blipFill>
          <a:blip r:embed="rId7" cstate="print"/>
          <a:srcRect l="7571" t="21872" r="9290" b="27873"/>
          <a:stretch>
            <a:fillRect/>
          </a:stretch>
        </p:blipFill>
        <p:spPr bwMode="auto">
          <a:xfrm>
            <a:off x="7524328" y="3933057"/>
            <a:ext cx="1305196" cy="14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Users\методист\Desktop\За нравственный подвиг учителя\в глубину веков рисунки\Image_20151106_00023.jpg"/>
          <p:cNvPicPr/>
          <p:nvPr/>
        </p:nvPicPr>
        <p:blipFill>
          <a:blip r:embed="rId8" cstate="print"/>
          <a:srcRect l="17117" t="44911"/>
          <a:stretch>
            <a:fillRect/>
          </a:stretch>
        </p:blipFill>
        <p:spPr bwMode="auto">
          <a:xfrm>
            <a:off x="5436097" y="3933057"/>
            <a:ext cx="1929968" cy="1441873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8" name="Рисунок 37" descr="F:\работа\МО заведующих\IMG_913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1484784"/>
            <a:ext cx="10081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812360" y="306896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Музей «Князь Александр невский</a:t>
            </a:r>
          </a:p>
        </p:txBody>
      </p:sp>
      <p:pic>
        <p:nvPicPr>
          <p:cNvPr id="37899" name="Picture 11" descr="http://nne.ru/wp-content/uploads/2015/07/St.-Alexander-Nevskiy-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3" y="3933056"/>
            <a:ext cx="956917" cy="1440160"/>
          </a:xfrm>
          <a:prstGeom prst="rect">
            <a:avLst/>
          </a:prstGeom>
          <a:noFill/>
        </p:spPr>
      </p:pic>
      <p:sp>
        <p:nvSpPr>
          <p:cNvPr id="41" name="Прямоугольник 40"/>
          <p:cNvSpPr/>
          <p:nvPr/>
        </p:nvSpPr>
        <p:spPr>
          <a:xfrm>
            <a:off x="2843808" y="5445224"/>
            <a:ext cx="2520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Arial" pitchFamily="34" charset="0"/>
                <a:cs typeface="Arial" pitchFamily="34" charset="0"/>
              </a:rPr>
              <a:t>Рака Невского. Александро-Невская Лавра </a:t>
            </a:r>
          </a:p>
        </p:txBody>
      </p:sp>
      <p:pic>
        <p:nvPicPr>
          <p:cNvPr id="37900" name="Picture 12" descr="C:\Users\administrator\Downloads\DuhJGnP5tds (1).jpg"/>
          <p:cNvPicPr>
            <a:picLocks noChangeAspect="1" noChangeArrowheads="1"/>
          </p:cNvPicPr>
          <p:nvPr/>
        </p:nvPicPr>
        <p:blipFill>
          <a:blip r:embed="rId11" cstate="print"/>
          <a:srcRect l="12291" r="22367"/>
          <a:stretch>
            <a:fillRect/>
          </a:stretch>
        </p:blipFill>
        <p:spPr bwMode="auto">
          <a:xfrm>
            <a:off x="4067944" y="3933056"/>
            <a:ext cx="1254790" cy="144016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5436096" y="5445225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Выставка творческих работ воспитанников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ДТДиМ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  «А.Невский. В глубину веков»</a:t>
            </a:r>
          </a:p>
        </p:txBody>
      </p:sp>
      <p:pic>
        <p:nvPicPr>
          <p:cNvPr id="37901" name="Picture 13" descr="C:\Users\administrator\Downloads\Икона а.Невского в Лавре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857250"/>
            <a:ext cx="1043609" cy="164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7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4836" b="6328"/>
          <a:stretch>
            <a:fillRect/>
          </a:stretch>
        </p:blipFill>
        <p:spPr bwMode="auto">
          <a:xfrm>
            <a:off x="31730" y="692696"/>
            <a:ext cx="9144000" cy="50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717032"/>
            <a:ext cx="2232248" cy="30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7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солнц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978" y="1034917"/>
            <a:ext cx="7158959" cy="4819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428" y="1023504"/>
            <a:ext cx="542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Модель сетевого и социального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381022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4"/>
          <p:cNvPicPr/>
          <p:nvPr/>
        </p:nvPicPr>
        <p:blipFill>
          <a:blip r:embed="rId2" cstate="print"/>
          <a:stretch/>
        </p:blipFill>
        <p:spPr>
          <a:xfrm>
            <a:off x="3204000" y="4493880"/>
            <a:ext cx="1799640" cy="2363400"/>
          </a:xfrm>
          <a:prstGeom prst="rect">
            <a:avLst/>
          </a:prstGeom>
          <a:ln>
            <a:noFill/>
          </a:ln>
        </p:spPr>
      </p:pic>
      <p:pic>
        <p:nvPicPr>
          <p:cNvPr id="259" name="Picture 3"/>
          <p:cNvPicPr/>
          <p:nvPr/>
        </p:nvPicPr>
        <p:blipFill>
          <a:blip r:embed="rId3" cstate="print"/>
          <a:stretch/>
        </p:blipFill>
        <p:spPr>
          <a:xfrm>
            <a:off x="5004000" y="4364280"/>
            <a:ext cx="2170800" cy="2493000"/>
          </a:xfrm>
          <a:prstGeom prst="rect">
            <a:avLst/>
          </a:prstGeom>
          <a:ln w="76320"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3060000" y="2133000"/>
            <a:ext cx="3671640" cy="2375640"/>
          </a:xfrm>
          <a:prstGeom prst="rect">
            <a:avLst/>
          </a:prstGeom>
          <a:gradFill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Calibri"/>
              </a:rPr>
              <a:t>Объединить </a:t>
            </a:r>
            <a:endParaRPr lang="ru-RU" sz="2000" b="1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Calibri"/>
              </a:rPr>
              <a:t>научные </a:t>
            </a:r>
            <a:r>
              <a:rPr lang="ru-RU" sz="2000" b="1" dirty="0">
                <a:solidFill>
                  <a:srgbClr val="FFFFFF"/>
                </a:solidFill>
                <a:latin typeface="Calibri"/>
              </a:rPr>
              <a:t>подходы </a:t>
            </a:r>
            <a:r>
              <a:rPr lang="ru-RU" sz="2000" b="1" dirty="0" smtClean="0">
                <a:solidFill>
                  <a:srgbClr val="FFFFFF"/>
                </a:solidFill>
                <a:latin typeface="Calibri"/>
              </a:rPr>
              <a:t>к </a:t>
            </a:r>
            <a:r>
              <a:rPr lang="ru-RU" sz="2000" b="1" dirty="0">
                <a:solidFill>
                  <a:srgbClr val="FFFFFF"/>
                </a:solidFill>
                <a:latin typeface="Calibri"/>
              </a:rPr>
              <a:t>истории </a:t>
            </a:r>
            <a:endParaRPr lang="ru-RU" sz="2000" b="1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Calibri"/>
              </a:rPr>
              <a:t>с </a:t>
            </a:r>
            <a:r>
              <a:rPr lang="ru-RU" sz="2000" b="1" dirty="0">
                <a:solidFill>
                  <a:srgbClr val="FFFFFF"/>
                </a:solidFill>
                <a:latin typeface="Calibri"/>
              </a:rPr>
              <a:t>самостоятельной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Calibri"/>
              </a:rPr>
              <a:t>творческой , проектной,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Calibri"/>
              </a:rPr>
              <a:t> исследовательской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Calibri"/>
              </a:rPr>
              <a:t>деятельностью</a:t>
            </a:r>
          </a:p>
        </p:txBody>
      </p:sp>
      <p:pic>
        <p:nvPicPr>
          <p:cNvPr id="261" name="Picture 2"/>
          <p:cNvPicPr/>
          <p:nvPr/>
        </p:nvPicPr>
        <p:blipFill>
          <a:blip r:embed="rId4" cstate="print"/>
          <a:stretch/>
        </p:blipFill>
        <p:spPr>
          <a:xfrm>
            <a:off x="0" y="4448880"/>
            <a:ext cx="3211560" cy="2408400"/>
          </a:xfrm>
          <a:prstGeom prst="rect">
            <a:avLst/>
          </a:prstGeom>
          <a:ln w="76320">
            <a:noFill/>
          </a:ln>
        </p:spPr>
      </p:pic>
      <p:pic>
        <p:nvPicPr>
          <p:cNvPr id="262" name="Picture 4"/>
          <p:cNvPicPr/>
          <p:nvPr/>
        </p:nvPicPr>
        <p:blipFill>
          <a:blip r:embed="rId5" cstate="print"/>
          <a:stretch/>
        </p:blipFill>
        <p:spPr>
          <a:xfrm>
            <a:off x="7055640" y="4073760"/>
            <a:ext cx="2087640" cy="2783520"/>
          </a:xfrm>
          <a:prstGeom prst="rect">
            <a:avLst/>
          </a:prstGeom>
          <a:ln>
            <a:noFill/>
          </a:ln>
        </p:spPr>
      </p:pic>
      <p:pic>
        <p:nvPicPr>
          <p:cNvPr id="263" name="Picture 8"/>
          <p:cNvPicPr/>
          <p:nvPr/>
        </p:nvPicPr>
        <p:blipFill>
          <a:blip r:embed="rId6" cstate="print"/>
          <a:stretch/>
        </p:blipFill>
        <p:spPr>
          <a:xfrm>
            <a:off x="0" y="0"/>
            <a:ext cx="3059280" cy="2294280"/>
          </a:xfrm>
          <a:prstGeom prst="rect">
            <a:avLst/>
          </a:prstGeom>
          <a:ln w="76320">
            <a:noFill/>
          </a:ln>
        </p:spPr>
      </p:pic>
      <p:pic>
        <p:nvPicPr>
          <p:cNvPr id="264" name="Picture 9"/>
          <p:cNvPicPr/>
          <p:nvPr/>
        </p:nvPicPr>
        <p:blipFill>
          <a:blip r:embed="rId7" cstate="print"/>
          <a:stretch/>
        </p:blipFill>
        <p:spPr>
          <a:xfrm>
            <a:off x="3060000" y="0"/>
            <a:ext cx="1439280" cy="2159640"/>
          </a:xfrm>
          <a:prstGeom prst="rect">
            <a:avLst/>
          </a:prstGeom>
          <a:ln>
            <a:noFill/>
          </a:ln>
        </p:spPr>
      </p:pic>
      <p:pic>
        <p:nvPicPr>
          <p:cNvPr id="265" name="Picture 10"/>
          <p:cNvPicPr/>
          <p:nvPr/>
        </p:nvPicPr>
        <p:blipFill>
          <a:blip r:embed="rId8" cstate="print"/>
          <a:stretch/>
        </p:blipFill>
        <p:spPr>
          <a:xfrm>
            <a:off x="6660360" y="1268640"/>
            <a:ext cx="2482920" cy="3310920"/>
          </a:xfrm>
          <a:prstGeom prst="rect">
            <a:avLst/>
          </a:prstGeom>
          <a:ln w="76320">
            <a:noFill/>
          </a:ln>
        </p:spPr>
      </p:pic>
      <p:pic>
        <p:nvPicPr>
          <p:cNvPr id="266" name="Picture 11"/>
          <p:cNvPicPr/>
          <p:nvPr/>
        </p:nvPicPr>
        <p:blipFill>
          <a:blip r:embed="rId9" cstate="print"/>
          <a:stretch/>
        </p:blipFill>
        <p:spPr>
          <a:xfrm>
            <a:off x="0" y="2277000"/>
            <a:ext cx="3067920" cy="2300760"/>
          </a:xfrm>
          <a:prstGeom prst="rect">
            <a:avLst/>
          </a:prstGeom>
          <a:ln w="76320">
            <a:noFill/>
          </a:ln>
        </p:spPr>
      </p:pic>
      <p:pic>
        <p:nvPicPr>
          <p:cNvPr id="267" name="Picture 12"/>
          <p:cNvPicPr/>
          <p:nvPr/>
        </p:nvPicPr>
        <p:blipFill>
          <a:blip r:embed="rId10" cstate="print"/>
          <a:stretch/>
        </p:blipFill>
        <p:spPr>
          <a:xfrm>
            <a:off x="6660360" y="0"/>
            <a:ext cx="2482920" cy="1862280"/>
          </a:xfrm>
          <a:prstGeom prst="rect">
            <a:avLst/>
          </a:prstGeom>
          <a:ln>
            <a:noFill/>
          </a:ln>
        </p:spPr>
      </p:pic>
      <p:pic>
        <p:nvPicPr>
          <p:cNvPr id="268" name="Picture 15"/>
          <p:cNvPicPr/>
          <p:nvPr/>
        </p:nvPicPr>
        <p:blipFill>
          <a:blip r:embed="rId11" cstate="print"/>
          <a:stretch/>
        </p:blipFill>
        <p:spPr>
          <a:xfrm>
            <a:off x="4500000" y="0"/>
            <a:ext cx="2735640" cy="2132280"/>
          </a:xfrm>
          <a:prstGeom prst="rect">
            <a:avLst/>
          </a:prstGeom>
          <a:ln w="76320">
            <a:noFill/>
          </a:ln>
        </p:spPr>
      </p:pic>
    </p:spTree>
    <p:extLst>
      <p:ext uri="{BB962C8B-B14F-4D97-AF65-F5344CB8AC3E}">
        <p14:creationId xmlns:p14="http://schemas.microsoft.com/office/powerpoint/2010/main" val="496145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1166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Старт программы приурочен к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12 сентября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память Перенесения мощей святого благоверного князя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Александра Невского.</a:t>
            </a:r>
          </a:p>
          <a:p>
            <a:r>
              <a:rPr lang="ru-RU" dirty="0"/>
              <a:t>Вводное игровое музейное занятие «Человек – легенда»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82042" y="20608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Дню памяти Александра Невского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6 декабря</a:t>
            </a:r>
          </a:p>
          <a:p>
            <a:r>
              <a:rPr lang="ru-RU" dirty="0"/>
              <a:t>«Санкт- Петербург и его окрестности. Из истории Ижорской земли»</a:t>
            </a:r>
          </a:p>
          <a:p>
            <a:r>
              <a:rPr lang="ru-RU" dirty="0"/>
              <a:t>Творческая встреча с руководителем экскурсионной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Сорокиным </a:t>
            </a:r>
            <a:r>
              <a:rPr lang="ru-RU" dirty="0"/>
              <a:t>П.Е.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463051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Презентация программы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Дню памяти Александра Невского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6 декабря</a:t>
            </a:r>
          </a:p>
          <a:p>
            <a:r>
              <a:rPr lang="ru-RU" dirty="0"/>
              <a:t>«С именем Александр Невский»</a:t>
            </a:r>
          </a:p>
          <a:p>
            <a:r>
              <a:rPr lang="ru-RU" dirty="0"/>
              <a:t>Ежегодная презентация программы с участием представителей социальных партнеров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0" t="11151" r="9899" b="29000"/>
          <a:stretch/>
        </p:blipFill>
        <p:spPr>
          <a:xfrm>
            <a:off x="7020272" y="116632"/>
            <a:ext cx="1944216" cy="48182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4330" r="58662" b="5443"/>
          <a:stretch/>
        </p:blipFill>
        <p:spPr>
          <a:xfrm>
            <a:off x="116824" y="2470270"/>
            <a:ext cx="277364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13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Декабрь-апрель</a:t>
            </a:r>
          </a:p>
          <a:p>
            <a:r>
              <a:rPr lang="ru-RU" dirty="0"/>
              <a:t>Самостоятельная работа команд-участниц на маршруте</a:t>
            </a:r>
          </a:p>
          <a:p>
            <a:r>
              <a:rPr lang="ru-RU" dirty="0"/>
              <a:t>Выполнение заданий маршрутного дневника</a:t>
            </a:r>
          </a:p>
          <a:p>
            <a:r>
              <a:rPr lang="ru-RU" dirty="0"/>
              <a:t>(коллективные творческие, поисковые, исследовательские)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62579" y="1956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«Детство и юность </a:t>
            </a:r>
            <a:endParaRPr lang="ru-RU" dirty="0" smtClean="0"/>
          </a:p>
          <a:p>
            <a:r>
              <a:rPr lang="ru-RU" dirty="0" smtClean="0"/>
              <a:t>князя </a:t>
            </a:r>
            <a:r>
              <a:rPr lang="ru-RU" dirty="0"/>
              <a:t>Александра </a:t>
            </a:r>
            <a:endParaRPr lang="ru-RU" dirty="0" smtClean="0"/>
          </a:p>
          <a:p>
            <a:r>
              <a:rPr lang="ru-RU" dirty="0" smtClean="0"/>
              <a:t>Ярославовича</a:t>
            </a:r>
            <a:r>
              <a:rPr lang="ru-RU" dirty="0"/>
              <a:t>»</a:t>
            </a:r>
          </a:p>
          <a:p>
            <a:r>
              <a:rPr lang="ru-RU" dirty="0"/>
              <a:t>Музейное занятие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3548" y="3287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 </a:t>
            </a:r>
            <a:r>
              <a:rPr lang="ru-RU" dirty="0" err="1"/>
              <a:t>А.Невского</a:t>
            </a:r>
            <a:r>
              <a:rPr lang="ru-RU" dirty="0"/>
              <a:t> в иконописи</a:t>
            </a:r>
          </a:p>
          <a:p>
            <a:r>
              <a:rPr lang="ru-RU" dirty="0"/>
              <a:t>Презентация исследовательских работ на тему, игра на основе музейной экспозиции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5282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«Благоверный князь Александр Невский»</a:t>
            </a:r>
          </a:p>
          <a:p>
            <a:r>
              <a:rPr lang="ru-RU" dirty="0"/>
              <a:t>Образовательное путешествие</a:t>
            </a:r>
          </a:p>
          <a:p>
            <a:r>
              <a:rPr lang="ru-RU" dirty="0"/>
              <a:t>Александро-Невская Лавра, </a:t>
            </a:r>
            <a:r>
              <a:rPr lang="ru-RU"/>
              <a:t>Эрмитаж </a:t>
            </a:r>
            <a:endParaRPr lang="ru-RU" smtClean="0"/>
          </a:p>
          <a:p>
            <a:r>
              <a:rPr lang="ru-RU" smtClean="0"/>
              <a:t>по </a:t>
            </a:r>
            <a:r>
              <a:rPr lang="ru-RU" dirty="0"/>
              <a:t>желанию группы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4" y="3429000"/>
            <a:ext cx="3365284" cy="2938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2" y="0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18 апреля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 годовщине Ледового побоища</a:t>
            </a:r>
          </a:p>
          <a:p>
            <a:r>
              <a:rPr lang="ru-RU" dirty="0"/>
              <a:t>викторина «Александр Невский и его эпоха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Музей «Князь Александр Невский» и  образовательного центра «Невский» (директор Андриенко А.А.)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1803" y="4569104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«Заповедная Усть –Ижора»</a:t>
            </a:r>
          </a:p>
          <a:p>
            <a:r>
              <a:rPr lang="ru-RU" dirty="0"/>
              <a:t>Экскурсия в </a:t>
            </a:r>
            <a:r>
              <a:rPr lang="ru-RU" dirty="0" smtClean="0"/>
              <a:t>музей-диораму</a:t>
            </a:r>
          </a:p>
          <a:p>
            <a:r>
              <a:rPr lang="ru-RU" dirty="0" smtClean="0"/>
              <a:t> </a:t>
            </a:r>
            <a:r>
              <a:rPr lang="ru-RU" dirty="0"/>
              <a:t>«Невская битва 1240»</a:t>
            </a:r>
          </a:p>
          <a:p>
            <a:r>
              <a:rPr lang="ru-RU" dirty="0"/>
              <a:t>квест – </a:t>
            </a:r>
            <a:r>
              <a:rPr lang="ru-RU" dirty="0" smtClean="0"/>
              <a:t>игра, образовательная </a:t>
            </a:r>
            <a:r>
              <a:rPr lang="ru-RU" dirty="0"/>
              <a:t>экскурсия</a:t>
            </a:r>
          </a:p>
          <a:p>
            <a:r>
              <a:rPr lang="ru-RU" dirty="0"/>
              <a:t>активы музеев </a:t>
            </a:r>
            <a:r>
              <a:rPr lang="ru-RU" dirty="0" smtClean="0"/>
              <a:t>школ №</a:t>
            </a:r>
            <a:r>
              <a:rPr lang="ru-RU" dirty="0"/>
              <a:t>451,621, социальный партнер музей </a:t>
            </a:r>
            <a:r>
              <a:rPr lang="ru-RU" dirty="0" err="1"/>
              <a:t>п.Усть</a:t>
            </a:r>
            <a:r>
              <a:rPr lang="ru-RU" dirty="0"/>
              <a:t>-Ижора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5512" y="26527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Путешествия </a:t>
            </a:r>
          </a:p>
          <a:p>
            <a:r>
              <a:rPr lang="ru-RU" dirty="0"/>
              <a:t>выходного дня</a:t>
            </a:r>
          </a:p>
          <a:p>
            <a:r>
              <a:rPr lang="ru-RU" dirty="0"/>
              <a:t>Совместно с родителями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9051" r="4325" b="29000"/>
          <a:stretch/>
        </p:blipFill>
        <p:spPr>
          <a:xfrm rot="10800000">
            <a:off x="4436917" y="153646"/>
            <a:ext cx="4563067" cy="30593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209" t="6950" r="50000" b="68900"/>
          <a:stretch/>
        </p:blipFill>
        <p:spPr>
          <a:xfrm>
            <a:off x="144755" y="3798075"/>
            <a:ext cx="3967047" cy="29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5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4"/>
          <p:cNvPicPr/>
          <p:nvPr/>
        </p:nvPicPr>
        <p:blipFill>
          <a:blip r:embed="rId2" cstate="print"/>
          <a:stretch/>
        </p:blipFill>
        <p:spPr>
          <a:xfrm>
            <a:off x="3204000" y="4493880"/>
            <a:ext cx="1799640" cy="2363400"/>
          </a:xfrm>
          <a:prstGeom prst="rect">
            <a:avLst/>
          </a:prstGeom>
          <a:ln>
            <a:noFill/>
          </a:ln>
        </p:spPr>
      </p:pic>
      <p:pic>
        <p:nvPicPr>
          <p:cNvPr id="259" name="Picture 3"/>
          <p:cNvPicPr/>
          <p:nvPr/>
        </p:nvPicPr>
        <p:blipFill>
          <a:blip r:embed="rId3" cstate="print"/>
          <a:stretch/>
        </p:blipFill>
        <p:spPr>
          <a:xfrm>
            <a:off x="5004000" y="4364280"/>
            <a:ext cx="2170800" cy="2493000"/>
          </a:xfrm>
          <a:prstGeom prst="rect">
            <a:avLst/>
          </a:prstGeom>
          <a:ln w="76320"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3060000" y="2133000"/>
            <a:ext cx="3671640" cy="2375640"/>
          </a:xfrm>
          <a:prstGeom prst="rect">
            <a:avLst/>
          </a:prstGeom>
          <a:gradFill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000" b="1" strike="noStrike">
                <a:solidFill>
                  <a:srgbClr val="FFFFFF"/>
                </a:solidFill>
                <a:latin typeface="Calibri"/>
                <a:ea typeface="DejaVu Sans"/>
              </a:rPr>
              <a:t> «Музей </a:t>
            </a:r>
            <a:endParaRPr/>
          </a:p>
          <a:p>
            <a:pPr algn="ctr"/>
            <a:r>
              <a:rPr lang="ru-RU" sz="4000" b="1" strike="noStrike">
                <a:solidFill>
                  <a:srgbClr val="FFFFFF"/>
                </a:solidFill>
                <a:latin typeface="Calibri"/>
                <a:ea typeface="DejaVu Sans"/>
              </a:rPr>
              <a:t>для детей 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000" b="1" strike="noStrike">
                <a:solidFill>
                  <a:srgbClr val="FFFFFF"/>
                </a:solidFill>
                <a:latin typeface="Calibri"/>
                <a:ea typeface="DejaVu Sans"/>
              </a:rPr>
              <a:t>руками детей»</a:t>
            </a:r>
            <a:endParaRPr/>
          </a:p>
        </p:txBody>
      </p:sp>
      <p:pic>
        <p:nvPicPr>
          <p:cNvPr id="261" name="Picture 2"/>
          <p:cNvPicPr/>
          <p:nvPr/>
        </p:nvPicPr>
        <p:blipFill>
          <a:blip r:embed="rId4" cstate="print"/>
          <a:stretch/>
        </p:blipFill>
        <p:spPr>
          <a:xfrm>
            <a:off x="0" y="4448880"/>
            <a:ext cx="3211560" cy="2408400"/>
          </a:xfrm>
          <a:prstGeom prst="rect">
            <a:avLst/>
          </a:prstGeom>
          <a:ln w="76320">
            <a:noFill/>
          </a:ln>
        </p:spPr>
      </p:pic>
      <p:pic>
        <p:nvPicPr>
          <p:cNvPr id="262" name="Picture 4"/>
          <p:cNvPicPr/>
          <p:nvPr/>
        </p:nvPicPr>
        <p:blipFill>
          <a:blip r:embed="rId5" cstate="print"/>
          <a:stretch/>
        </p:blipFill>
        <p:spPr>
          <a:xfrm>
            <a:off x="7055640" y="4073760"/>
            <a:ext cx="2087640" cy="2783520"/>
          </a:xfrm>
          <a:prstGeom prst="rect">
            <a:avLst/>
          </a:prstGeom>
          <a:ln>
            <a:noFill/>
          </a:ln>
        </p:spPr>
      </p:pic>
      <p:pic>
        <p:nvPicPr>
          <p:cNvPr id="263" name="Picture 8"/>
          <p:cNvPicPr/>
          <p:nvPr/>
        </p:nvPicPr>
        <p:blipFill>
          <a:blip r:embed="rId6" cstate="print"/>
          <a:stretch/>
        </p:blipFill>
        <p:spPr>
          <a:xfrm>
            <a:off x="0" y="0"/>
            <a:ext cx="3059280" cy="2294280"/>
          </a:xfrm>
          <a:prstGeom prst="rect">
            <a:avLst/>
          </a:prstGeom>
          <a:ln w="76320">
            <a:noFill/>
          </a:ln>
        </p:spPr>
      </p:pic>
      <p:pic>
        <p:nvPicPr>
          <p:cNvPr id="264" name="Picture 9"/>
          <p:cNvPicPr/>
          <p:nvPr/>
        </p:nvPicPr>
        <p:blipFill>
          <a:blip r:embed="rId7" cstate="print"/>
          <a:stretch/>
        </p:blipFill>
        <p:spPr>
          <a:xfrm>
            <a:off x="3060000" y="0"/>
            <a:ext cx="1439280" cy="2159640"/>
          </a:xfrm>
          <a:prstGeom prst="rect">
            <a:avLst/>
          </a:prstGeom>
          <a:ln>
            <a:noFill/>
          </a:ln>
        </p:spPr>
      </p:pic>
      <p:pic>
        <p:nvPicPr>
          <p:cNvPr id="265" name="Picture 10"/>
          <p:cNvPicPr/>
          <p:nvPr/>
        </p:nvPicPr>
        <p:blipFill>
          <a:blip r:embed="rId8" cstate="print"/>
          <a:stretch/>
        </p:blipFill>
        <p:spPr>
          <a:xfrm>
            <a:off x="6660360" y="1268640"/>
            <a:ext cx="2482920" cy="3310920"/>
          </a:xfrm>
          <a:prstGeom prst="rect">
            <a:avLst/>
          </a:prstGeom>
          <a:ln w="76320">
            <a:noFill/>
          </a:ln>
        </p:spPr>
      </p:pic>
      <p:pic>
        <p:nvPicPr>
          <p:cNvPr id="266" name="Picture 11"/>
          <p:cNvPicPr/>
          <p:nvPr/>
        </p:nvPicPr>
        <p:blipFill>
          <a:blip r:embed="rId9" cstate="print"/>
          <a:stretch/>
        </p:blipFill>
        <p:spPr>
          <a:xfrm>
            <a:off x="0" y="2277000"/>
            <a:ext cx="3067920" cy="2300760"/>
          </a:xfrm>
          <a:prstGeom prst="rect">
            <a:avLst/>
          </a:prstGeom>
          <a:ln w="76320">
            <a:noFill/>
          </a:ln>
        </p:spPr>
      </p:pic>
      <p:pic>
        <p:nvPicPr>
          <p:cNvPr id="267" name="Picture 12"/>
          <p:cNvPicPr/>
          <p:nvPr/>
        </p:nvPicPr>
        <p:blipFill>
          <a:blip r:embed="rId10" cstate="print"/>
          <a:stretch/>
        </p:blipFill>
        <p:spPr>
          <a:xfrm>
            <a:off x="6660360" y="0"/>
            <a:ext cx="2482920" cy="1862280"/>
          </a:xfrm>
          <a:prstGeom prst="rect">
            <a:avLst/>
          </a:prstGeom>
          <a:ln>
            <a:noFill/>
          </a:ln>
        </p:spPr>
      </p:pic>
      <p:pic>
        <p:nvPicPr>
          <p:cNvPr id="268" name="Picture 15"/>
          <p:cNvPicPr/>
          <p:nvPr/>
        </p:nvPicPr>
        <p:blipFill>
          <a:blip r:embed="rId11" cstate="print"/>
          <a:stretch/>
        </p:blipFill>
        <p:spPr>
          <a:xfrm>
            <a:off x="4500000" y="0"/>
            <a:ext cx="2735640" cy="2132280"/>
          </a:xfrm>
          <a:prstGeom prst="rect">
            <a:avLst/>
          </a:prstGeom>
          <a:ln w="76320">
            <a:noFill/>
          </a:ln>
        </p:spPr>
      </p:pic>
    </p:spTree>
    <p:extLst>
      <p:ext uri="{BB962C8B-B14F-4D97-AF65-F5344CB8AC3E}">
        <p14:creationId xmlns:p14="http://schemas.microsoft.com/office/powerpoint/2010/main" val="16452390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0" y="0"/>
            <a:ext cx="4499992" cy="666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dirty="0"/>
          </a:p>
          <a:p>
            <a:pPr algn="ctr"/>
            <a:r>
              <a:rPr lang="ru-RU" sz="2000" b="1" dirty="0">
                <a:solidFill>
                  <a:srgbClr val="336633"/>
                </a:solidFill>
                <a:latin typeface="Arial"/>
              </a:rPr>
              <a:t> </a:t>
            </a:r>
            <a:endParaRPr dirty="0"/>
          </a:p>
          <a:p>
            <a:pPr algn="ctr"/>
            <a:endParaRPr dirty="0"/>
          </a:p>
          <a:p>
            <a:pPr algn="ctr"/>
            <a:endParaRPr dirty="0"/>
          </a:p>
          <a:p>
            <a:pPr algn="ctr"/>
            <a:r>
              <a:rPr lang="ru-RU" sz="2400" b="1" dirty="0">
                <a:latin typeface="Arial"/>
              </a:rPr>
              <a:t>Активы школьных </a:t>
            </a:r>
            <a:r>
              <a:rPr lang="ru-RU" sz="2400" b="1" dirty="0" smtClean="0">
                <a:latin typeface="Arial"/>
              </a:rPr>
              <a:t>музеев</a:t>
            </a:r>
          </a:p>
          <a:p>
            <a:pPr algn="ctr"/>
            <a:endParaRPr dirty="0"/>
          </a:p>
          <a:p>
            <a:pPr algn="ctr"/>
            <a:r>
              <a:rPr lang="ru-RU" dirty="0">
                <a:latin typeface="Arial"/>
              </a:rPr>
              <a:t> </a:t>
            </a:r>
            <a:r>
              <a:rPr lang="ru-RU" dirty="0" smtClean="0">
                <a:latin typeface="Arial"/>
              </a:rPr>
              <a:t>Разрабатывают</a:t>
            </a:r>
            <a:r>
              <a:rPr lang="ru-RU" dirty="0">
                <a:latin typeface="Arial"/>
              </a:rPr>
              <a:t>, проводят часть экскурсионного маршрута</a:t>
            </a:r>
            <a:endParaRPr dirty="0"/>
          </a:p>
          <a:p>
            <a:pPr algn="ctr"/>
            <a:r>
              <a:rPr lang="ru-RU" dirty="0">
                <a:latin typeface="Arial"/>
              </a:rPr>
              <a:t>создают </a:t>
            </a:r>
            <a:r>
              <a:rPr lang="ru-RU" dirty="0" err="1" smtClean="0">
                <a:latin typeface="Arial"/>
              </a:rPr>
              <a:t>электронно</a:t>
            </a:r>
            <a:r>
              <a:rPr lang="ru-RU" dirty="0" smtClean="0">
                <a:latin typeface="Arial"/>
              </a:rPr>
              <a:t>- </a:t>
            </a:r>
            <a:r>
              <a:rPr lang="ru-RU" dirty="0">
                <a:latin typeface="Arial"/>
              </a:rPr>
              <a:t>цифровые материалы по определённой </a:t>
            </a:r>
            <a:r>
              <a:rPr lang="ru-RU" dirty="0" smtClean="0">
                <a:latin typeface="Arial"/>
              </a:rPr>
              <a:t>тематике для виртуального музея </a:t>
            </a:r>
            <a:endParaRPr dirty="0"/>
          </a:p>
          <a:p>
            <a:pPr algn="ctr"/>
            <a:endParaRPr lang="ru-RU" sz="2400" b="1" dirty="0" smtClean="0">
              <a:latin typeface="Arial"/>
            </a:endParaRPr>
          </a:p>
          <a:p>
            <a:pPr algn="ctr"/>
            <a:r>
              <a:rPr lang="ru-RU" sz="2400" b="1" dirty="0" smtClean="0">
                <a:latin typeface="Arial"/>
              </a:rPr>
              <a:t>Педагоги</a:t>
            </a:r>
          </a:p>
          <a:p>
            <a:pPr algn="ctr"/>
            <a:endParaRPr dirty="0"/>
          </a:p>
          <a:p>
            <a:pPr algn="ctr"/>
            <a:r>
              <a:rPr lang="ru-RU" dirty="0" smtClean="0">
                <a:latin typeface="Arial"/>
              </a:rPr>
              <a:t>Совершенствуют профессиональное мастерство через мероприятия </a:t>
            </a:r>
          </a:p>
          <a:p>
            <a:pPr algn="ctr"/>
            <a:r>
              <a:rPr lang="ru-RU" dirty="0" smtClean="0">
                <a:latin typeface="Arial"/>
              </a:rPr>
              <a:t>научно- методического характера,</a:t>
            </a:r>
          </a:p>
          <a:p>
            <a:pPr algn="ctr"/>
            <a:r>
              <a:rPr lang="ru-RU" dirty="0" smtClean="0">
                <a:latin typeface="Arial"/>
              </a:rPr>
              <a:t>получают возможность интегрировать  региональный краеведческий компонент в образовательную и воспитательную деятельность.</a:t>
            </a:r>
          </a:p>
          <a:p>
            <a:pPr algn="ctr"/>
            <a:r>
              <a:rPr lang="ru-RU" dirty="0" smtClean="0">
                <a:latin typeface="Arial"/>
              </a:rPr>
              <a:t>Участвовать в подготовке материалов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"/>
              </a:rPr>
              <a:t>«К юбилею Колпино»</a:t>
            </a:r>
          </a:p>
          <a:p>
            <a:pPr algn="ctr"/>
            <a:endParaRPr dirty="0"/>
          </a:p>
          <a:p>
            <a:pPr algn="ctr"/>
            <a:endParaRPr dirty="0"/>
          </a:p>
        </p:txBody>
      </p:sp>
      <p:sp>
        <p:nvSpPr>
          <p:cNvPr id="281" name="CustomShape 2"/>
          <p:cNvSpPr/>
          <p:nvPr/>
        </p:nvSpPr>
        <p:spPr>
          <a:xfrm>
            <a:off x="720" y="0"/>
            <a:ext cx="9143280" cy="83671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/>
            <a:endParaRPr lang="ru-RU" sz="2400" b="1" dirty="0" smtClean="0">
              <a:solidFill>
                <a:srgbClr val="FFFFFF"/>
              </a:solidFill>
              <a:latin typeface="Arial"/>
              <a:ea typeface="DejaVu Sans"/>
            </a:endParaRPr>
          </a:p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Arial"/>
                <a:ea typeface="DejaVu Sans"/>
              </a:rPr>
              <a:t>Приглашаем стать у</a:t>
            </a:r>
            <a:r>
              <a:rPr lang="ru-RU" sz="24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частниками проекта</a:t>
            </a:r>
          </a:p>
          <a:p>
            <a:pPr algn="ctr"/>
            <a:r>
              <a:rPr lang="ru-RU" sz="24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2017-2019 гг.</a:t>
            </a:r>
          </a:p>
          <a:p>
            <a:pPr algn="ctr"/>
            <a:endParaRPr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24744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Участники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Средствами интерактивного освоения музейного пространства </a:t>
            </a:r>
          </a:p>
          <a:p>
            <a:pPr algn="ctr"/>
            <a:r>
              <a:rPr lang="ru-RU" dirty="0" smtClean="0"/>
              <a:t>погружаются в историю,</a:t>
            </a:r>
          </a:p>
          <a:p>
            <a:pPr algn="ctr"/>
            <a:r>
              <a:rPr lang="ru-RU" dirty="0" smtClean="0"/>
              <a:t>углубляют свои знания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3501008"/>
            <a:ext cx="4211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Партнеры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Информационная, </a:t>
            </a:r>
          </a:p>
          <a:p>
            <a:pPr algn="ctr"/>
            <a:r>
              <a:rPr lang="ru-RU" dirty="0" smtClean="0"/>
              <a:t>научно-методическая поддержка</a:t>
            </a:r>
          </a:p>
          <a:p>
            <a:pPr algn="ctr"/>
            <a:r>
              <a:rPr lang="ru-RU" dirty="0" smtClean="0"/>
              <a:t>организаторы районных, </a:t>
            </a:r>
          </a:p>
          <a:p>
            <a:pPr algn="ctr"/>
            <a:r>
              <a:rPr lang="ru-RU" dirty="0" smtClean="0"/>
              <a:t>городских фестивалей и праздников,</a:t>
            </a:r>
          </a:p>
          <a:p>
            <a:pPr algn="ctr"/>
            <a:r>
              <a:rPr lang="ru-RU" dirty="0" smtClean="0"/>
              <a:t>образовательных  экскурсий,</a:t>
            </a:r>
          </a:p>
          <a:p>
            <a:pPr algn="ctr"/>
            <a:r>
              <a:rPr lang="ru-RU" dirty="0" smtClean="0"/>
              <a:t>помощь в комплектовании музейных экспозиций и </a:t>
            </a:r>
            <a:r>
              <a:rPr lang="ru-RU" smtClean="0"/>
              <a:t>выставок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6165304"/>
            <a:ext cx="4139952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Ждем Вас в клубе музея!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/>
        </p:blipFill>
        <p:spPr>
          <a:xfrm>
            <a:off x="323528" y="476672"/>
            <a:ext cx="8208912" cy="6021288"/>
          </a:xfrm>
          <a:prstGeom prst="rect">
            <a:avLst/>
          </a:prstGeom>
          <a:ln w="76320">
            <a:solidFill>
              <a:srgbClr val="9BBB59"/>
            </a:solidFill>
            <a:rou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67640" y="54453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>
                <a:solidFill>
                  <a:srgbClr val="77933C"/>
                </a:solidFill>
                <a:latin typeface="Arial"/>
                <a:ea typeface="DejaVu Sans"/>
              </a:rPr>
              <a:t>Спасибо за внимание!</a:t>
            </a:r>
            <a:endParaRPr/>
          </a:p>
        </p:txBody>
      </p:sp>
      <p:pic>
        <p:nvPicPr>
          <p:cNvPr id="308" name="Picture 2"/>
          <p:cNvPicPr/>
          <p:nvPr/>
        </p:nvPicPr>
        <p:blipFill>
          <a:blip r:embed="rId2" cstate="print"/>
          <a:stretch/>
        </p:blipFill>
        <p:spPr>
          <a:xfrm>
            <a:off x="899640" y="1124640"/>
            <a:ext cx="7480080" cy="4525200"/>
          </a:xfrm>
          <a:prstGeom prst="rect">
            <a:avLst/>
          </a:prstGeom>
          <a:ln>
            <a:noFill/>
          </a:ln>
        </p:spPr>
      </p:pic>
      <p:sp>
        <p:nvSpPr>
          <p:cNvPr id="309" name="CustomShape 2"/>
          <p:cNvSpPr/>
          <p:nvPr/>
        </p:nvSpPr>
        <p:spPr>
          <a:xfrm>
            <a:off x="609480" y="42696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>
                <a:solidFill>
                  <a:srgbClr val="77933C"/>
                </a:solidFill>
                <a:latin typeface="Arial"/>
                <a:ea typeface="DejaVu Sans"/>
              </a:rPr>
              <a:t>С любовью к Колпино…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итого\об инновационной плащадке\музе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зображение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620688"/>
            <a:ext cx="9144000" cy="244827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12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b="1" dirty="0" smtClean="0"/>
              <a:t>2014 год</a:t>
            </a:r>
            <a:endParaRPr lang="ru-RU" sz="2800" b="1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0" y="3068960"/>
            <a:ext cx="9144000" cy="6351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 год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Музей-составляющая </a:t>
            </a:r>
            <a:b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открытого образовательного пространства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54734734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204" y="-269823"/>
            <a:ext cx="7848872" cy="5943648"/>
          </a:xfrm>
          <a:prstGeom prst="rect">
            <a:avLst/>
          </a:prstGeom>
          <a:noFill/>
        </p:spPr>
      </p:pic>
      <p:sp>
        <p:nvSpPr>
          <p:cNvPr id="270" name="CustomShape 1"/>
          <p:cNvSpPr/>
          <p:nvPr/>
        </p:nvSpPr>
        <p:spPr>
          <a:xfrm>
            <a:off x="0" y="0"/>
            <a:ext cx="9143280" cy="119592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3200" b="1" strike="noStrike" dirty="0" smtClean="0">
                <a:solidFill>
                  <a:srgbClr val="F2F2F2"/>
                </a:solidFill>
                <a:latin typeface="Arial"/>
                <a:ea typeface="DejaVu Sans"/>
              </a:rPr>
              <a:t>Солидарное взаимодействие</a:t>
            </a:r>
            <a:endParaRPr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47204" y="4431888"/>
            <a:ext cx="7920880" cy="2308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еализация проектов и программ, направленных на объединение ресурсов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возможностей школьных музеев образовательных учреждений района и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социальных партнеров.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устойчивого музейно-образовательного пространства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патриотизма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гражданственности детей и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подростков.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427984" y="5445224"/>
            <a:ext cx="288032" cy="498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/>
          <p:cNvPicPr/>
          <p:nvPr/>
        </p:nvPicPr>
        <p:blipFill>
          <a:blip r:embed="rId2" cstate="print"/>
          <a:stretch/>
        </p:blipFill>
        <p:spPr>
          <a:xfrm>
            <a:off x="6516360" y="980640"/>
            <a:ext cx="2394720" cy="3392280"/>
          </a:xfrm>
          <a:prstGeom prst="rect">
            <a:avLst/>
          </a:prstGeom>
          <a:ln w="76320">
            <a:noFill/>
          </a:ln>
        </p:spPr>
      </p:pic>
      <p:pic>
        <p:nvPicPr>
          <p:cNvPr id="289" name="Picture 6"/>
          <p:cNvPicPr/>
          <p:nvPr/>
        </p:nvPicPr>
        <p:blipFill>
          <a:blip r:embed="rId3" cstate="print"/>
          <a:stretch/>
        </p:blipFill>
        <p:spPr>
          <a:xfrm rot="16200000">
            <a:off x="269568" y="1250712"/>
            <a:ext cx="3311640" cy="2483640"/>
          </a:xfrm>
          <a:prstGeom prst="rect">
            <a:avLst/>
          </a:prstGeom>
          <a:ln w="76320"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0" y="0"/>
            <a:ext cx="9143280" cy="82152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ru-RU" sz="2400" b="1" dirty="0" err="1" smtClean="0">
                <a:solidFill>
                  <a:srgbClr val="FFFFFF"/>
                </a:solidFill>
                <a:latin typeface="Arial"/>
                <a:ea typeface="DejaVu Sans"/>
              </a:rPr>
              <a:t>М</a:t>
            </a:r>
            <a:r>
              <a:rPr lang="ru-RU" sz="2400" b="1" strike="noStrike" dirty="0" err="1" smtClean="0">
                <a:solidFill>
                  <a:srgbClr val="FFFFFF"/>
                </a:solidFill>
                <a:latin typeface="Arial"/>
                <a:ea typeface="DejaVu Sans"/>
              </a:rPr>
              <a:t>ежмузейное</a:t>
            </a:r>
            <a:r>
              <a:rPr lang="ru-RU" sz="24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 взаимодействие </a:t>
            </a:r>
            <a:r>
              <a:rPr lang="ru-RU" sz="2400" b="1" strike="noStrike" dirty="0">
                <a:solidFill>
                  <a:srgbClr val="FFFFFF"/>
                </a:solidFill>
                <a:latin typeface="Arial"/>
                <a:ea typeface="DejaVu Sans"/>
              </a:rPr>
              <a:t>ОУ района «СОДРУЖЕСТВО»</a:t>
            </a:r>
            <a:endParaRPr dirty="0"/>
          </a:p>
        </p:txBody>
      </p:sp>
      <p:pic>
        <p:nvPicPr>
          <p:cNvPr id="291" name="Picture 2"/>
          <p:cNvPicPr/>
          <p:nvPr/>
        </p:nvPicPr>
        <p:blipFill>
          <a:blip r:embed="rId4" cstate="print"/>
          <a:stretch/>
        </p:blipFill>
        <p:spPr>
          <a:xfrm rot="10800000">
            <a:off x="4427984" y="4077072"/>
            <a:ext cx="3474360" cy="2605680"/>
          </a:xfrm>
          <a:prstGeom prst="rect">
            <a:avLst/>
          </a:prstGeom>
          <a:ln w="76320">
            <a:noFill/>
          </a:ln>
        </p:spPr>
      </p:pic>
      <p:pic>
        <p:nvPicPr>
          <p:cNvPr id="292" name="Рисунок 13"/>
          <p:cNvPicPr/>
          <p:nvPr/>
        </p:nvPicPr>
        <p:blipFill>
          <a:blip r:embed="rId5" cstate="print"/>
          <a:stretch/>
        </p:blipFill>
        <p:spPr>
          <a:xfrm>
            <a:off x="180000" y="4100400"/>
            <a:ext cx="3455640" cy="2585520"/>
          </a:xfrm>
          <a:prstGeom prst="rect">
            <a:avLst/>
          </a:prstGeom>
          <a:ln w="76320">
            <a:noFill/>
          </a:ln>
        </p:spPr>
      </p:pic>
      <p:pic>
        <p:nvPicPr>
          <p:cNvPr id="293" name="Picture 7"/>
          <p:cNvPicPr/>
          <p:nvPr/>
        </p:nvPicPr>
        <p:blipFill>
          <a:blip r:embed="rId6" cstate="print"/>
          <a:stretch/>
        </p:blipFill>
        <p:spPr>
          <a:xfrm rot="10800000">
            <a:off x="3275856" y="1484784"/>
            <a:ext cx="3191760" cy="2393640"/>
          </a:xfrm>
          <a:prstGeom prst="rect">
            <a:avLst/>
          </a:prstGeom>
          <a:ln w="76320">
            <a:noFill/>
          </a:ln>
        </p:spPr>
      </p:pic>
    </p:spTree>
    <p:extLst>
      <p:ext uri="{BB962C8B-B14F-4D97-AF65-F5344CB8AC3E}">
        <p14:creationId xmlns:p14="http://schemas.microsoft.com/office/powerpoint/2010/main" val="3495496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84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/>
              <a:t>6 краеведческих музеев  -  </a:t>
            </a:r>
            <a:r>
              <a:rPr lang="ru-RU" sz="2000" b="1" dirty="0" err="1" smtClean="0"/>
              <a:t>ДТДиМ</a:t>
            </a:r>
            <a:r>
              <a:rPr lang="ru-RU" sz="2000" b="1" dirty="0" smtClean="0"/>
              <a:t>, 621, 446, 451,</a:t>
            </a:r>
            <a:br>
              <a:rPr lang="ru-RU" sz="2000" b="1" dirty="0" smtClean="0"/>
            </a:br>
            <a:r>
              <a:rPr lang="ru-RU" sz="2000" b="1" dirty="0" smtClean="0"/>
              <a:t>1 эколого-краеведческий  - 476</a:t>
            </a:r>
            <a:br>
              <a:rPr lang="ru-RU" sz="2000" b="1" dirty="0" smtClean="0"/>
            </a:br>
            <a:r>
              <a:rPr lang="ru-RU" sz="2000" b="1" dirty="0" smtClean="0"/>
              <a:t>1 комплексно- </a:t>
            </a:r>
            <a:r>
              <a:rPr lang="ru-RU" sz="2000" b="1" dirty="0" err="1" smtClean="0"/>
              <a:t>историко</a:t>
            </a:r>
            <a:r>
              <a:rPr lang="ru-RU" sz="2000" b="1" dirty="0" smtClean="0"/>
              <a:t> - краеведческий  -  402</a:t>
            </a:r>
            <a:br>
              <a:rPr lang="ru-RU" sz="2000" b="1" dirty="0" smtClean="0"/>
            </a:br>
            <a:r>
              <a:rPr lang="ru-RU" sz="2000" b="1" dirty="0" smtClean="0"/>
              <a:t>4 </a:t>
            </a:r>
            <a:r>
              <a:rPr lang="ru-RU" sz="2000" b="1" dirty="0" err="1" smtClean="0"/>
              <a:t>Военно</a:t>
            </a:r>
            <a:r>
              <a:rPr lang="ru-RU" sz="2000" b="1" dirty="0" smtClean="0"/>
              <a:t>- исторических  -  467, 588, 454, 400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" name="Picture 5"/>
          <p:cNvPicPr/>
          <p:nvPr/>
        </p:nvPicPr>
        <p:blipFill>
          <a:blip r:embed="rId2" cstate="print"/>
          <a:stretch/>
        </p:blipFill>
        <p:spPr>
          <a:xfrm>
            <a:off x="971600" y="4149080"/>
            <a:ext cx="1800200" cy="2376264"/>
          </a:xfrm>
          <a:prstGeom prst="rect">
            <a:avLst/>
          </a:prstGeom>
          <a:ln w="76320">
            <a:solidFill>
              <a:srgbClr val="77933C"/>
            </a:solidFill>
            <a:round/>
          </a:ln>
        </p:spPr>
      </p:pic>
      <p:pic>
        <p:nvPicPr>
          <p:cNvPr id="117764" name="Picture 4" descr="H:\к 9\фото для слайд шоу\IMG_9837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84784"/>
            <a:ext cx="2976330" cy="22322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355529" cy="25112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933056"/>
            <a:ext cx="4824467" cy="2708473"/>
          </a:xfrm>
          <a:prstGeom prst="rect">
            <a:avLst/>
          </a:prstGeom>
          <a:ln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6526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475" y="0"/>
            <a:ext cx="9217475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371698"/>
            <a:ext cx="7354275" cy="4263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" r="75405" b="55894"/>
          <a:stretch/>
        </p:blipFill>
        <p:spPr>
          <a:xfrm>
            <a:off x="235079" y="272524"/>
            <a:ext cx="3028984" cy="3149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3665">
            <a:off x="4094683" y="101189"/>
            <a:ext cx="1492364" cy="2316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26" y="186845"/>
            <a:ext cx="1111706" cy="2156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37917">
            <a:off x="6714062" y="50123"/>
            <a:ext cx="1468850" cy="2371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370" y="3409764"/>
            <a:ext cx="2076255" cy="99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839</Words>
  <Application>Microsoft Office PowerPoint</Application>
  <PresentationFormat>Экран (4:3)</PresentationFormat>
  <Paragraphs>175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Office Theme</vt:lpstr>
      <vt:lpstr>Office Theme</vt:lpstr>
      <vt:lpstr>Презентация PowerPoint</vt:lpstr>
      <vt:lpstr>Презентация PowerPoint</vt:lpstr>
      <vt:lpstr>2014 год</vt:lpstr>
      <vt:lpstr>Музей-составляющая  открытого образовательного пространства</vt:lpstr>
      <vt:lpstr>Презентация PowerPoint</vt:lpstr>
      <vt:lpstr>Презентация PowerPoint</vt:lpstr>
      <vt:lpstr>6 краеведческих музеев  -  ДТДиМ, 621, 446, 451, 1 эколого-краеведческий  - 476 1 комплексно- историко - краеведческий  -  402 4 Военно- исторических  -  467, 588, 454, 400 ,</vt:lpstr>
      <vt:lpstr>Презентация PowerPoint</vt:lpstr>
      <vt:lpstr>Презентация PowerPoint</vt:lpstr>
      <vt:lpstr>Презентация PowerPoint</vt:lpstr>
      <vt:lpstr>Презентация PowerPoint</vt:lpstr>
      <vt:lpstr>  В глубину веков</vt:lpstr>
      <vt:lpstr>ПРАКТИЧЕСКАЯ ДЕЯТЕЛЬНОСТЬ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administrator</dc:creator>
  <cp:lastModifiedBy>Пользователь Windows</cp:lastModifiedBy>
  <cp:revision>46</cp:revision>
  <dcterms:modified xsi:type="dcterms:W3CDTF">2021-11-23T13:02:32Z</dcterms:modified>
</cp:coreProperties>
</file>