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71" r:id="rId4"/>
    <p:sldId id="272" r:id="rId5"/>
    <p:sldId id="273" r:id="rId6"/>
    <p:sldId id="274" r:id="rId7"/>
    <p:sldId id="275" r:id="rId8"/>
    <p:sldId id="278" r:id="rId9"/>
    <p:sldId id="276" r:id="rId10"/>
    <p:sldId id="280" r:id="rId11"/>
    <p:sldId id="282" r:id="rId12"/>
    <p:sldId id="279" r:id="rId13"/>
    <p:sldId id="277" r:id="rId14"/>
    <p:sldId id="283" r:id="rId15"/>
    <p:sldId id="265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A04"/>
    <a:srgbClr val="E38C57"/>
    <a:srgbClr val="FBE3D1"/>
    <a:srgbClr val="FAE7D2"/>
    <a:srgbClr val="FF9900"/>
    <a:srgbClr val="F38947"/>
    <a:srgbClr val="B8580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26" y="-7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39885-BFBC-4CFE-8279-E04E3E70E94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43C49-AD9A-4CCC-8CA6-DC62A71C2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3C49-AD9A-4CCC-8CA6-DC62A71C28D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7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267744" y="915566"/>
            <a:ext cx="5328592" cy="2599257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Разработка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использованием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технологий сетевого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взаимодействия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 Основы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проектирования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)»</a:t>
            </a:r>
          </a:p>
          <a:p>
            <a:pPr algn="ctr"/>
            <a:r>
              <a:rPr lang="ru-RU" sz="1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Заведующий информационно-методическим отделом</a:t>
            </a:r>
          </a:p>
          <a:p>
            <a:pPr algn="ctr"/>
            <a:r>
              <a:rPr lang="ru-RU" sz="1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ДТДиМ</a:t>
            </a:r>
            <a:r>
              <a:rPr lang="ru-RU" sz="1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Е.А. </a:t>
            </a:r>
            <a:r>
              <a:rPr lang="ru-RU" sz="12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Старовская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2" descr="Эмблема ДТДи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Эмблема ДТДи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0762997">
            <a:off x="977709" y="1932142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705112" y="1936700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52" y="125734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7830"/>
              </p:ext>
            </p:extLst>
          </p:nvPr>
        </p:nvGraphicFramePr>
        <p:xfrm>
          <a:off x="196189" y="67022"/>
          <a:ext cx="8768299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19827"/>
                <a:gridCol w="2499899"/>
                <a:gridCol w="174857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Задачи</a:t>
                      </a:r>
                      <a:endParaRPr lang="ru-RU" sz="1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Планируемые результаты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Формы контроля</a:t>
                      </a:r>
                      <a:endParaRPr lang="ru-RU" sz="1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dirty="0" smtClean="0">
                          <a:effectLst/>
                          <a:latin typeface="Times New Roman"/>
                          <a:ea typeface="Times New Roman"/>
                        </a:rPr>
                        <a:t>Обучающие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дать первоначальные знания о технике пешеходного туризма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(теория)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научить самостоятельно выбирать экипировку для…(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расширить представления о технике лазания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навыки лазания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Предметные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Получат первоначальные знания о  правилах подготовки к походу, прокладке маршрута, командных ролях 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Научатся о…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Узнают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о…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Приобретут навык…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(указываются в УП и разделе «Оценочные и методические материалы»)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Программированный опрос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Сдача норматива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  <a:p>
                      <a:pPr algn="ctr"/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Развивающие</a:t>
                      </a: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совершенствовать коммуникативные умения в процессе коллективной работы над планированием маршрута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выносливость в процессе движения по маршруту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ловкость в ходе освоения способов лазания и преодоления препятствий данным способом</a:t>
                      </a: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Метапредметные</a:t>
                      </a:r>
                      <a:endParaRPr lang="ru-RU" sz="1200" b="1" u="sng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Воспитательные 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патриотизм в процессе краеведческой работы в ходе освоения программы; создавать условия для проявления чувств гордости за свою родину в процессе туристических походов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нравственные качества (ответственность, честность, терпимость) в ходе практических занятий и походов 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Личностные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Испытают чувство гордости за историческое прошлое страны, связанное….(по содержанию программы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конкретно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Приобретут опыт ответственного отношения к товарищам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процессе исполнения роли …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Педагогическое наблюдение по критериям</a:t>
                      </a:r>
                    </a:p>
                    <a:p>
                      <a:pPr marL="0" indent="0">
                        <a:buNone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 rot="21083631">
            <a:off x="4934033" y="2702585"/>
            <a:ext cx="3312368" cy="275860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Пояснительная записка, </a:t>
            </a:r>
            <a:r>
              <a:rPr lang="ru-RU" sz="1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Задание первое к п. 9</a:t>
            </a:r>
            <a:endParaRPr lang="ru-RU" sz="10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705112" y="1936700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52" y="125734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804"/>
              </p:ext>
            </p:extLst>
          </p:nvPr>
        </p:nvGraphicFramePr>
        <p:xfrm>
          <a:off x="614077" y="350683"/>
          <a:ext cx="7630332" cy="44368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7368"/>
                <a:gridCol w="2030988"/>
                <a:gridCol w="2030988"/>
                <a:gridCol w="20309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Задачи 1 года обучения</a:t>
                      </a:r>
                      <a:endParaRPr lang="ru-RU" sz="1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Планируемые результаты 1 года обучения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 </a:t>
                      </a:r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года обучения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Формы контроля</a:t>
                      </a:r>
                    </a:p>
                    <a:p>
                      <a:pPr algn="ctr"/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</a:t>
                      </a:r>
                      <a:r>
                        <a:rPr lang="ru-RU" sz="1200" b="1" u="none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Развивающие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Воспитательные</a:t>
                      </a: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Личностные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Метапредметные</a:t>
                      </a:r>
                      <a:endParaRPr lang="ru-RU" sz="1200" b="1" i="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Предметные</a:t>
                      </a:r>
                    </a:p>
                    <a:p>
                      <a:pPr algn="l"/>
                      <a:endParaRPr lang="ru-RU" sz="13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3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3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00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Задачи 2 года обучения</a:t>
                      </a:r>
                      <a:endParaRPr lang="ru-RU" sz="10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Планируемые результаты 2 года обучения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 </a:t>
                      </a:r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года обучения</a:t>
                      </a:r>
                      <a:endParaRPr lang="ru-RU" sz="10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</a:t>
                      </a:r>
                      <a:r>
                        <a:rPr lang="ru-RU" sz="1200" b="1" u="none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Развивающие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Воспитательные</a:t>
                      </a: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Личностные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Метапредметные</a:t>
                      </a:r>
                      <a:endParaRPr lang="ru-RU" sz="1200" b="1" i="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Предметные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10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Задачи 3 года обучения</a:t>
                      </a:r>
                      <a:endParaRPr lang="ru-RU" sz="10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Планируемые результаты 3 года обучения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 </a:t>
                      </a:r>
                      <a:r>
                        <a:rPr lang="ru-RU" sz="10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 года обучения</a:t>
                      </a:r>
                      <a:endParaRPr lang="ru-RU" sz="10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</a:t>
                      </a:r>
                      <a:r>
                        <a:rPr lang="ru-RU" sz="1200" b="1" u="none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Развивающие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Воспитательные</a:t>
                      </a: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Личностные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Метапредметные</a:t>
                      </a:r>
                      <a:endParaRPr lang="ru-RU" sz="1200" b="1" i="0" kern="1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Предметные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 rot="21083631">
            <a:off x="4318920" y="2137760"/>
            <a:ext cx="3312368" cy="275860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Рабочая программа, </a:t>
            </a:r>
            <a:r>
              <a:rPr lang="ru-RU" sz="1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Задание второе</a:t>
            </a:r>
            <a:endParaRPr lang="ru-RU" sz="10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19672" y="2139702"/>
            <a:ext cx="614655" cy="288032"/>
            <a:chOff x="1572981" y="767926"/>
            <a:chExt cx="1270827" cy="338409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1572981" y="781938"/>
              <a:ext cx="1270827" cy="324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724452" y="937131"/>
              <a:ext cx="11193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1835696" y="767926"/>
              <a:ext cx="1008112" cy="338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619672" y="915566"/>
            <a:ext cx="614655" cy="288032"/>
            <a:chOff x="1572981" y="767926"/>
            <a:chExt cx="1270827" cy="338409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1572981" y="781938"/>
              <a:ext cx="1270827" cy="324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1724452" y="937131"/>
              <a:ext cx="11193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1835696" y="767926"/>
              <a:ext cx="1008112" cy="338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1619672" y="915567"/>
            <a:ext cx="614655" cy="288032"/>
            <a:chOff x="1572981" y="767926"/>
            <a:chExt cx="1270827" cy="338409"/>
          </a:xfrm>
        </p:grpSpPr>
        <p:cxnSp>
          <p:nvCxnSpPr>
            <p:cNvPr id="26" name="Прямая со стрелкой 25"/>
            <p:cNvCxnSpPr/>
            <p:nvPr/>
          </p:nvCxnSpPr>
          <p:spPr>
            <a:xfrm>
              <a:off x="1572981" y="781938"/>
              <a:ext cx="1270827" cy="324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1724452" y="937131"/>
              <a:ext cx="11193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1835696" y="767926"/>
              <a:ext cx="1008112" cy="338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1619672" y="3723878"/>
            <a:ext cx="614655" cy="288032"/>
            <a:chOff x="1572981" y="767926"/>
            <a:chExt cx="1270827" cy="338409"/>
          </a:xfrm>
        </p:grpSpPr>
        <p:cxnSp>
          <p:nvCxnSpPr>
            <p:cNvPr id="30" name="Прямая со стрелкой 29"/>
            <p:cNvCxnSpPr/>
            <p:nvPr/>
          </p:nvCxnSpPr>
          <p:spPr>
            <a:xfrm>
              <a:off x="1572981" y="781938"/>
              <a:ext cx="1270827" cy="324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1724452" y="937131"/>
              <a:ext cx="11193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V="1">
              <a:off x="1835696" y="767926"/>
              <a:ext cx="1008112" cy="338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5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1510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355726"/>
            <a:ext cx="8784976" cy="2492990"/>
          </a:xfrm>
          <a:prstGeom prst="rect">
            <a:avLst/>
          </a:prstGeom>
          <a:solidFill>
            <a:srgbClr val="FBE3D1"/>
          </a:solidFill>
          <a:ln>
            <a:solidFill>
              <a:srgbClr val="E38C57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описания содержания темы 1 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программе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1.Основы градостроительства и планировки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2 часа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архитектуры и градостроительства. Форумы Рима и Санкт-Петербурга.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планировке городов. Функциональное зонирование территории. Профессии, связанные с градостроительством и планировкой. Генеральный план Санкт-Петербурга. Ментальная карта как способ систематизации информации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2 часа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элементов различных архитектурных стилей по иллюстрациям. Составление архитектурной ленты времени. Рассматривание и анализ исторических  градостроительных планов. Составление вопросов по истории архитектуры и градостроительства (игра «Ты мне, я - тебе»)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 анализ современных градостроительных планов. Разработка собственных планов зонирования заданных или самостоятельно выбранных  территорий. Творческое задание на внесение собственных дополнений в Генеральный план Санкт-Петербурга. Составление основы ментальной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79512" y="0"/>
            <a:ext cx="7018923" cy="1088328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Рабочая программа</a:t>
            </a:r>
          </a:p>
          <a:p>
            <a:pPr algn="ctr"/>
            <a:r>
              <a:rPr lang="ru-RU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Пример соотнесение тем учебного плана и описания содержания в рабочей программе. </a:t>
            </a:r>
          </a:p>
          <a:p>
            <a:pPr algn="ctr"/>
            <a:r>
              <a:rPr lang="ru-RU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Фрагмент учебного фрагмент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46751"/>
              </p:ext>
            </p:extLst>
          </p:nvPr>
        </p:nvGraphicFramePr>
        <p:xfrm>
          <a:off x="179512" y="1059582"/>
          <a:ext cx="8424936" cy="104587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456384"/>
                <a:gridCol w="833593"/>
                <a:gridCol w="1012677"/>
                <a:gridCol w="994143"/>
                <a:gridCol w="2128139"/>
              </a:tblGrid>
              <a:tr h="1467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раздела, </a:t>
                      </a:r>
                      <a:r>
                        <a:rPr lang="ru-RU" sz="11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темы</a:t>
                      </a:r>
                      <a:endParaRPr lang="ru-RU" sz="11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Формы контроля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82A0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1. Основы градостроительства и планировки</a:t>
                      </a:r>
                      <a:endParaRPr lang="ru-RU" sz="1200" b="1" dirty="0">
                        <a:solidFill>
                          <a:srgbClr val="582A0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82A0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582A0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82A0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582A0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82A0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582A0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582A0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Эссе. Составление ментальной карты города</a:t>
                      </a:r>
                      <a:endParaRPr lang="ru-RU" sz="1200" b="1" dirty="0">
                        <a:solidFill>
                          <a:srgbClr val="582A0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8C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9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6916981" y="3273834"/>
            <a:ext cx="2341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 учу</a:t>
            </a:r>
          </a:p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оцениваю результаты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059582"/>
            <a:ext cx="59046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Оценочные материалы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Описание видов контроля (вводный, текущий и промежуточная аттестация),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Форм контроля, форм фиксации, критериев + приложение</a:t>
            </a:r>
          </a:p>
          <a:p>
            <a:pPr algn="ctr"/>
            <a:endParaRPr lang="ru-RU" sz="1200" b="1" dirty="0" smtClean="0">
              <a:solidFill>
                <a:srgbClr val="B85808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2</a:t>
            </a:r>
            <a:r>
              <a:rPr lang="ru-RU" sz="1600" b="1" dirty="0" smtClean="0">
                <a:solidFill>
                  <a:srgbClr val="B85808"/>
                </a:solidFill>
              </a:rPr>
              <a:t>. Методические материалы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Описание используемых методик, конкретизируемых в соответствии с содержанием программы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Дидактические средства, в том числе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ЭОРы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Информационные источники (списки литературы, интернет -источники)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Форма описания может быть закреплена в локальном акте и разработана организацией самостоятельно</a:t>
            </a:r>
          </a:p>
          <a:p>
            <a:pPr algn="ctr"/>
            <a:endParaRPr lang="ru-RU" sz="1200" b="1" dirty="0" smtClean="0">
              <a:solidFill>
                <a:srgbClr val="B85808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71800" y="267494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Оценочные и методические материалы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850085">
            <a:off x="7018078" y="3285690"/>
            <a:ext cx="2088232" cy="914400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059582"/>
            <a:ext cx="59046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Форма утверждена локальным актом учреждения</a:t>
            </a:r>
          </a:p>
          <a:p>
            <a:pPr algn="ctr"/>
            <a:endParaRPr lang="ru-RU" sz="1600" b="1" dirty="0" smtClean="0">
              <a:solidFill>
                <a:srgbClr val="B85808"/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Составляется на каждую учебную группу</a:t>
            </a:r>
          </a:p>
          <a:p>
            <a:pPr algn="ctr"/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Утверждается ежегодно</a:t>
            </a:r>
            <a:endParaRPr lang="ru-RU" sz="1200" b="1" dirty="0" smtClean="0">
              <a:solidFill>
                <a:srgbClr val="B85808"/>
              </a:solidFill>
            </a:endParaRPr>
          </a:p>
          <a:p>
            <a:pPr algn="ctr"/>
            <a:endParaRPr lang="ru-RU" sz="1200" b="1" dirty="0" smtClean="0">
              <a:solidFill>
                <a:srgbClr val="B85808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71800" y="267494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Календарно-тематический план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Горизонтальный свиток 16"/>
          <p:cNvSpPr/>
          <p:nvPr/>
        </p:nvSpPr>
        <p:spPr>
          <a:xfrm>
            <a:off x="2915816" y="1707654"/>
            <a:ext cx="5715180" cy="2957488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0792189">
            <a:off x="760058" y="1297629"/>
            <a:ext cx="3652380" cy="7147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41602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582A04"/>
                </a:solidFill>
              </a:rPr>
              <a:t>Путешествуйте подольше и подальше !</a:t>
            </a:r>
            <a:endParaRPr lang="ru-RU" sz="54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582A04"/>
              </a:solidFill>
            </a:endParaRPr>
          </a:p>
        </p:txBody>
      </p:sp>
      <p:pic>
        <p:nvPicPr>
          <p:cNvPr id="2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7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4/1619444987_14-phonoteka_org-p-fon-dlya-prezentatsii-pirati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4" y="-32484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2627784" y="1249906"/>
            <a:ext cx="3960440" cy="2599257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Проектирование программ – вдохновенный маршрут педагога туристско-краеведческой направленности</a:t>
            </a:r>
          </a:p>
        </p:txBody>
      </p:sp>
      <p:sp>
        <p:nvSpPr>
          <p:cNvPr id="5" name="AutoShape 2" descr="Эмблема ДТДи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Эмблема ДТДи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0762997">
            <a:off x="977709" y="1932142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62997">
            <a:off x="6909523" y="3558478"/>
            <a:ext cx="2095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След руки творца</a:t>
            </a:r>
          </a:p>
        </p:txBody>
      </p:sp>
      <p:sp>
        <p:nvSpPr>
          <p:cNvPr id="2" name="Овал 1"/>
          <p:cNvSpPr/>
          <p:nvPr/>
        </p:nvSpPr>
        <p:spPr>
          <a:xfrm rot="20850085">
            <a:off x="6852629" y="3391963"/>
            <a:ext cx="2088232" cy="914400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1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6813487" y="3777523"/>
            <a:ext cx="214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Поинтересуйтесь…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999245"/>
            <a:ext cx="64087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ru-RU" sz="1200" b="1" dirty="0">
                <a:solidFill>
                  <a:srgbClr val="B85808"/>
                </a:solidFill>
              </a:rPr>
              <a:t>Федеральный закон от 29 декабря 2018 года № </a:t>
            </a:r>
            <a:r>
              <a:rPr lang="ru-RU" sz="1200" b="1" dirty="0" smtClean="0">
                <a:solidFill>
                  <a:srgbClr val="B85808"/>
                </a:solidFill>
              </a:rPr>
              <a:t>273-ФЗ </a:t>
            </a:r>
            <a:r>
              <a:rPr lang="ru-RU" sz="1200" b="1" dirty="0">
                <a:solidFill>
                  <a:srgbClr val="B85808"/>
                </a:solidFill>
              </a:rPr>
              <a:t>Об образовании в Российской Федерации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(понятие «Образовательная программа», «Дополнительное образование»)</a:t>
            </a:r>
          </a:p>
          <a:p>
            <a:pPr marL="228600" indent="-228600" algn="ctr">
              <a:buFont typeface="+mj-lt"/>
              <a:buAutoNum type="arabicPeriod" startAt="2"/>
            </a:pPr>
            <a:r>
              <a:rPr lang="ru-RU" sz="1200" b="1" dirty="0">
                <a:solidFill>
                  <a:srgbClr val="B85808"/>
                </a:solidFill>
              </a:rPr>
              <a:t>Приказ </a:t>
            </a:r>
            <a:r>
              <a:rPr lang="ru-RU" sz="1200" b="1" dirty="0" err="1">
                <a:solidFill>
                  <a:srgbClr val="B85808"/>
                </a:solidFill>
              </a:rPr>
              <a:t>Минпросвещения</a:t>
            </a:r>
            <a:r>
              <a:rPr lang="ru-RU" sz="1200" b="1" dirty="0">
                <a:solidFill>
                  <a:srgbClr val="B85808"/>
                </a:solidFill>
              </a:rPr>
              <a:t> России </a:t>
            </a:r>
            <a:r>
              <a:rPr lang="ru-RU" sz="1200" b="1" dirty="0" smtClean="0">
                <a:solidFill>
                  <a:srgbClr val="B85808"/>
                </a:solidFill>
              </a:rPr>
              <a:t>от</a:t>
            </a:r>
            <a:r>
              <a:rPr lang="ru-RU" sz="1200" b="1" dirty="0" smtClean="0">
                <a:solidFill>
                  <a:srgbClr val="B85808"/>
                </a:solidFill>
              </a:rPr>
              <a:t> </a:t>
            </a:r>
            <a:r>
              <a:rPr lang="ru-RU" sz="1200" b="1" dirty="0">
                <a:solidFill>
                  <a:srgbClr val="B85808"/>
                </a:solidFill>
              </a:rPr>
              <a:t>27 июля 2022 года N 629 </a:t>
            </a:r>
            <a:endParaRPr lang="ru-RU" sz="1200" b="1" dirty="0" smtClean="0">
              <a:solidFill>
                <a:srgbClr val="B85808"/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(на что направлена программа, обновление программ, период реализации, промежуточная аттестация, ОП для учащихся в ОВЗ)</a:t>
            </a:r>
          </a:p>
          <a:p>
            <a:pPr marL="228600" indent="-228600" algn="ctr">
              <a:buFont typeface="+mj-lt"/>
              <a:buAutoNum type="arabicPeriod" startAt="3"/>
            </a:pPr>
            <a:r>
              <a:rPr lang="ru-RU" sz="1200" b="1" dirty="0" smtClean="0">
                <a:solidFill>
                  <a:srgbClr val="B85808"/>
                </a:solidFill>
              </a:rPr>
              <a:t>Распоряжение </a:t>
            </a:r>
            <a:r>
              <a:rPr lang="ru-RU" sz="1200" b="1" dirty="0">
                <a:solidFill>
                  <a:srgbClr val="B85808"/>
                </a:solidFill>
              </a:rPr>
              <a:t>Комитета по образованию СПб </a:t>
            </a:r>
            <a:r>
              <a:rPr lang="ru-RU" sz="1200" b="1" dirty="0" smtClean="0">
                <a:solidFill>
                  <a:srgbClr val="B85808"/>
                </a:solidFill>
              </a:rPr>
              <a:t>от </a:t>
            </a:r>
            <a:r>
              <a:rPr lang="ru-RU" sz="1200" b="1" dirty="0">
                <a:solidFill>
                  <a:srgbClr val="B85808"/>
                </a:solidFill>
              </a:rPr>
              <a:t>25 августа 2022 года N 1676-р Об утверждении критериев оценки качества  </a:t>
            </a:r>
            <a:r>
              <a:rPr lang="ru-RU" sz="1200" b="1" dirty="0" smtClean="0">
                <a:solidFill>
                  <a:srgbClr val="B85808"/>
                </a:solidFill>
              </a:rPr>
              <a:t>ДОП</a:t>
            </a:r>
            <a:r>
              <a:rPr lang="ru-RU" sz="1200" b="1" dirty="0">
                <a:solidFill>
                  <a:srgbClr val="B85808"/>
                </a:solidFill>
              </a:rPr>
              <a:t>…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(структура программа, формы ТЛ, УП, КУГ, требования к уровню освоения…)</a:t>
            </a: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4. Санитарно-эпидемиологические </a:t>
            </a:r>
            <a:r>
              <a:rPr lang="ru-RU" sz="1200" b="1" dirty="0">
                <a:solidFill>
                  <a:srgbClr val="B85808"/>
                </a:solidFill>
              </a:rPr>
              <a:t>требования к устройству, содержанию и организации режима работы  …СанПиН </a:t>
            </a:r>
            <a:r>
              <a:rPr lang="ru-RU" sz="1200" b="1" dirty="0" smtClean="0">
                <a:solidFill>
                  <a:srgbClr val="B85808"/>
                </a:solidFill>
              </a:rPr>
              <a:t>2.4.431-72-14</a:t>
            </a: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5. </a:t>
            </a:r>
            <a:r>
              <a:rPr lang="ru-RU" sz="1200" b="1" dirty="0">
                <a:solidFill>
                  <a:srgbClr val="B85808"/>
                </a:solidFill>
              </a:rPr>
              <a:t>Локальные акты ОУ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(особенности разработки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ДОП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в организации)</a:t>
            </a:r>
            <a:endParaRPr lang="ru-RU" sz="12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200" b="1" dirty="0">
              <a:solidFill>
                <a:srgbClr val="B85808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- Проектирование </a:t>
            </a:r>
            <a:r>
              <a:rPr lang="ru-RU" sz="1200" b="1" dirty="0">
                <a:solidFill>
                  <a:srgbClr val="B85808"/>
                </a:solidFill>
              </a:rPr>
              <a:t>дополнительных общеобразовательных общеразвивающих программ Методические рекомендации ГБНОУ «СПб ГДТЮ ГЦРДО»</a:t>
            </a: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2017</a:t>
            </a:r>
          </a:p>
          <a:p>
            <a:pPr algn="ctr"/>
            <a:r>
              <a:rPr lang="ru-RU" sz="1200" b="1" dirty="0" smtClean="0">
                <a:solidFill>
                  <a:srgbClr val="B85808"/>
                </a:solidFill>
              </a:rPr>
              <a:t>- Методические </a:t>
            </a:r>
            <a:r>
              <a:rPr lang="ru-RU" sz="1200" b="1" dirty="0">
                <a:solidFill>
                  <a:srgbClr val="B85808"/>
                </a:solidFill>
              </a:rPr>
              <a:t>рекомендации к отбору содержания и разработке программ туристско-краеведческой направленности </a:t>
            </a:r>
            <a:r>
              <a:rPr lang="ru-RU" sz="1200" b="1" dirty="0" err="1" smtClean="0">
                <a:solidFill>
                  <a:srgbClr val="B85808"/>
                </a:solidFill>
              </a:rPr>
              <a:t>ДТДиМ</a:t>
            </a:r>
            <a:endParaRPr lang="ru-RU" sz="1200" b="1" dirty="0">
              <a:solidFill>
                <a:srgbClr val="B85808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55776" y="195486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Нормативное обеспечение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850085">
            <a:off x="6878448" y="3578967"/>
            <a:ext cx="2088232" cy="914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7314336" y="3730404"/>
            <a:ext cx="1749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думаю…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2537" y="1076880"/>
            <a:ext cx="59046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ru-RU" sz="1400" b="1" dirty="0" smtClean="0">
                <a:solidFill>
                  <a:srgbClr val="B85808"/>
                </a:solidFill>
              </a:rPr>
              <a:t>Направленность программы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 smtClean="0">
                <a:solidFill>
                  <a:srgbClr val="B85808"/>
                </a:solidFill>
              </a:rPr>
              <a:t>Актуальность реализации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>
                <a:solidFill>
                  <a:srgbClr val="B85808"/>
                </a:solidFill>
              </a:rPr>
              <a:t>Адресат </a:t>
            </a:r>
            <a:r>
              <a:rPr lang="ru-RU" sz="1400" b="1" dirty="0" smtClean="0">
                <a:solidFill>
                  <a:srgbClr val="B85808"/>
                </a:solidFill>
              </a:rPr>
              <a:t>программы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 smtClean="0">
                <a:solidFill>
                  <a:srgbClr val="B85808"/>
                </a:solidFill>
              </a:rPr>
              <a:t>Уровень </a:t>
            </a:r>
            <a:r>
              <a:rPr lang="ru-RU" sz="1400" b="1" dirty="0" smtClean="0">
                <a:solidFill>
                  <a:srgbClr val="B85808"/>
                </a:solidFill>
              </a:rPr>
              <a:t>освоения </a:t>
            </a:r>
            <a:r>
              <a:rPr lang="ru-RU" sz="1400" b="1" dirty="0" smtClean="0">
                <a:solidFill>
                  <a:srgbClr val="B85808"/>
                </a:solidFill>
              </a:rPr>
              <a:t>/ уровень </a:t>
            </a:r>
            <a:r>
              <a:rPr lang="ru-RU" sz="1400" b="1" dirty="0" smtClean="0">
                <a:solidFill>
                  <a:srgbClr val="B85808"/>
                </a:solidFill>
              </a:rPr>
              <a:t>сложности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>
                <a:solidFill>
                  <a:srgbClr val="B85808"/>
                </a:solidFill>
              </a:rPr>
              <a:t>Объем и срок реализации программы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 smtClean="0">
                <a:solidFill>
                  <a:srgbClr val="B85808"/>
                </a:solidFill>
              </a:rPr>
              <a:t>Отличительные </a:t>
            </a:r>
            <a:r>
              <a:rPr lang="ru-RU" sz="1400" b="1" dirty="0" smtClean="0">
                <a:solidFill>
                  <a:srgbClr val="B85808"/>
                </a:solidFill>
              </a:rPr>
              <a:t>особенности/новизна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 smtClean="0">
                <a:solidFill>
                  <a:srgbClr val="B85808"/>
                </a:solidFill>
              </a:rPr>
              <a:t>Цель </a:t>
            </a:r>
            <a:r>
              <a:rPr lang="ru-RU" sz="1400" b="1" dirty="0" smtClean="0">
                <a:solidFill>
                  <a:srgbClr val="B85808"/>
                </a:solidFill>
              </a:rPr>
              <a:t>и задачи </a:t>
            </a:r>
            <a:r>
              <a:rPr lang="ru-RU" sz="1400" b="1" dirty="0" smtClean="0">
                <a:solidFill>
                  <a:srgbClr val="B85808"/>
                </a:solidFill>
              </a:rPr>
              <a:t>программы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>
                <a:solidFill>
                  <a:srgbClr val="B85808"/>
                </a:solidFill>
              </a:rPr>
              <a:t>Планируемые </a:t>
            </a:r>
            <a:r>
              <a:rPr lang="ru-RU" sz="1400" b="1" dirty="0" smtClean="0">
                <a:solidFill>
                  <a:srgbClr val="B85808"/>
                </a:solidFill>
              </a:rPr>
              <a:t>результаты освоения</a:t>
            </a:r>
            <a:endParaRPr lang="ru-RU" sz="1400" b="1" dirty="0" smtClean="0">
              <a:solidFill>
                <a:srgbClr val="B85808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 smtClean="0">
                <a:solidFill>
                  <a:srgbClr val="B85808"/>
                </a:solidFill>
              </a:rPr>
              <a:t>Организационно-педагогические </a:t>
            </a:r>
            <a:r>
              <a:rPr lang="ru-RU" sz="1400" b="1" dirty="0">
                <a:solidFill>
                  <a:srgbClr val="B85808"/>
                </a:solidFill>
              </a:rPr>
              <a:t>условия </a:t>
            </a:r>
            <a:r>
              <a:rPr lang="ru-RU" sz="1400" b="1" dirty="0" smtClean="0">
                <a:solidFill>
                  <a:srgbClr val="B85808"/>
                </a:solidFill>
              </a:rPr>
              <a:t>реализации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 smtClean="0">
                <a:solidFill>
                  <a:srgbClr val="B85808"/>
                </a:solidFill>
              </a:rPr>
              <a:t>Язык реализации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 smtClean="0">
                <a:solidFill>
                  <a:srgbClr val="B85808"/>
                </a:solidFill>
              </a:rPr>
              <a:t>Форма обучения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 smtClean="0">
                <a:solidFill>
                  <a:srgbClr val="B85808"/>
                </a:solidFill>
              </a:rPr>
              <a:t>Особенности реализации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>
                <a:solidFill>
                  <a:srgbClr val="B85808"/>
                </a:solidFill>
              </a:rPr>
              <a:t>условия набора и формирования </a:t>
            </a:r>
            <a:r>
              <a:rPr lang="ru-RU" sz="1400" b="1" dirty="0" smtClean="0">
                <a:solidFill>
                  <a:srgbClr val="B85808"/>
                </a:solidFill>
              </a:rPr>
              <a:t>групп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>
                <a:solidFill>
                  <a:srgbClr val="B85808"/>
                </a:solidFill>
              </a:rPr>
              <a:t>формы организации и проведения занятий</a:t>
            </a:r>
            <a:r>
              <a:rPr lang="ru-RU" sz="1400" b="1" dirty="0" smtClean="0">
                <a:solidFill>
                  <a:srgbClr val="B85808"/>
                </a:solidFill>
              </a:rPr>
              <a:t>;</a:t>
            </a:r>
            <a:endParaRPr lang="ru-RU" sz="1400" b="1" dirty="0">
              <a:solidFill>
                <a:srgbClr val="B85808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>
                <a:solidFill>
                  <a:srgbClr val="B85808"/>
                </a:solidFill>
              </a:rPr>
              <a:t>материально-техническое оснащение</a:t>
            </a:r>
            <a:r>
              <a:rPr lang="ru-RU" sz="1400" b="1" dirty="0" smtClean="0">
                <a:solidFill>
                  <a:srgbClr val="B85808"/>
                </a:solidFill>
              </a:rPr>
              <a:t>;</a:t>
            </a:r>
            <a:endParaRPr lang="ru-RU" sz="1400" b="1" dirty="0">
              <a:solidFill>
                <a:srgbClr val="B85808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ru-RU" sz="1400" b="1" dirty="0">
                <a:solidFill>
                  <a:srgbClr val="B85808"/>
                </a:solidFill>
              </a:rPr>
              <a:t>кадровое </a:t>
            </a:r>
            <a:r>
              <a:rPr lang="ru-RU" sz="1400" b="1" dirty="0" smtClean="0">
                <a:solidFill>
                  <a:srgbClr val="B85808"/>
                </a:solidFill>
              </a:rPr>
              <a:t>обеспечение</a:t>
            </a:r>
            <a:endParaRPr lang="ru-RU" sz="1400" b="1" dirty="0">
              <a:solidFill>
                <a:srgbClr val="B85808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endParaRPr lang="ru-RU" sz="14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43808" y="267494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Пояснительная записка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850085">
            <a:off x="7074239" y="3552112"/>
            <a:ext cx="1956495" cy="820158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7314336" y="3730404"/>
            <a:ext cx="1749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думаю…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771550"/>
            <a:ext cx="59046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1600" b="1" dirty="0" smtClean="0">
                <a:solidFill>
                  <a:srgbClr val="B85808"/>
                </a:solidFill>
              </a:rPr>
              <a:t>Направленность программы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Туристско-краеведческая</a:t>
            </a:r>
          </a:p>
          <a:p>
            <a:pPr marL="342900" indent="-342900" algn="ctr">
              <a:buFont typeface="+mj-lt"/>
              <a:buAutoNum type="arabicPeriod" startAt="2"/>
            </a:pPr>
            <a:r>
              <a:rPr lang="ru-RU" sz="1600" b="1" dirty="0" smtClean="0">
                <a:solidFill>
                  <a:srgbClr val="B85808"/>
                </a:solidFill>
              </a:rPr>
              <a:t>Уровень освоения /уровень сложности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Общекультурный, базовый, углубленный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стартовый-ознакомительный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, базовый и углубленно - продвинутый.</a:t>
            </a:r>
          </a:p>
          <a:p>
            <a:pPr marL="342900" indent="-342900" algn="ctr">
              <a:buFont typeface="+mj-lt"/>
              <a:buAutoNum type="arabicPeriod" startAt="3"/>
            </a:pPr>
            <a:r>
              <a:rPr lang="ru-RU" sz="1600" b="1" dirty="0" smtClean="0">
                <a:solidFill>
                  <a:srgbClr val="B85808"/>
                </a:solidFill>
              </a:rPr>
              <a:t>Актуальность программы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Почему программа нужна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ребенку?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4. Отличительные особенности/новизна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В отличие от…/впервые</a:t>
            </a: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5. Адресат программы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Мой ученик – это…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6.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rgbClr val="B85808"/>
                </a:solidFill>
              </a:rPr>
              <a:t>Объем и срок реализации программы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Общее количество часов, лет реализации в соответствии с уровнем освоения</a:t>
            </a:r>
          </a:p>
          <a:p>
            <a:pPr algn="ctr"/>
            <a:endParaRPr lang="ru-RU" sz="1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33916" y="63641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Пояснительная записка</a:t>
            </a:r>
          </a:p>
          <a:p>
            <a:pPr algn="ctr"/>
            <a:r>
              <a:rPr lang="ru-RU" sz="1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П.п</a:t>
            </a:r>
            <a:r>
              <a:rPr lang="ru-RU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1 - 6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850085">
            <a:off x="7346015" y="3545194"/>
            <a:ext cx="1762435" cy="789417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767926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7. Цель</a:t>
            </a: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и    задачи программы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измеримый конечный результат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И   способ достижения цели, или «про что» программа</a:t>
            </a:r>
          </a:p>
          <a:p>
            <a:pPr algn="ctr"/>
            <a:r>
              <a:rPr lang="ru-RU" sz="1600" b="1" dirty="0">
                <a:solidFill>
                  <a:srgbClr val="B85808"/>
                </a:solidFill>
              </a:rPr>
              <a:t>8</a:t>
            </a:r>
            <a:r>
              <a:rPr lang="ru-RU" sz="1600" b="1" dirty="0" smtClean="0">
                <a:solidFill>
                  <a:srgbClr val="B85808"/>
                </a:solidFill>
              </a:rPr>
              <a:t>. Условия реализации программы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Условия набора в коллектив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Условия формирования групп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Количество детей в группе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Особенности организации образовательного процесса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Формы проведения занятий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Формы организации деятельности на занятии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Материально-техническое оснащение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Кадровое обеспечение</a:t>
            </a: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9. Планируемые результаты</a:t>
            </a: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Личностные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ru-RU" sz="1200" b="1" i="1" dirty="0" err="1">
                <a:solidFill>
                  <a:schemeClr val="accent2">
                    <a:lumMod val="75000"/>
                  </a:schemeClr>
                </a:solidFill>
              </a:rPr>
              <a:t>Метапредметные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Предметные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68568" y="63641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Пояснительная записка</a:t>
            </a:r>
          </a:p>
          <a:p>
            <a:pPr algn="ctr"/>
            <a:r>
              <a:rPr lang="ru-RU" sz="1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П.п</a:t>
            </a:r>
            <a:r>
              <a:rPr lang="ru-RU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7 - 9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62997">
            <a:off x="7293930" y="3713739"/>
            <a:ext cx="1749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думаю…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0850085">
            <a:off x="6996766" y="3425815"/>
            <a:ext cx="2088232" cy="914400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1059582"/>
            <a:ext cx="432048" cy="22186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53261" y="1547277"/>
            <a:ext cx="360040" cy="221860"/>
          </a:xfrm>
          <a:prstGeom prst="ellipse">
            <a:avLst/>
          </a:prstGeom>
          <a:noFill/>
          <a:ln>
            <a:solidFill>
              <a:srgbClr val="B85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705112" y="1936700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7153643" y="3500282"/>
            <a:ext cx="174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характеристики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52" y="125734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 rot="20850085">
            <a:off x="6976534" y="3335468"/>
            <a:ext cx="2088232" cy="914400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82694"/>
              </p:ext>
            </p:extLst>
          </p:nvPr>
        </p:nvGraphicFramePr>
        <p:xfrm>
          <a:off x="107504" y="123478"/>
          <a:ext cx="8768299" cy="495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4496"/>
                <a:gridCol w="2555230"/>
                <a:gridCol w="174857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Задачи</a:t>
                      </a:r>
                      <a:endParaRPr lang="ru-RU" sz="1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Планируемые результаты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Формы контроля</a:t>
                      </a:r>
                      <a:endParaRPr lang="ru-RU" sz="1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dirty="0" smtClean="0">
                          <a:effectLst/>
                          <a:latin typeface="Times New Roman"/>
                          <a:ea typeface="Times New Roman"/>
                        </a:rPr>
                        <a:t>Обучающие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дать первоначальные знания о технике пешеходного туризма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(теория)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научить самостоятельно выбирать экипировку для…(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практика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расширить представления о технике лазания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навыки лазания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Предметные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Получат первоначальные знания о  правилах подготовки к походу, прокладке маршрута, командных ролях 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Научатся …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Узнают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о…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Приобретут навык…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(указываются в УП и разделе</a:t>
                      </a:r>
                      <a:r>
                        <a:rPr lang="ru-RU" sz="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«Оценочные и методические материалы»</a:t>
                      </a: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Программированный опрос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Сдача норматива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Практическое задание…</a:t>
                      </a:r>
                    </a:p>
                    <a:p>
                      <a:pPr algn="ctr"/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Развивающие</a:t>
                      </a:r>
                      <a:r>
                        <a:rPr lang="ru-RU" sz="14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совершенствовать коммуникативные умения в процессе коллективной работы над планированием маршрута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выносливость в процессе движения по маршруту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Развивать ловкость в ходе освоения способов лазания и преодоления препятствий данным способом</a:t>
                      </a: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Метапредметные</a:t>
                      </a:r>
                      <a:endParaRPr lang="ru-RU" sz="1200" b="1" u="sng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958"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Воспитательные 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патриотизм в процессе краеведческой работы в ходе освоения программы; создавать условия для проявления чувств гордости за свою родину в процессе туристических походов</a:t>
                      </a:r>
                    </a:p>
                    <a:p>
                      <a:pPr marL="228600" lvl="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Воспитывать нравственные качества (ответственность, честность, терпимость) в ходе практических занятий и походов 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Личностные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Испытают чувство гордости за историческое прошлое страны, связанное….(по содержанию программы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конкретно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Приобретут опыт ответственного отношения к товарищам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процессе исполнения роли …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Педагогическое наблюдение по критериям</a:t>
                      </a:r>
                    </a:p>
                    <a:p>
                      <a:pPr marL="0" indent="0">
                        <a:buNone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 rot="21083631">
            <a:off x="4934033" y="2702585"/>
            <a:ext cx="3312368" cy="275860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Пояснительная записка, </a:t>
            </a:r>
            <a:r>
              <a:rPr lang="ru-RU" sz="1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Задание первое к п. 9</a:t>
            </a:r>
            <a:endParaRPr lang="ru-RU" sz="10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705112" y="1936700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7153643" y="3500282"/>
            <a:ext cx="174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характеристики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52" y="125734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03848" y="767926"/>
            <a:ext cx="3473058" cy="489417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Учебный план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11560" y="2859782"/>
            <a:ext cx="3672408" cy="504056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Календарный учебный график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0850085">
            <a:off x="6976534" y="3335468"/>
            <a:ext cx="2088232" cy="914400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30286"/>
              </p:ext>
            </p:extLst>
          </p:nvPr>
        </p:nvGraphicFramePr>
        <p:xfrm>
          <a:off x="3203848" y="1377894"/>
          <a:ext cx="5671956" cy="1051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5326"/>
                <a:gridCol w="945326"/>
                <a:gridCol w="945326"/>
                <a:gridCol w="945326"/>
                <a:gridCol w="945326"/>
                <a:gridCol w="945326"/>
              </a:tblGrid>
              <a:tr h="2703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№ п/п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Название раздела, темы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Количество часов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Формы контроля</a:t>
                      </a:r>
                      <a:endParaRPr lang="ru-RU" sz="13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9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Теория</a:t>
                      </a:r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9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Практика</a:t>
                      </a:r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9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7356"/>
              </p:ext>
            </p:extLst>
          </p:nvPr>
        </p:nvGraphicFramePr>
        <p:xfrm>
          <a:off x="598293" y="3473926"/>
          <a:ext cx="6112953" cy="12254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3279"/>
                <a:gridCol w="873279"/>
                <a:gridCol w="873279"/>
                <a:gridCol w="873279"/>
                <a:gridCol w="873279"/>
                <a:gridCol w="873279"/>
                <a:gridCol w="873279"/>
              </a:tblGrid>
              <a:tr h="6463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lang="ru-RU" sz="1000" b="1" i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обучения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Дата начала занятий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Дата окончания занятий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учебных недель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учебных дней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учебных часов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Режим занятий</a:t>
                      </a:r>
                      <a:endParaRPr lang="ru-RU" sz="10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год</a:t>
                      </a:r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год</a:t>
                      </a:r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b="1" i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5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окументы завотделом\ПетербОбразоватФорум\Форум19\ИзображенияДляПрезентации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9517"/>
            <a:ext cx="864096" cy="6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762997">
            <a:off x="825309" y="1920471"/>
            <a:ext cx="130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6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762997">
            <a:off x="6796828" y="3494396"/>
            <a:ext cx="234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знаю, умею</a:t>
            </a:r>
          </a:p>
          <a:p>
            <a:pPr algn="ctr"/>
            <a:r>
              <a:rPr lang="ru-RU" sz="1400" b="1" dirty="0" smtClean="0">
                <a:solidFill>
                  <a:srgbClr val="582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хочу передать</a:t>
            </a:r>
            <a:endParaRPr lang="ru-RU" sz="1400" b="1" dirty="0">
              <a:solidFill>
                <a:srgbClr val="582A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855229"/>
            <a:ext cx="590465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1. Титульный лист</a:t>
            </a:r>
          </a:p>
          <a:p>
            <a:pPr algn="ctr">
              <a:spcAft>
                <a:spcPts val="600"/>
              </a:spcAft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В соответствии с ГОСТ и  локальным актом организации</a:t>
            </a: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2. Особенности организации образовательного процесса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конкретного года обучения</a:t>
            </a: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3. Задачи 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конкретного года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обучения (в динамике) 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4. Содержание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конкретного года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обучения; 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теория – существительные; практика – глаголы;</a:t>
            </a: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деление на абзацы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5. Планируемые результаты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конкретного года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обучения (в динамике)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B85808"/>
                </a:solidFill>
              </a:rPr>
              <a:t>6. КТП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конкретного года обучения на каждую учебную группу; 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утверждается и составляется в соответствии с локальном актом </a:t>
            </a:r>
          </a:p>
          <a:p>
            <a:pPr marL="228600" indent="-228600" algn="ctr">
              <a:buFont typeface="+mj-lt"/>
              <a:buAutoNum type="arabicPeriod"/>
            </a:pPr>
            <a:endParaRPr lang="ru-RU" sz="1200" b="1" dirty="0" smtClean="0">
              <a:solidFill>
                <a:srgbClr val="B85808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  <a:p>
            <a:pPr marL="228600" indent="-228600" algn="ctr">
              <a:buAutoNum type="arabicPeriod" startAt="4"/>
            </a:pP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699792" y="123478"/>
            <a:ext cx="3816424" cy="731751"/>
          </a:xfrm>
          <a:prstGeom prst="horizontalScroll">
            <a:avLst/>
          </a:prstGeom>
          <a:solidFill>
            <a:srgbClr val="B8580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Рабочая программа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850085">
            <a:off x="6994274" y="3345597"/>
            <a:ext cx="1947023" cy="820817"/>
          </a:xfrm>
          <a:prstGeom prst="ellipse">
            <a:avLst/>
          </a:prstGeom>
          <a:noFill/>
          <a:ln>
            <a:solidFill>
              <a:srgbClr val="58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1232</Words>
  <Application>Microsoft Office PowerPoint</Application>
  <PresentationFormat>Экран (16:9)</PresentationFormat>
  <Paragraphs>273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завотделом</dc:creator>
  <cp:lastModifiedBy>Пользователь Windows</cp:lastModifiedBy>
  <cp:revision>109</cp:revision>
  <cp:lastPrinted>2020-02-25T09:07:50Z</cp:lastPrinted>
  <dcterms:created xsi:type="dcterms:W3CDTF">2019-11-19T10:32:08Z</dcterms:created>
  <dcterms:modified xsi:type="dcterms:W3CDTF">2023-12-04T10:53:59Z</dcterms:modified>
</cp:coreProperties>
</file>