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1" r:id="rId4"/>
    <p:sldId id="272" r:id="rId5"/>
    <p:sldId id="273" r:id="rId6"/>
    <p:sldId id="274" r:id="rId7"/>
    <p:sldId id="275" r:id="rId8"/>
    <p:sldId id="278" r:id="rId9"/>
    <p:sldId id="276" r:id="rId10"/>
    <p:sldId id="280" r:id="rId11"/>
    <p:sldId id="282" r:id="rId12"/>
    <p:sldId id="279" r:id="rId13"/>
    <p:sldId id="277" r:id="rId14"/>
    <p:sldId id="283" r:id="rId15"/>
    <p:sldId id="26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E38C57"/>
    <a:srgbClr val="FBE3D1"/>
    <a:srgbClr val="FAE7D2"/>
    <a:srgbClr val="FF9900"/>
    <a:srgbClr val="F38947"/>
    <a:srgbClr val="B8580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39885-BFBC-4CFE-8279-E04E3E70E94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3C49-AD9A-4CCC-8CA6-DC62A71C2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3C49-AD9A-4CCC-8CA6-DC62A71C28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7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267744" y="915566"/>
            <a:ext cx="5328592" cy="259925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Разработка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ДООП с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использованием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технологий сетевого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взаимодействия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 Основы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проектирования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ДООП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)»</a:t>
            </a:r>
          </a:p>
          <a:p>
            <a:pPr algn="ctr"/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Заведующий информационно-методическим отделом</a:t>
            </a:r>
          </a:p>
          <a:p>
            <a:pPr algn="ctr"/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ДТДиМ</a:t>
            </a:r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Е.А. </a:t>
            </a:r>
            <a:r>
              <a:rPr lang="ru-RU" sz="1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Старовская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2" descr="Эмблема ДТД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Эмблема ДТД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762997">
            <a:off x="977709" y="1932142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830"/>
              </p:ext>
            </p:extLst>
          </p:nvPr>
        </p:nvGraphicFramePr>
        <p:xfrm>
          <a:off x="196189" y="67022"/>
          <a:ext cx="8768299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19827"/>
                <a:gridCol w="2499899"/>
                <a:gridCol w="174857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dirty="0" smtClean="0">
                          <a:effectLst/>
                          <a:latin typeface="Times New Roman"/>
                          <a:ea typeface="Times New Roman"/>
                        </a:rPr>
                        <a:t>Обучающие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первоначальные знания о технике пешеходного туризма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(теория)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самостоятельно выбирать экипировку для…(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расширить представления о технике лазания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навыки лазания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Предметные</a:t>
                      </a:r>
                      <a:endParaRPr lang="ru-RU" sz="12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Получат первоначальные знания о  правилах подготовки к походу, прокладке маршрута, командных ролях 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Научатся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Узнают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навык…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(указываются в УП и разделе «Оценочные и методические материалы»)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Программированный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опрос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Сдача норматива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  <a:p>
                      <a:pPr algn="ctr"/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Развивающие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совершенствовать коммуникативные умения в процессе коллективной работы над планированием маршрута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выносливость в процессе движения по маршруту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ловкость в ходе освоения способов лазания и преодоления препятствий данным способом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Метапредметные</a:t>
                      </a:r>
                      <a:endParaRPr lang="ru-RU" sz="1200" b="1" u="sng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Воспитательные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патриотизм в процессе краеведческой работы в ходе освоения программы; создавать условия для проявления чувств гордости за свою родину в процессе туристических походов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нравственные качества (ответственность, честность, терпимость) в ходе практических занятий и походов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Личностные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Испытают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чувство гордости за историческое прошлое страны, связанное….(по содержанию программы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конкретно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опыт ответственного отношения к товарищам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процессе исполнения роли …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Педагогическое наблюдение по критериям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934033" y="2702585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первое к п. 9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804"/>
              </p:ext>
            </p:extLst>
          </p:nvPr>
        </p:nvGraphicFramePr>
        <p:xfrm>
          <a:off x="614077" y="350683"/>
          <a:ext cx="7630332" cy="4436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7368"/>
                <a:gridCol w="2030988"/>
                <a:gridCol w="2030988"/>
                <a:gridCol w="20309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1 года обучения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1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2 года обучения</a:t>
                      </a:r>
                      <a:endParaRPr lang="ru-RU" sz="10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2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года обучения</a:t>
                      </a:r>
                      <a:endParaRPr lang="ru-RU" sz="10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1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3 года обучения</a:t>
                      </a:r>
                      <a:endParaRPr lang="ru-RU" sz="10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3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года обучения</a:t>
                      </a:r>
                      <a:endParaRPr lang="ru-RU" sz="10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318920" y="2137760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второе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2139702"/>
            <a:ext cx="614655" cy="288032"/>
            <a:chOff x="1572981" y="767926"/>
            <a:chExt cx="1270827" cy="3384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19672" y="915566"/>
            <a:ext cx="614655" cy="288032"/>
            <a:chOff x="1572981" y="767926"/>
            <a:chExt cx="1270827" cy="338409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619672" y="915567"/>
            <a:ext cx="614655" cy="288032"/>
            <a:chOff x="1572981" y="767926"/>
            <a:chExt cx="1270827" cy="338409"/>
          </a:xfrm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619672" y="3723878"/>
            <a:ext cx="614655" cy="288032"/>
            <a:chOff x="1572981" y="767926"/>
            <a:chExt cx="1270827" cy="338409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5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510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55726"/>
            <a:ext cx="8784976" cy="2492990"/>
          </a:xfrm>
          <a:prstGeom prst="rect">
            <a:avLst/>
          </a:prstGeom>
          <a:solidFill>
            <a:srgbClr val="FBE3D1"/>
          </a:solidFill>
          <a:ln>
            <a:solidFill>
              <a:srgbClr val="E38C57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описания содержания темы 1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1.Основы градостроительства и планировки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2 часа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архитектуры и градостроительства. Форумы Рима и Санкт-Петербурга.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планировке городов. Функциональное зонирование территории. Профессии, связанные с градостроительством и планировкой. Генеральный план Санкт-Петербурга. Ментальная карта как способ систематизации информации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2 часа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элементов различных архитектурных стилей по иллюстрациям. Составление архитектурной ленты времени. Рассматривание и анализ исторических  градостроительных планов. Составление вопросов по истории архитектуры и градостроительства (игра «Ты мне, я - тебе»)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анализ современных градостроительных планов. Разработка собственных планов зонирования заданных или самостоятельно выбранных  территорий. Творческое задание на внесение собственных дополнений в Генеральный план Санкт-Петербурга. Составление основы ментальной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9512" y="0"/>
            <a:ext cx="7018923" cy="1088328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</a:t>
            </a:r>
          </a:p>
          <a:p>
            <a:pPr algn="ctr"/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Пример соотнесение тем учебного плана и описания содержания в рабочей программе. </a:t>
            </a:r>
          </a:p>
          <a:p>
            <a:pPr algn="ctr"/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Фрагмент учебного фрагмент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6751"/>
              </p:ext>
            </p:extLst>
          </p:nvPr>
        </p:nvGraphicFramePr>
        <p:xfrm>
          <a:off x="179512" y="1059582"/>
          <a:ext cx="8424936" cy="10458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56384"/>
                <a:gridCol w="833593"/>
                <a:gridCol w="1012677"/>
                <a:gridCol w="994143"/>
                <a:gridCol w="2128139"/>
              </a:tblGrid>
              <a:tr h="1467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раздела, </a:t>
                      </a:r>
                      <a:r>
                        <a:rPr lang="ru-RU" sz="11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 контроля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Основы градостроительства и планировки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Эссе. Составление ментальной карты города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916981" y="3273834"/>
            <a:ext cx="2341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 учу</a:t>
            </a:r>
          </a:p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оцениваю результаты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59582"/>
            <a:ext cx="59046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Оценочные материалы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Описание видов контроля (вводный, текущий и промежуточная аттестация),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Форм контроля, форм фиксации, критериев + приложение</a:t>
            </a: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2</a:t>
            </a:r>
            <a:r>
              <a:rPr lang="ru-RU" sz="1600" b="1" dirty="0" smtClean="0">
                <a:solidFill>
                  <a:srgbClr val="B85808"/>
                </a:solidFill>
              </a:rPr>
              <a:t>. Методические материалы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Описание используемых методик, конкретизируемых в соответствии с содержанием программы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Дидактические средства, в том числе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ЭОРы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источники (списки литературы, интернет -источники)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Форма описания может быть закреплена в локальном акте и разработана организацией самостоятельно</a:t>
            </a: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71800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Оценочные и методические материалы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018078" y="3285690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59582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Форма утверждена локальным актом учреждения</a:t>
            </a:r>
          </a:p>
          <a:p>
            <a:pPr algn="ctr"/>
            <a:endParaRPr lang="ru-RU" sz="1600" b="1" dirty="0" smtClean="0">
              <a:solidFill>
                <a:srgbClr val="B85808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Составляется на каждую учебную группу</a:t>
            </a:r>
          </a:p>
          <a:p>
            <a:pPr algn="ctr"/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Утверждается ежегодно</a:t>
            </a:r>
            <a:endParaRPr lang="ru-RU" sz="1200" b="1" dirty="0" smtClean="0">
              <a:solidFill>
                <a:srgbClr val="B85808"/>
              </a:solidFill>
            </a:endParaRP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71800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Календарно-тематический план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2915816" y="1707654"/>
            <a:ext cx="5715180" cy="2957488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792189">
            <a:off x="760058" y="1297629"/>
            <a:ext cx="3652380" cy="7147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41602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582A04"/>
                </a:solidFill>
              </a:rPr>
              <a:t>Путешествуйте подольше и подальше !</a:t>
            </a:r>
            <a:endParaRPr lang="ru-RU" sz="54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582A04"/>
              </a:solidFill>
            </a:endParaRPr>
          </a:p>
        </p:txBody>
      </p:sp>
      <p:pic>
        <p:nvPicPr>
          <p:cNvPr id="2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9444987_14-phonoteka_org-p-fon-dlya-prezentatsii-pirati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4" y="-32484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627784" y="1249906"/>
            <a:ext cx="3960440" cy="259925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Проектирование программ – вдохновенный маршрут педагога туристско-краеведческой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направленности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2" descr="Эмблема ДТД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Эмблема ДТД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762997">
            <a:off x="977709" y="1932142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62997">
            <a:off x="6909523" y="3558478"/>
            <a:ext cx="209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След руки творца</a:t>
            </a:r>
          </a:p>
        </p:txBody>
      </p:sp>
      <p:sp>
        <p:nvSpPr>
          <p:cNvPr id="2" name="Овал 1"/>
          <p:cNvSpPr/>
          <p:nvPr/>
        </p:nvSpPr>
        <p:spPr>
          <a:xfrm rot="20850085">
            <a:off x="6852629" y="3391963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813487" y="3777523"/>
            <a:ext cx="214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Поинтересуйтесь…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99245"/>
            <a:ext cx="64087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200" b="1" dirty="0">
                <a:solidFill>
                  <a:srgbClr val="B85808"/>
                </a:solidFill>
              </a:rPr>
              <a:t>Федеральный закон от 29 декабря 2018 года № 273-ФЗ Об образовании в Российской Федерации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(понятие «Образовательная программа», «Дополнительное образование»)</a:t>
            </a:r>
          </a:p>
          <a:p>
            <a:pPr marL="228600" indent="-228600" algn="ctr">
              <a:buFont typeface="+mj-lt"/>
              <a:buAutoNum type="arabicPeriod" startAt="2"/>
            </a:pPr>
            <a:r>
              <a:rPr lang="ru-RU" sz="1200" b="1" dirty="0">
                <a:solidFill>
                  <a:srgbClr val="B85808"/>
                </a:solidFill>
              </a:rPr>
              <a:t>Приказ </a:t>
            </a:r>
            <a:r>
              <a:rPr lang="ru-RU" sz="1200" b="1" dirty="0" err="1">
                <a:solidFill>
                  <a:srgbClr val="B85808"/>
                </a:solidFill>
              </a:rPr>
              <a:t>Минпросвещения</a:t>
            </a:r>
            <a:r>
              <a:rPr lang="ru-RU" sz="1200" b="1" dirty="0">
                <a:solidFill>
                  <a:srgbClr val="B85808"/>
                </a:solidFill>
              </a:rPr>
              <a:t> России от 09 ноября 2018 г. № 196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(на что направлена программа, обновление программ, период реализации, промежуточная аттестация, ОП для учащихся в ОВЗ)</a:t>
            </a:r>
          </a:p>
          <a:p>
            <a:pPr marL="228600" indent="-228600" algn="ctr">
              <a:buFont typeface="+mj-lt"/>
              <a:buAutoNum type="arabicPeriod" startAt="3"/>
            </a:pPr>
            <a:r>
              <a:rPr lang="ru-RU" sz="1200" b="1" dirty="0">
                <a:solidFill>
                  <a:srgbClr val="B85808"/>
                </a:solidFill>
              </a:rPr>
              <a:t>Распоряжение Комитета по образованию СПб от 01.03.2017 № 617-р Об утверждении методических рекомендаций по проектированию  ДООП…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(структура программа, формы ТЛ, УП, КУГ, требования к уровню освоения…)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4. Санитарно-эпидемиологические </a:t>
            </a:r>
            <a:r>
              <a:rPr lang="ru-RU" sz="1200" b="1" dirty="0">
                <a:solidFill>
                  <a:srgbClr val="B85808"/>
                </a:solidFill>
              </a:rPr>
              <a:t>требования к устройству, содержанию и организации режима работы  …СанПиН </a:t>
            </a:r>
            <a:r>
              <a:rPr lang="ru-RU" sz="1200" b="1" dirty="0" smtClean="0">
                <a:solidFill>
                  <a:srgbClr val="B85808"/>
                </a:solidFill>
              </a:rPr>
              <a:t>2.4.431-72-14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5. </a:t>
            </a:r>
            <a:r>
              <a:rPr lang="ru-RU" sz="1200" b="1" dirty="0">
                <a:solidFill>
                  <a:srgbClr val="B85808"/>
                </a:solidFill>
              </a:rPr>
              <a:t>Локальные акты ОУ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(особенности разработки ДООП в организации)</a:t>
            </a:r>
            <a:endParaRPr lang="ru-RU" sz="12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200" b="1" dirty="0">
              <a:solidFill>
                <a:srgbClr val="B8580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- </a:t>
            </a:r>
            <a:r>
              <a:rPr lang="ru-RU" sz="1200" b="1" dirty="0" smtClean="0">
                <a:solidFill>
                  <a:srgbClr val="B85808"/>
                </a:solidFill>
              </a:rPr>
              <a:t>Проектирование </a:t>
            </a:r>
            <a:r>
              <a:rPr lang="ru-RU" sz="1200" b="1" dirty="0">
                <a:solidFill>
                  <a:srgbClr val="B85808"/>
                </a:solidFill>
              </a:rPr>
              <a:t>дополнительных общеобразовательных общеразвивающих программ Методические рекомендации ГБНОУ «СПб ГДТЮ ГЦРДО»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2017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- </a:t>
            </a:r>
            <a:r>
              <a:rPr lang="ru-RU" sz="1200" b="1" dirty="0" smtClean="0">
                <a:solidFill>
                  <a:srgbClr val="B85808"/>
                </a:solidFill>
              </a:rPr>
              <a:t>Методические </a:t>
            </a:r>
            <a:r>
              <a:rPr lang="ru-RU" sz="1200" b="1" dirty="0">
                <a:solidFill>
                  <a:srgbClr val="B85808"/>
                </a:solidFill>
              </a:rPr>
              <a:t>рекомендации к отбору содержания и разработке программ туристско-краеведческой направленности </a:t>
            </a:r>
            <a:r>
              <a:rPr lang="ru-RU" sz="1200" b="1" dirty="0" err="1" smtClean="0">
                <a:solidFill>
                  <a:srgbClr val="B85808"/>
                </a:solidFill>
              </a:rPr>
              <a:t>ДТДиМ</a:t>
            </a:r>
            <a:endParaRPr lang="ru-RU" sz="1200" b="1" dirty="0">
              <a:solidFill>
                <a:srgbClr val="B85808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55776" y="195486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Нормативное обеспечение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850085">
            <a:off x="6878448" y="3578967"/>
            <a:ext cx="2088232" cy="914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314336" y="3730404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Направленность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Уровень освоения /уровень сложности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Актуальность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Отличительные особенности/новизна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Адресат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Объем и срок реализации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Цель и задачи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Условия реализации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Планируемые результаты</a:t>
            </a: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43808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074239" y="3552112"/>
            <a:ext cx="1956495" cy="820158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314336" y="3730404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71550"/>
            <a:ext cx="5904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Направленность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Туристско-краеведческая</a:t>
            </a:r>
          </a:p>
          <a:p>
            <a:pPr marL="342900" indent="-342900" algn="ctr"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B85808"/>
                </a:solidFill>
              </a:rPr>
              <a:t>Уровень освоения /уровень сложности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Общекультурный, базовый, углубленный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стартовый-ознакомительный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 базовый и углубленно - продвинутый.</a:t>
            </a:r>
          </a:p>
          <a:p>
            <a:pPr marL="342900" indent="-342900" algn="ctr">
              <a:buFont typeface="+mj-lt"/>
              <a:buAutoNum type="arabicPeriod" startAt="3"/>
            </a:pPr>
            <a:r>
              <a:rPr lang="ru-RU" sz="1600" b="1" dirty="0" smtClean="0">
                <a:solidFill>
                  <a:srgbClr val="B85808"/>
                </a:solidFill>
              </a:rPr>
              <a:t>Актуальность программы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Почему программа нужна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ребенку?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4. Отличительные особенности/новизна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 отличие от…/впервые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5. Адресат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Мой ученик – это…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6.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B85808"/>
                </a:solidFill>
              </a:rPr>
              <a:t>Объем и срок реализации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Общее количество часов, лет реализации в соответствии с уровнем освоения</a:t>
            </a:r>
          </a:p>
          <a:p>
            <a:pPr algn="ctr"/>
            <a:endParaRPr lang="ru-RU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33916" y="63641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</a:p>
          <a:p>
            <a:pPr algn="ctr"/>
            <a:r>
              <a:rPr lang="ru-RU" sz="1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П.п</a:t>
            </a:r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1 - 6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346015" y="3545194"/>
            <a:ext cx="1762435" cy="789417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767926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7. Цель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и    задачи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измеримый конечный результат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И   способ достижения цели, или «про что» программа</a:t>
            </a:r>
          </a:p>
          <a:p>
            <a:pPr algn="ctr"/>
            <a:r>
              <a:rPr lang="ru-RU" sz="1600" b="1" dirty="0">
                <a:solidFill>
                  <a:srgbClr val="B85808"/>
                </a:solidFill>
              </a:rPr>
              <a:t>8</a:t>
            </a:r>
            <a:r>
              <a:rPr lang="ru-RU" sz="1600" b="1" dirty="0" smtClean="0">
                <a:solidFill>
                  <a:srgbClr val="B85808"/>
                </a:solidFill>
              </a:rPr>
              <a:t>. Условия реализации программы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Условия набора в коллектив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Условия формирования групп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Количество детей в группе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Особенности организации образовательного процесса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Формы проведения занятий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Формы организации деятельности на занятии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Материально-техническое оснащение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Кадровое обеспечение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9. Планируемые результаты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Личностные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err="1">
                <a:solidFill>
                  <a:schemeClr val="accent2">
                    <a:lumMod val="75000"/>
                  </a:schemeClr>
                </a:solidFill>
              </a:rPr>
              <a:t>Метапредметные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Предметные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68568" y="63641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</a:p>
          <a:p>
            <a:pPr algn="ctr"/>
            <a:r>
              <a:rPr lang="ru-RU" sz="1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П.п</a:t>
            </a:r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7 - 9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997">
            <a:off x="7293930" y="3713739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6996766" y="3425815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1059582"/>
            <a:ext cx="432048" cy="2218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53261" y="1547277"/>
            <a:ext cx="360040" cy="221860"/>
          </a:xfrm>
          <a:prstGeom prst="ellipse">
            <a:avLst/>
          </a:prstGeom>
          <a:noFill/>
          <a:ln>
            <a:solidFill>
              <a:srgbClr val="B85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153643" y="3500282"/>
            <a:ext cx="174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характеристики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 rot="20850085">
            <a:off x="6976534" y="3335468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82694"/>
              </p:ext>
            </p:extLst>
          </p:nvPr>
        </p:nvGraphicFramePr>
        <p:xfrm>
          <a:off x="107504" y="123478"/>
          <a:ext cx="8768299" cy="495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/>
                <a:gridCol w="2555230"/>
                <a:gridCol w="174857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dirty="0" smtClean="0">
                          <a:effectLst/>
                          <a:latin typeface="Times New Roman"/>
                          <a:ea typeface="Times New Roman"/>
                        </a:rPr>
                        <a:t>Обучающие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первоначальные знания о технике пешеходного туризма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(теория)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самостоятельно выбирать экипировку для…(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расширить представления о технике лазания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навыки лазания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Предметные</a:t>
                      </a:r>
                      <a:endParaRPr lang="ru-RU" sz="12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Получат первоначальные знания о  правилах подготовки к походу, прокладке маршрута, командных ролях 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Научатся 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Узнают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навык…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(указываются в УП и разделе</a:t>
                      </a:r>
                      <a:r>
                        <a:rPr lang="ru-RU" sz="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«Оценочные и методические материалы»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800" b="1" i="1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Программированный опрос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Сдача норматива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Практическое задание…</a:t>
                      </a:r>
                    </a:p>
                    <a:p>
                      <a:pPr algn="ctr"/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Развивающие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совершенствовать коммуникативные умения в процессе коллективной работы над планированием маршрута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выносливость в процессе движения по маршруту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ловкость в ходе освоения способов лазания и преодоления препятствий данным способом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Метапредметные</a:t>
                      </a:r>
                      <a:endParaRPr lang="ru-RU" sz="1200" b="1" u="sng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Воспитательные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патриотизм в процессе краеведческой работы в ходе освоения программы; создавать условия для проявления чувств гордости за свою родину в процессе туристических походов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нравственные качества (ответственность, честность, терпимость) в ходе практических занятий и походов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Личностные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Испытают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чувство гордости за историческое прошлое страны, связанное….(по содержанию программы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конкретно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опыт ответственного отношения к товарищам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процессе исполнения роли …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Педагогическое наблюдение по критериям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934033" y="2702585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первое к п. 9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153643" y="3500282"/>
            <a:ext cx="174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характеристики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03848" y="767926"/>
            <a:ext cx="3473058" cy="48941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Учебный план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1560" y="2859782"/>
            <a:ext cx="3672408" cy="504056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Календарный учебный график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850085">
            <a:off x="6976534" y="3335468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30286"/>
              </p:ext>
            </p:extLst>
          </p:nvPr>
        </p:nvGraphicFramePr>
        <p:xfrm>
          <a:off x="3203848" y="1377894"/>
          <a:ext cx="5671956" cy="1051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5326"/>
                <a:gridCol w="945326"/>
                <a:gridCol w="945326"/>
                <a:gridCol w="945326"/>
                <a:gridCol w="945326"/>
                <a:gridCol w="945326"/>
              </a:tblGrid>
              <a:tr h="2703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№ п/п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Название раздела, темы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Количество часов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Теория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Практика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7356"/>
              </p:ext>
            </p:extLst>
          </p:nvPr>
        </p:nvGraphicFramePr>
        <p:xfrm>
          <a:off x="598293" y="3473926"/>
          <a:ext cx="6112953" cy="12254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3279"/>
                <a:gridCol w="873279"/>
                <a:gridCol w="873279"/>
                <a:gridCol w="873279"/>
                <a:gridCol w="873279"/>
                <a:gridCol w="873279"/>
                <a:gridCol w="873279"/>
              </a:tblGrid>
              <a:tr h="646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1000" b="1" i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начала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окончания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недель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дней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часов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Режим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год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год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796828" y="3494396"/>
            <a:ext cx="234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знаю, умею</a:t>
            </a:r>
          </a:p>
          <a:p>
            <a:pPr algn="ctr"/>
            <a:r>
              <a:rPr lang="ru-RU" sz="14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хочу передать</a:t>
            </a:r>
            <a:endParaRPr lang="ru-RU" sz="14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855229"/>
            <a:ext cx="590465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1. Титульный лист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 соответствии с ГОСТ и  локальным актом организации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2. Особенности организации образовательного процесса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конкретного года обучения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3. Задачи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 (в динамике)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4. Содержание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обучения; 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теория – существительные; практика – глаголы;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деление на абзацы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5. Планируемые результаты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 (в динамике)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6. КТП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конкретного года обучения на каждую учебную группу; 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утверждается и составляется в соответствии с локальном актом </a:t>
            </a:r>
          </a:p>
          <a:p>
            <a:pPr marL="228600" indent="-228600" algn="ctr">
              <a:buFont typeface="+mj-lt"/>
              <a:buAutoNum type="arabicPeriod"/>
            </a:pPr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99792" y="123478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6994274" y="3345597"/>
            <a:ext cx="1947023" cy="820817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1208</Words>
  <Application>Microsoft Office PowerPoint</Application>
  <PresentationFormat>Экран (16:9)</PresentationFormat>
  <Paragraphs>266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завотделом</dc:creator>
  <cp:lastModifiedBy>админ</cp:lastModifiedBy>
  <cp:revision>108</cp:revision>
  <cp:lastPrinted>2020-02-25T09:07:50Z</cp:lastPrinted>
  <dcterms:created xsi:type="dcterms:W3CDTF">2019-11-19T10:32:08Z</dcterms:created>
  <dcterms:modified xsi:type="dcterms:W3CDTF">2021-11-24T10:21:20Z</dcterms:modified>
</cp:coreProperties>
</file>