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88" r:id="rId9"/>
    <p:sldId id="259" r:id="rId10"/>
    <p:sldId id="270" r:id="rId11"/>
    <p:sldId id="271" r:id="rId12"/>
    <p:sldId id="272" r:id="rId13"/>
    <p:sldId id="273" r:id="rId14"/>
    <p:sldId id="274" r:id="rId15"/>
    <p:sldId id="275" r:id="rId16"/>
    <p:sldId id="289" r:id="rId17"/>
    <p:sldId id="290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5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508" autoAdjust="0"/>
  </p:normalViewPr>
  <p:slideViewPr>
    <p:cSldViewPr>
      <p:cViewPr varScale="1">
        <p:scale>
          <a:sx n="106" d="100"/>
          <a:sy n="106" d="100"/>
        </p:scale>
        <p:origin x="-16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статей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9151949140637265E-3"/>
                  <c:y val="1.4946550194987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205</c:v>
                </c:pt>
                <c:pt idx="1">
                  <c:v>143</c:v>
                </c:pt>
                <c:pt idx="2">
                  <c:v>177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259</c:v>
                </c:pt>
                <c:pt idx="1">
                  <c:v>242</c:v>
                </c:pt>
                <c:pt idx="2">
                  <c:v>248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Субъекты РФ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726775996422535E-3"/>
                  <c:y val="-1.793586023398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151949140637265E-3"/>
                  <c:y val="-8.9679301169926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36</c:v>
                </c:pt>
                <c:pt idx="1">
                  <c:v>39</c:v>
                </c:pt>
                <c:pt idx="2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908928"/>
        <c:axId val="108910464"/>
      </c:barChart>
      <c:catAx>
        <c:axId val="10890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8910464"/>
        <c:crosses val="autoZero"/>
        <c:auto val="1"/>
        <c:lblAlgn val="ctr"/>
        <c:lblOffset val="100"/>
        <c:noMultiLvlLbl val="0"/>
      </c:catAx>
      <c:valAx>
        <c:axId val="108910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908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Доктора наук,
чл.корр. РАН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14</c:v>
                </c:pt>
                <c:pt idx="2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Кандидаты наук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</c:v>
                </c:pt>
                <c:pt idx="1">
                  <c:v>39</c:v>
                </c:pt>
                <c:pt idx="2">
                  <c:v>75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Педагоги, методисты и др.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106</c:v>
                </c:pt>
                <c:pt idx="1">
                  <c:v>109</c:v>
                </c:pt>
                <c:pt idx="2">
                  <c:v>135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Студенты, магистранты, аспиранты</c:v>
                </c:pt>
              </c:strCache>
            </c:strRef>
          </c:tx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39</c:v>
                </c:pt>
                <c:pt idx="1">
                  <c:v>21</c:v>
                </c:pt>
                <c:pt idx="2">
                  <c:v>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922752"/>
        <c:axId val="130928640"/>
      </c:lineChart>
      <c:catAx>
        <c:axId val="13092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0928640"/>
        <c:crosses val="autoZero"/>
        <c:auto val="1"/>
        <c:lblAlgn val="ctr"/>
        <c:lblOffset val="100"/>
        <c:noMultiLvlLbl val="0"/>
      </c:catAx>
      <c:valAx>
        <c:axId val="130928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922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Армения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7851387194139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Беларусь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28379573137999E-3"/>
                  <c:y val="2.2959995371843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374664252991442E-2"/>
                  <c:y val="-4.5919990743686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3030438261294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13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Казахстан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856759146275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56759146275942E-2"/>
                  <c:y val="4.5919990743686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785138719413996E-2"/>
                  <c:y val="-2.2959995371843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27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Киргизия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7851387194139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Узбекистан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338854039560496E-2"/>
                  <c:y val="4.5919990743686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567591462759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Украина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56759146275942E-2"/>
                  <c:y val="2.2959995371843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785138719413996E-2"/>
                  <c:y val="-4.5919990743686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046400"/>
        <c:axId val="90317568"/>
        <c:axId val="0"/>
      </c:bar3DChart>
      <c:catAx>
        <c:axId val="13104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317568"/>
        <c:crosses val="autoZero"/>
        <c:auto val="1"/>
        <c:lblAlgn val="ctr"/>
        <c:lblOffset val="100"/>
        <c:noMultiLvlLbl val="0"/>
      </c:catAx>
      <c:valAx>
        <c:axId val="90317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0464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статей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738996213535473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119549558245858E-2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9391196970828378E-2"/>
                  <c:y val="3.125000000000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282496844612895E-2"/>
                  <c:y val="4.0624999999999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119</c:v>
                </c:pt>
                <c:pt idx="1">
                  <c:v>160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Субъекты РФ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65199495138062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684749053383866E-2"/>
                  <c:y val="-4.06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12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349952"/>
        <c:axId val="90351488"/>
        <c:axId val="0"/>
      </c:bar3DChart>
      <c:catAx>
        <c:axId val="9034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351488"/>
        <c:crosses val="autoZero"/>
        <c:auto val="1"/>
        <c:lblAlgn val="ctr"/>
        <c:lblOffset val="100"/>
        <c:noMultiLvlLbl val="0"/>
      </c:catAx>
      <c:valAx>
        <c:axId val="9035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3499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58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6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14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2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96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8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41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28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7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9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1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2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13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78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2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03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83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589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8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25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40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7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94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3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6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1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93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9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9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17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28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82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34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1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96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72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49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15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99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0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43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43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8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37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53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94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2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57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43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07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95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27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5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28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397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42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89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17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94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0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4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hyperlink" Target="http://rc-dtdm.spb.ru/?page_id=608" TargetMode="External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hyperlink" Target="http://rc-dtdm.spb.ru/?page_id=1462" TargetMode="External"/><Relationship Id="rId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9.jpeg"/><Relationship Id="rId7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://rc-dtdm.spb.ru/?page_id=608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s://oikumen.dtdm.spb.ru/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8" descr="C:\Users\User2\Documents\Бочкарев С\Презентация в ФЦ до 01.09.20\QR Рес центр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7" y="49342"/>
            <a:ext cx="1557077" cy="15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680101" cy="61926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ГБУДО ДВОРЕЦ ТВОРЧЕСТВА ДЕТЕЙ И МОЛОДЕЖИ                                  КОЛПИНСКОГО РАЙОНА СПб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ресурсный центр дополнительного образования                                Санкт-Петербурга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научно-практические конференции как драйвер развития публикационной активности педагогов                                                               (на примере «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колпинских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чтений по краеведению и туризму»)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Макарский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А.М., 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к. п. н., доцент, зам директора по НМР, руководитель Ресурсного центра дополнительного образования Санкт-Петербурга</a:t>
            </a:r>
            <a:b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Самсонова Н.Е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., 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директор 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ГБУДО ДВОРЕЦ ТВОРЧЕСТВА ДЕТЕЙ И МОЛОДЕЖИ КОЛПИНСКОГО РАЙОНА СПб</a:t>
            </a:r>
            <a:b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/>
            </a:r>
            <a:b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/>
                <a:cs typeface="Times New Roman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/>
                <a:cs typeface="Times New Roman" pitchFamily="18" charset="0"/>
              </a:rPr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9" y="73441"/>
            <a:ext cx="2073989" cy="146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2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3333FF"/>
                </a:solidFill>
              </a:rPr>
              <a:t>ПРОБЛЕМЫ ПОВЫШЕНИЯ </a:t>
            </a:r>
            <a:r>
              <a:rPr lang="ru-RU" sz="2000" b="1" dirty="0">
                <a:solidFill>
                  <a:srgbClr val="3333FF"/>
                </a:solidFill>
              </a:rPr>
              <a:t>ПУБЛИКАЦИОННОЙ АКТИВНОСТИ</a:t>
            </a:r>
            <a:br>
              <a:rPr lang="ru-RU" sz="2000" b="1" dirty="0">
                <a:solidFill>
                  <a:srgbClr val="3333FF"/>
                </a:solidFill>
              </a:rPr>
            </a:br>
            <a:r>
              <a:rPr lang="ru-RU" sz="2000" b="1" dirty="0">
                <a:solidFill>
                  <a:srgbClr val="FF00FF"/>
                </a:solidFill>
              </a:rPr>
              <a:t>ТИПИЧНЫЕ ОШИБКИ ПРИ НАПИСАНИИ СТАТЕЙ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1" y="1268760"/>
            <a:ext cx="3557921" cy="266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340768"/>
            <a:ext cx="3504265" cy="262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22009"/>
            <a:ext cx="3327131" cy="24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9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3333FF"/>
                </a:solidFill>
              </a:rPr>
              <a:t>ПРОБЛЕМЫ ПОВЫШЕНИЯ ПУБЛИКАЦИОННОЙ АКТИВНОСТИ</a:t>
            </a:r>
            <a:br>
              <a:rPr lang="ru-RU" sz="2000" b="1" dirty="0" smtClean="0">
                <a:solidFill>
                  <a:srgbClr val="3333FF"/>
                </a:solidFill>
              </a:rPr>
            </a:br>
            <a:r>
              <a:rPr lang="ru-RU" sz="2000" b="1" dirty="0" smtClean="0">
                <a:solidFill>
                  <a:srgbClr val="FF00FF"/>
                </a:solidFill>
              </a:rPr>
              <a:t>ТИПИЧНЫЕ ОШИБКИ ПРИ НАПИСАНИИ СТАТЕЙ</a:t>
            </a:r>
            <a:endParaRPr lang="ru-RU" sz="2000" b="1" dirty="0">
              <a:solidFill>
                <a:srgbClr val="FF00FF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53" y="908720"/>
            <a:ext cx="3774571" cy="283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915054"/>
            <a:ext cx="3696411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908720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9705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1728192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FF"/>
                </a:solidFill>
              </a:rPr>
              <a:t>ПРЕОДОЛЕНИЕ ТИПИЧНЫХ ОШИБОК ЧЕРЕЗ ПОВЫШЕНИЕ КВАЛИФИКАЦИИ</a:t>
            </a:r>
          </a:p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УЧЕБНО-ТЕМАТИЧЕСКИЙ </a:t>
            </a:r>
            <a:r>
              <a:rPr lang="ru-RU" sz="1400" dirty="0">
                <a:solidFill>
                  <a:schemeClr val="tx1"/>
                </a:solidFill>
              </a:rPr>
              <a:t>ПЛАН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дополнительной профессиональной программы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повышения квалификации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«ТЕХНОЛОГИЯ ПОДГОТОВКИ УЧЕБНО-МЕТОДИЧЕСКИХ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 НАУЧНЫХ ПУБЛИКАЦИЙ»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523215"/>
              </p:ext>
            </p:extLst>
          </p:nvPr>
        </p:nvGraphicFramePr>
        <p:xfrm>
          <a:off x="683568" y="2348880"/>
          <a:ext cx="7776863" cy="3277362"/>
        </p:xfrm>
        <a:graphic>
          <a:graphicData uri="http://schemas.openxmlformats.org/drawingml/2006/table">
            <a:tbl>
              <a:tblPr firstRow="1" firstCol="1" bandRow="1"/>
              <a:tblGrid>
                <a:gridCol w="675401"/>
                <a:gridCol w="2538005"/>
                <a:gridCol w="675401"/>
                <a:gridCol w="861511"/>
                <a:gridCol w="861511"/>
                <a:gridCol w="461524"/>
                <a:gridCol w="462274"/>
                <a:gridCol w="462274"/>
                <a:gridCol w="778962"/>
              </a:tblGrid>
              <a:tr h="488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дисциплин, тем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часов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том числе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контроля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Лекции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Практические,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лабораторные,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семинары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Стажировка,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выезд. занятия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Самостоятельная работа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658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Модуль 1. Современное состояние и пути повышения публикационной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65855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активности педагогов основного и дополнительного образования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Современное состояние, проблемы и перспективы повышения публикационной активности педагогов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Основные виды учебно-методических и научных публикаций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Российские и зарубежные научно-методические  периодические издания.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Информационная этика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3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6633"/>
            <a:ext cx="7772400" cy="1440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400" dirty="0">
                <a:solidFill>
                  <a:schemeClr val="tx1"/>
                </a:solidFill>
              </a:rPr>
              <a:t>УЧЕБНО-ТЕМАТИЧЕСКИЙ ПЛАН</a:t>
            </a:r>
          </a:p>
          <a:p>
            <a:pPr algn="ctr"/>
            <a:r>
              <a:rPr lang="ru-RU" sz="6400" dirty="0">
                <a:solidFill>
                  <a:schemeClr val="tx1"/>
                </a:solidFill>
              </a:rPr>
              <a:t>дополнительной профессиональной программы</a:t>
            </a:r>
          </a:p>
          <a:p>
            <a:pPr algn="ctr"/>
            <a:r>
              <a:rPr lang="ru-RU" sz="6400" dirty="0">
                <a:solidFill>
                  <a:schemeClr val="tx1"/>
                </a:solidFill>
              </a:rPr>
              <a:t>повышения квалификации</a:t>
            </a:r>
          </a:p>
          <a:p>
            <a:pPr algn="ctr"/>
            <a:r>
              <a:rPr lang="ru-RU" sz="6400" b="1" dirty="0">
                <a:solidFill>
                  <a:schemeClr val="tx1"/>
                </a:solidFill>
              </a:rPr>
              <a:t>«ТЕХНОЛОГИЯ ПОДГОТОВКИ УЧЕБНО-МЕТОДИЧЕСКИХ</a:t>
            </a:r>
          </a:p>
          <a:p>
            <a:pPr algn="ctr"/>
            <a:r>
              <a:rPr lang="ru-RU" sz="6400" b="1" dirty="0">
                <a:solidFill>
                  <a:schemeClr val="tx1"/>
                </a:solidFill>
              </a:rPr>
              <a:t>И НАУЧНЫХ ПУБЛИКАЦИЙ»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15884"/>
              </p:ext>
            </p:extLst>
          </p:nvPr>
        </p:nvGraphicFramePr>
        <p:xfrm>
          <a:off x="755576" y="3188430"/>
          <a:ext cx="7776864" cy="1349502"/>
        </p:xfrm>
        <a:graphic>
          <a:graphicData uri="http://schemas.openxmlformats.org/drawingml/2006/table">
            <a:tbl>
              <a:tblPr firstRow="1" firstCol="1" bandRow="1"/>
              <a:tblGrid>
                <a:gridCol w="1205675"/>
                <a:gridCol w="2411956"/>
                <a:gridCol w="641857"/>
                <a:gridCol w="641857"/>
                <a:gridCol w="818724"/>
                <a:gridCol w="438602"/>
                <a:gridCol w="438602"/>
                <a:gridCol w="439315"/>
                <a:gridCol w="740276"/>
              </a:tblGrid>
              <a:tr h="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Модуль 2. Технологии создания статьи и тезисов докладов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Актуальность, новизна и оригинальность публикации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Структура статьи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Список литературы и ссылочный аппарат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00FF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highlight>
                            <a:srgbClr val="FF00FF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2655"/>
            <a:ext cx="7772400" cy="208823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7200" dirty="0" smtClean="0">
              <a:solidFill>
                <a:schemeClr val="tx1"/>
              </a:solidFill>
            </a:endParaRPr>
          </a:p>
          <a:p>
            <a:pPr algn="ctr"/>
            <a:endParaRPr lang="ru-RU" sz="7200" dirty="0">
              <a:solidFill>
                <a:schemeClr val="tx1"/>
              </a:solidFill>
            </a:endParaRPr>
          </a:p>
          <a:p>
            <a:pPr algn="ctr"/>
            <a:endParaRPr lang="ru-RU" sz="7200" dirty="0" smtClean="0">
              <a:solidFill>
                <a:schemeClr val="tx1"/>
              </a:solidFill>
            </a:endParaRPr>
          </a:p>
          <a:p>
            <a:pPr algn="ctr"/>
            <a:r>
              <a:rPr lang="ru-RU" sz="6400" dirty="0" smtClean="0">
                <a:solidFill>
                  <a:schemeClr val="tx1"/>
                </a:solidFill>
              </a:rPr>
              <a:t>УЧЕБНО-ТЕМАТИЧЕСКИЙ </a:t>
            </a:r>
            <a:r>
              <a:rPr lang="ru-RU" sz="6400" dirty="0">
                <a:solidFill>
                  <a:schemeClr val="tx1"/>
                </a:solidFill>
              </a:rPr>
              <a:t>ПЛАН</a:t>
            </a:r>
          </a:p>
          <a:p>
            <a:pPr algn="ctr"/>
            <a:r>
              <a:rPr lang="ru-RU" sz="6400" dirty="0">
                <a:solidFill>
                  <a:schemeClr val="tx1"/>
                </a:solidFill>
              </a:rPr>
              <a:t>дополнительной профессиональной программы</a:t>
            </a:r>
          </a:p>
          <a:p>
            <a:pPr algn="ctr"/>
            <a:r>
              <a:rPr lang="ru-RU" sz="6400" dirty="0">
                <a:solidFill>
                  <a:schemeClr val="tx1"/>
                </a:solidFill>
              </a:rPr>
              <a:t>повышения квалификации</a:t>
            </a:r>
          </a:p>
          <a:p>
            <a:pPr algn="ctr"/>
            <a:r>
              <a:rPr lang="ru-RU" sz="6400" b="1" dirty="0">
                <a:solidFill>
                  <a:schemeClr val="tx1"/>
                </a:solidFill>
              </a:rPr>
              <a:t>«ТЕХНОЛОГИЯ ПОДГОТОВКИ УЧЕБНО-МЕТОДИЧЕСКИХ</a:t>
            </a:r>
          </a:p>
          <a:p>
            <a:pPr algn="ctr"/>
            <a:r>
              <a:rPr lang="ru-RU" sz="6400" b="1" dirty="0">
                <a:solidFill>
                  <a:schemeClr val="tx1"/>
                </a:solidFill>
              </a:rPr>
              <a:t>И НАУЧНЫХ ПУБЛИКАЦИЙ»</a:t>
            </a:r>
          </a:p>
          <a:p>
            <a:endParaRPr lang="ru-RU" sz="6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3825"/>
              </p:ext>
            </p:extLst>
          </p:nvPr>
        </p:nvGraphicFramePr>
        <p:xfrm>
          <a:off x="755577" y="3381216"/>
          <a:ext cx="7704855" cy="963930"/>
        </p:xfrm>
        <a:graphic>
          <a:graphicData uri="http://schemas.openxmlformats.org/drawingml/2006/table">
            <a:tbl>
              <a:tblPr firstRow="1" firstCol="1" bandRow="1"/>
              <a:tblGrid>
                <a:gridCol w="1194511"/>
                <a:gridCol w="2389623"/>
                <a:gridCol w="635913"/>
                <a:gridCol w="635913"/>
                <a:gridCol w="811144"/>
                <a:gridCol w="434541"/>
                <a:gridCol w="434541"/>
                <a:gridCol w="435248"/>
                <a:gridCol w="733421"/>
              </a:tblGrid>
              <a:tr h="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Модуль 3. Оформление текста, таблиц и рисунков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Работа в редакторе 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Word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Работа в редакторе 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Paint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Работа в редакторе 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Excel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2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6632"/>
            <a:ext cx="7772400" cy="2376263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УЧЕБНО-ТЕМАТИЧЕСКИЙ ПЛАН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дополнительной профессиональной программы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повышения квалификации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«ТЕХНОЛОГИЯ ПОДГОТОВКИ УЧЕБНО-МЕТОДИЧЕСКИХ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И НАУЧНЫХ ПУБЛИКАЦИЙ»</a:t>
            </a:r>
          </a:p>
          <a:p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66803" y="2802858"/>
          <a:ext cx="6210394" cy="2120646"/>
        </p:xfrm>
        <a:graphic>
          <a:graphicData uri="http://schemas.openxmlformats.org/drawingml/2006/table">
            <a:tbl>
              <a:tblPr firstRow="1" firstCol="1" bandRow="1"/>
              <a:tblGrid>
                <a:gridCol w="361580"/>
                <a:gridCol w="93980"/>
                <a:gridCol w="2055298"/>
                <a:gridCol w="570916"/>
                <a:gridCol w="570916"/>
                <a:gridCol w="728235"/>
                <a:gridCol w="390126"/>
                <a:gridCol w="390126"/>
                <a:gridCol w="390760"/>
                <a:gridCol w="658457"/>
              </a:tblGrid>
              <a:tr h="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Модуль 4. Представление и обсуждение публикации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доклада на конференции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Рецензирование статьи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Итоговая аттестация: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Представление публикации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2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22"/>
            <a:ext cx="7772400" cy="8354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Статистика</a:t>
            </a:r>
            <a:r>
              <a:rPr lang="ru-RU" sz="4000" dirty="0"/>
              <a:t> </a:t>
            </a:r>
            <a:r>
              <a:rPr lang="ru-RU" sz="4000" dirty="0" err="1" smtClean="0"/>
              <a:t>Колпинских</a:t>
            </a:r>
            <a:r>
              <a:rPr lang="ru-RU" sz="4000" dirty="0" smtClean="0"/>
              <a:t> чтений</a:t>
            </a:r>
            <a:endParaRPr lang="ru-RU" sz="4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3562470"/>
              </p:ext>
            </p:extLst>
          </p:nvPr>
        </p:nvGraphicFramePr>
        <p:xfrm>
          <a:off x="251520" y="764704"/>
          <a:ext cx="871296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755576" y="5301208"/>
            <a:ext cx="6408712" cy="1440160"/>
          </a:xfrm>
          <a:prstGeom prst="wedgeRectCallout">
            <a:avLst>
              <a:gd name="adj1" fmla="val -4453"/>
              <a:gd name="adj2" fmla="val -651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Представлено более 56 ВУЗов России и стран СНГ: МГУ имени Ломоносова, СПбГУ, СПб АППО, РГПУ имени А.И. Герцена, МГПУ и другие </a:t>
            </a:r>
            <a:r>
              <a:rPr lang="ru-RU" dirty="0" smtClean="0">
                <a:solidFill>
                  <a:prstClr val="black"/>
                </a:solidFill>
              </a:rPr>
              <a:t>образовательные организации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222"/>
            <a:ext cx="7772400" cy="119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</a:rPr>
              <a:t>Статистика «</a:t>
            </a:r>
            <a:r>
              <a:rPr lang="ru-RU" sz="2400" dirty="0" err="1" smtClean="0">
                <a:solidFill>
                  <a:prstClr val="black"/>
                </a:solidFill>
              </a:rPr>
              <a:t>Колпинских</a:t>
            </a:r>
            <a:r>
              <a:rPr lang="ru-RU" sz="2400" dirty="0" smtClean="0">
                <a:solidFill>
                  <a:prstClr val="black"/>
                </a:solidFill>
              </a:rPr>
              <a:t> чтений»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Состав участников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9053409"/>
              </p:ext>
            </p:extLst>
          </p:nvPr>
        </p:nvGraphicFramePr>
        <p:xfrm>
          <a:off x="179512" y="1174214"/>
          <a:ext cx="8856984" cy="5567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88" y="0"/>
            <a:ext cx="1475656" cy="104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4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222"/>
            <a:ext cx="7772400" cy="119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</a:rPr>
              <a:t>Статистика </a:t>
            </a:r>
            <a:r>
              <a:rPr lang="ru-RU" sz="2400" dirty="0" err="1" smtClean="0">
                <a:solidFill>
                  <a:prstClr val="black"/>
                </a:solidFill>
              </a:rPr>
              <a:t>Колпинских</a:t>
            </a:r>
            <a:r>
              <a:rPr lang="ru-RU" sz="2400" dirty="0" smtClean="0">
                <a:solidFill>
                  <a:prstClr val="black"/>
                </a:solidFill>
              </a:rPr>
              <a:t> чтений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Международное участие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7601420"/>
              </p:ext>
            </p:extLst>
          </p:nvPr>
        </p:nvGraphicFramePr>
        <p:xfrm>
          <a:off x="323528" y="1210008"/>
          <a:ext cx="8568952" cy="553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" y="0"/>
            <a:ext cx="14747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241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Колпинские чтения</a:t>
            </a:r>
            <a:r>
              <a:rPr lang="ru-RU" sz="2400" dirty="0" smtClean="0">
                <a:solidFill>
                  <a:srgbClr val="FF00FF"/>
                </a:solidFill>
              </a:rPr>
              <a:t>: детско-юношеский                                   </a:t>
            </a:r>
            <a:r>
              <a:rPr lang="ru-RU" sz="2400" dirty="0" smtClean="0"/>
              <a:t>туристско-краеведческий форум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01110381"/>
              </p:ext>
            </p:extLst>
          </p:nvPr>
        </p:nvGraphicFramePr>
        <p:xfrm>
          <a:off x="179512" y="1412776"/>
          <a:ext cx="87849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Выноска-облако 4"/>
          <p:cNvSpPr/>
          <p:nvPr/>
        </p:nvSpPr>
        <p:spPr>
          <a:xfrm>
            <a:off x="6228184" y="4797152"/>
            <a:ext cx="2520280" cy="1440160"/>
          </a:xfrm>
          <a:prstGeom prst="cloudCallout">
            <a:avLst>
              <a:gd name="adj1" fmla="val -47956"/>
              <a:gd name="adj2" fmla="val -694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3 участника из Республики Беларусь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" y="0"/>
            <a:ext cx="14747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330" y="0"/>
            <a:ext cx="7082231" cy="7350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3333FF"/>
                </a:solidFill>
              </a:rPr>
              <a:t>ПАРТНЕРЫ КОНФЕРЕНЦИИ</a:t>
            </a:r>
            <a:endParaRPr lang="ru-RU" sz="2000" b="1" dirty="0">
              <a:solidFill>
                <a:srgbClr val="3333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03" y="95205"/>
            <a:ext cx="1371822" cy="96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tatic3.tildacdn.com/tild6463-6162-4632-b634-356232383361/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8" y="2296564"/>
            <a:ext cx="792088" cy="7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ubkuzmich.ru/img-post/region/sankt-peterburg-gorod/coat_of_arms_of_saint_petersburg_2003-svg_large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23045"/>
          <a:stretch/>
        </p:blipFill>
        <p:spPr bwMode="auto">
          <a:xfrm>
            <a:off x="671330" y="1432468"/>
            <a:ext cx="70909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tdm.spb.ru/emblema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5" y="95205"/>
            <a:ext cx="1194491" cy="9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op.edu.ru/upload/file_api/uncommitted/ac/c2/acc23566-ee93-4814-ab2a-8e318275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65" y="4149081"/>
            <a:ext cx="821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m-alp.ru/wp-content/uploads/2020/02/Bors_Sayt_logo_-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55520"/>
            <a:ext cx="2295600" cy="14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education-bank.ru/upload/iblock/5a5/5a58a4f121f2ada69b4b6f0a1e8f96ee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48" y="5960715"/>
            <a:ext cx="1080120" cy="106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hlru.ru/wp-content/uploads/2018/11/%D0%9D%D0%BE%D0%B2%D1%8B%D0%B9-%D0%BB%D0%BE%D0%B3%D0%BE%D1%82%D0%B8%D0%BF-%D0%A0%D0%93%D0%9F%D0%A3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5" y="3131376"/>
            <a:ext cx="91534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bucket.mlcdn.com/a/442/442731/images/ec6b4ccf70b116c66cde8020b60465c248507e32.png/6c2455df1f8a5ebd1a26c7ec8e92b1afaa886a5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94" y="1404780"/>
            <a:ext cx="1059475" cy="58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vk.vkfaces.com/851236/v851236206/1a4fa0/1G9TpQJUqr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25" y="1901310"/>
            <a:ext cx="1571015" cy="16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ser1\Downloads\Лого Республиканский центр экологии и краеведения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32" y="3250248"/>
            <a:ext cx="1661769" cy="12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все логотипы в одном"/>
          <p:cNvPicPr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1" t="55714"/>
          <a:stretch/>
        </p:blipFill>
        <p:spPr bwMode="auto">
          <a:xfrm>
            <a:off x="7830836" y="5595984"/>
            <a:ext cx="1003628" cy="9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все логотипы в одном"/>
          <p:cNvPicPr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8" t="55714" r="17870"/>
          <a:stretch/>
        </p:blipFill>
        <p:spPr bwMode="auto">
          <a:xfrm>
            <a:off x="7753561" y="4581129"/>
            <a:ext cx="818141" cy="121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76166" y="154135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  <a:latin typeface="Franklin Gothic Book" panose="020B0503020102020204" pitchFamily="34" charset="0"/>
              </a:rPr>
              <a:t>Комитет по образованию Правительства </a:t>
            </a:r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Санкт-Петербурга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2705" y="2459995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100" b="1" dirty="0">
                <a:solidFill>
                  <a:srgbClr val="3333FF"/>
                </a:solidFill>
                <a:latin typeface="Franklin Gothic Book" panose="020B0503020102020204" pitchFamily="34" charset="0"/>
              </a:rPr>
              <a:t>ФГБОУ ДО </a:t>
            </a:r>
            <a:r>
              <a:rPr lang="ru-RU" sz="1100" b="1" dirty="0" err="1" smtClean="0">
                <a:solidFill>
                  <a:srgbClr val="3333FF"/>
                </a:solidFill>
                <a:latin typeface="Franklin Gothic Book" panose="020B0503020102020204" pitchFamily="34" charset="0"/>
              </a:rPr>
              <a:t>ФЦДЮТиК</a:t>
            </a:r>
            <a:endParaRPr lang="ru-RU" sz="1100" b="1" dirty="0">
              <a:solidFill>
                <a:srgbClr val="3333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9861" y="4324286"/>
            <a:ext cx="1707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ГБОУ «Балтийский берег»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7678" y="5267565"/>
            <a:ext cx="1146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ГБНОУ СПБДТЮ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7154" y="6209414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ГБУДО ДДТ Приморского района СПб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39313" y="3469684"/>
            <a:ext cx="17647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rgbClr val="3333FF"/>
                </a:solidFill>
                <a:latin typeface="Franklin Gothic Book" panose="020B0503020102020204" pitchFamily="34" charset="0"/>
              </a:rPr>
              <a:t>РГПУ им. А. И. Герцена</a:t>
            </a:r>
            <a:endParaRPr lang="ru-RU" sz="1100" b="1" dirty="0">
              <a:solidFill>
                <a:srgbClr val="3333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77620" y="1624311"/>
            <a:ext cx="9337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СПБ АППО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45612" y="3600489"/>
            <a:ext cx="2485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Республиканский центр экологии и краеведения, Беларусь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71562" y="5197098"/>
            <a:ext cx="27954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Журналы:</a:t>
            </a:r>
          </a:p>
          <a:p>
            <a:pPr lvl="0" algn="r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География и экология в школе </a:t>
            </a:r>
            <a:r>
              <a:rPr lang="en-US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XXI </a:t>
            </a:r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века</a:t>
            </a:r>
          </a:p>
          <a:p>
            <a:pPr lvl="0" algn="r"/>
            <a:r>
              <a:rPr lang="ru-RU" sz="11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Юный краевед, Москва</a:t>
            </a:r>
            <a:endParaRPr lang="ru-RU" sz="11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География участников конференции </a:t>
            </a:r>
            <a:br>
              <a:rPr lang="ru-RU" sz="2000" dirty="0" smtClean="0"/>
            </a:br>
            <a:r>
              <a:rPr lang="ru-RU" sz="2000" dirty="0" smtClean="0"/>
              <a:t>«</a:t>
            </a:r>
            <a:r>
              <a:rPr lang="ru-RU" sz="2000" dirty="0" err="1" smtClean="0"/>
              <a:t>Колпинские</a:t>
            </a:r>
            <a:r>
              <a:rPr lang="ru-RU" sz="2000" dirty="0" smtClean="0"/>
              <a:t> чтения» 2018-2020 </a:t>
            </a:r>
            <a:r>
              <a:rPr lang="ru-RU" sz="2000" dirty="0" err="1" smtClean="0"/>
              <a:t>г.г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6" name="Picture 2" descr="C:\Users\User2\Documents\Бочкарев С\Конференция\Информация из ККЧ\Карта ККЧ 2018-2020 прозрач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937254" cy="424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28682"/>
            <a:ext cx="14747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Ключевые цифры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3240360"/>
          </a:xfrm>
        </p:spPr>
        <p:txBody>
          <a:bodyPr>
            <a:noAutofit/>
          </a:bodyPr>
          <a:lstStyle/>
          <a:p>
            <a:r>
              <a:rPr lang="ru-RU" sz="1800" dirty="0"/>
              <a:t>В конференциях за 3 года </a:t>
            </a:r>
            <a:r>
              <a:rPr lang="ru-RU" sz="1800" dirty="0">
                <a:solidFill>
                  <a:srgbClr val="FF00FF"/>
                </a:solidFill>
              </a:rPr>
              <a:t>приняло участие </a:t>
            </a:r>
            <a:r>
              <a:rPr lang="ru-RU" sz="1800" dirty="0"/>
              <a:t>более 700 </a:t>
            </a:r>
            <a:r>
              <a:rPr lang="ru-RU" sz="1800" dirty="0" smtClean="0"/>
              <a:t>человек</a:t>
            </a:r>
          </a:p>
          <a:p>
            <a:r>
              <a:rPr lang="ru-RU" sz="1800" dirty="0" smtClean="0">
                <a:solidFill>
                  <a:srgbClr val="FF00FF"/>
                </a:solidFill>
              </a:rPr>
              <a:t>Опубликовано</a:t>
            </a:r>
            <a:r>
              <a:rPr lang="ru-RU" sz="1800" dirty="0" smtClean="0"/>
              <a:t> </a:t>
            </a:r>
            <a:r>
              <a:rPr lang="ru-RU" sz="1800" dirty="0"/>
              <a:t>664 </a:t>
            </a:r>
            <a:r>
              <a:rPr lang="ru-RU" sz="1800" dirty="0" smtClean="0"/>
              <a:t>статьи</a:t>
            </a:r>
          </a:p>
          <a:p>
            <a:r>
              <a:rPr lang="ru-RU" sz="1800" dirty="0" smtClean="0"/>
              <a:t>Материалы конференций представлены на </a:t>
            </a:r>
            <a:r>
              <a:rPr lang="ru-RU" sz="1800" dirty="0" smtClean="0">
                <a:solidFill>
                  <a:srgbClr val="FF00FF"/>
                </a:solidFill>
              </a:rPr>
              <a:t>3372 страниц</a:t>
            </a:r>
            <a:r>
              <a:rPr lang="ru-RU" sz="1800" dirty="0" smtClean="0"/>
              <a:t>ах</a:t>
            </a:r>
          </a:p>
          <a:p>
            <a:r>
              <a:rPr lang="ru-RU" sz="1800" dirty="0" smtClean="0"/>
              <a:t>Представлен </a:t>
            </a:r>
            <a:r>
              <a:rPr lang="ru-RU" sz="1800" dirty="0">
                <a:solidFill>
                  <a:srgbClr val="FF00FF"/>
                </a:solidFill>
              </a:rPr>
              <a:t>61 регион России </a:t>
            </a:r>
            <a:endParaRPr lang="ru-RU" sz="1800" dirty="0" smtClean="0">
              <a:solidFill>
                <a:srgbClr val="FF00FF"/>
              </a:solidFill>
            </a:endParaRPr>
          </a:p>
          <a:p>
            <a:r>
              <a:rPr lang="ru-RU" sz="1800" dirty="0" smtClean="0"/>
              <a:t>и </a:t>
            </a:r>
            <a:r>
              <a:rPr lang="ru-RU" sz="1800" b="1" dirty="0">
                <a:solidFill>
                  <a:srgbClr val="00B050"/>
                </a:solidFill>
              </a:rPr>
              <a:t>6 стран СНГ: </a:t>
            </a:r>
            <a:r>
              <a:rPr lang="ru-RU" sz="1800" dirty="0"/>
              <a:t>Армения (г. Ереван), Беларусь (города Брест, Гомель, Гродно, Дятлово (Гродненская область), Минск, Мозырь (Гомельская область), Пинск (Брестская область), </a:t>
            </a:r>
            <a:r>
              <a:rPr lang="ru-RU" sz="1800" dirty="0" err="1"/>
              <a:t>аг</a:t>
            </a:r>
            <a:r>
              <a:rPr lang="ru-RU" sz="1800" dirty="0"/>
              <a:t>. </a:t>
            </a:r>
            <a:r>
              <a:rPr lang="ru-RU" sz="1800" dirty="0" err="1"/>
              <a:t>Полочаны</a:t>
            </a:r>
            <a:r>
              <a:rPr lang="ru-RU" sz="1800" dirty="0"/>
              <a:t> (</a:t>
            </a:r>
            <a:r>
              <a:rPr lang="ru-RU" sz="1800" dirty="0" err="1"/>
              <a:t>Молодческий</a:t>
            </a:r>
            <a:r>
              <a:rPr lang="ru-RU" sz="1800" dirty="0"/>
              <a:t> район Минской области)), Казахстан (города Алматы, Астана, Караганда, </a:t>
            </a:r>
            <a:r>
              <a:rPr lang="ru-RU" sz="1800" dirty="0" err="1"/>
              <a:t>Костанай</a:t>
            </a:r>
            <a:r>
              <a:rPr lang="ru-RU" sz="1800" dirty="0"/>
              <a:t>, Петропавловск, </a:t>
            </a:r>
            <a:r>
              <a:rPr lang="ru-RU" sz="1800" dirty="0" err="1"/>
              <a:t>Тараз</a:t>
            </a:r>
            <a:r>
              <a:rPr lang="ru-RU" sz="1800" dirty="0"/>
              <a:t>, Уральск), Киргизия (г. Джалал-Абад), Украина (города Ивано-Франковск, Киев), Узбекистан (г. Ташкент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4941168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Объект 2"/>
          <p:cNvSpPr txBox="1">
            <a:spLocks/>
          </p:cNvSpPr>
          <p:nvPr/>
        </p:nvSpPr>
        <p:spPr>
          <a:xfrm>
            <a:off x="2339752" y="5085184"/>
            <a:ext cx="6552728" cy="170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prstClr val="black"/>
                </a:solidFill>
              </a:rPr>
              <a:t>Стоит отметить, что не наблюдается некоторое снижение участников конференции; при этом </a:t>
            </a:r>
            <a:r>
              <a:rPr lang="ru-RU" sz="1600" dirty="0" smtClean="0">
                <a:solidFill>
                  <a:srgbClr val="FF00FF"/>
                </a:solidFill>
              </a:rPr>
              <a:t>очевиден рост публикационной активности среди учителей, педагогов дополнительного образования, </a:t>
            </a:r>
            <a:r>
              <a:rPr lang="ru-RU" sz="1600" dirty="0" smtClean="0">
                <a:solidFill>
                  <a:prstClr val="black"/>
                </a:solidFill>
              </a:rPr>
              <a:t>педагогов-организаторов и др. категорий педагогов, работающих с детьми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4747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ятиугольник 37"/>
          <p:cNvSpPr/>
          <p:nvPr/>
        </p:nvSpPr>
        <p:spPr>
          <a:xfrm>
            <a:off x="177545" y="185078"/>
            <a:ext cx="5816600" cy="14097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5125" name="Группа 20"/>
          <p:cNvGrpSpPr>
            <a:grpSpLocks/>
          </p:cNvGrpSpPr>
          <p:nvPr/>
        </p:nvGrpSpPr>
        <p:grpSpPr bwMode="auto">
          <a:xfrm>
            <a:off x="4943475" y="2144713"/>
            <a:ext cx="6480175" cy="6478587"/>
            <a:chOff x="2143593" y="-747010"/>
            <a:chExt cx="4739390" cy="4794354"/>
          </a:xfrm>
        </p:grpSpPr>
        <p:sp>
          <p:nvSpPr>
            <p:cNvPr id="22" name="Прямоугольник 21"/>
            <p:cNvSpPr/>
            <p:nvPr/>
          </p:nvSpPr>
          <p:spPr>
            <a:xfrm rot="2640509">
              <a:off x="2715989" y="-161960"/>
              <a:ext cx="3599243" cy="3599584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143593" y="1499206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295690" y="1291266"/>
              <a:ext cx="2608870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490746" y="1126794"/>
              <a:ext cx="2608870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655615" y="931777"/>
              <a:ext cx="2608870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865764" y="781403"/>
              <a:ext cx="2607709" cy="2549314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030632" y="587562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225688" y="407817"/>
              <a:ext cx="2607709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405650" y="212800"/>
              <a:ext cx="2607709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555425" y="162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720294" y="-192505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3885162" y="-387522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065125" y="-567266"/>
              <a:ext cx="2607709" cy="254813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4275274" y="-747010"/>
              <a:ext cx="2607709" cy="2548138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211811" y="263525"/>
            <a:ext cx="5254625" cy="143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Дворец начинает работать в режиме </a:t>
            </a:r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Ресурсного центра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дополнительного образования туристско-краеведческой направленности как региональная инновационная площадка</a:t>
            </a:r>
          </a:p>
        </p:txBody>
      </p:sp>
      <p:pic>
        <p:nvPicPr>
          <p:cNvPr id="7" name="Picture 7" descr="C:\Users\HP\Desktop\Университет\Работа\Бочкарев С\Наши издания\Отдельные обложки\1.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8837086">
            <a:off x="5561939" y="4475482"/>
            <a:ext cx="1159511" cy="141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pic>
        <p:nvPicPr>
          <p:cNvPr id="8" name="Picture 8" descr="C:\Users\HP\Desktop\Университет\Работа\Бочкарев С\Наши издания\Отдельные обложки\2.1.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18853700">
            <a:off x="7091242" y="2855404"/>
            <a:ext cx="1190065" cy="141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pic>
        <p:nvPicPr>
          <p:cNvPr id="9" name="Picture 9" descr="C:\Users\HP\Desktop\Университет\Работа\Бочкарев С\Наши издания\Отдельные обложки\3.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18828837">
            <a:off x="6626993" y="5378645"/>
            <a:ext cx="1159511" cy="1403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0" descr="C:\Users\HP\Desktop\Университет\Работа\Бочкарев С\Наши издания\Отдельные обложки\4.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8788719">
            <a:off x="8153268" y="3820590"/>
            <a:ext cx="1147741" cy="1353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1" descr="C:\Users\HP\Desktop\Университет\Работа\Бочкарев С\Наши издания\Отдельные обложки\5.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18808056">
            <a:off x="6328265" y="3670414"/>
            <a:ext cx="1143000" cy="141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pic>
        <p:nvPicPr>
          <p:cNvPr id="12" name="Picture 6" descr="C:\Users\HP\Desktop\Университет\Работа\Бочкарев С\Какие то отчеты\диплом_17102019-724x1024 (1)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 rot="18787392">
            <a:off x="7482394" y="4561551"/>
            <a:ext cx="1023827" cy="1434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HP\Desktop\Университет\Работа\Бочкарев С\Эффективность 2020\Конкурс Лучшая презентация\QR наши издания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3066508" y="5609252"/>
            <a:ext cx="1081200" cy="10812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/>
        </p:spPr>
      </p:pic>
      <p:sp>
        <p:nvSpPr>
          <p:cNvPr id="18" name="Овал 17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" name="Picture 5" descr="C:\Users\Ирина\Desktop\176745-200.png"/>
          <p:cNvPicPr>
            <a:picLocks noChangeAspect="1" noChangeArrowheads="1"/>
          </p:cNvPicPr>
          <p:nvPr/>
        </p:nvPicPr>
        <p:blipFill>
          <a:blip r:embed="rId9"/>
          <a:srcRect l="22490" t="8380" r="18854" b="10969"/>
          <a:stretch>
            <a:fillRect/>
          </a:stretch>
        </p:blipFill>
        <p:spPr bwMode="auto">
          <a:xfrm flipH="1">
            <a:off x="8218310" y="1068005"/>
            <a:ext cx="541865" cy="7450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136" name="Picture 8" descr="C:\Users\HP\Desktop\Университет\Работа\Бочкарев С\Презентация в ФЦ до 01.09.2020\достижения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6526" r="5664" b="10370"/>
          <a:stretch>
            <a:fillRect/>
          </a:stretch>
        </p:blipFill>
        <p:spPr bwMode="auto">
          <a:xfrm>
            <a:off x="7993063" y="204788"/>
            <a:ext cx="1150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 rot="2640509">
            <a:off x="5600700" y="2982913"/>
            <a:ext cx="4319588" cy="4319587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134100" y="357188"/>
            <a:ext cx="1439863" cy="1439862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61550" y="500766"/>
            <a:ext cx="2214661" cy="1426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/ 2019 год</a:t>
            </a:r>
          </a:p>
        </p:txBody>
      </p:sp>
      <p:sp>
        <p:nvSpPr>
          <p:cNvPr id="45" name="Пятиугольник 44"/>
          <p:cNvSpPr/>
          <p:nvPr/>
        </p:nvSpPr>
        <p:spPr>
          <a:xfrm>
            <a:off x="177545" y="2144713"/>
            <a:ext cx="4618171" cy="252491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811" y="2191150"/>
            <a:ext cx="3680618" cy="2478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Разработан и реализован </a:t>
            </a:r>
            <a:r>
              <a:rPr lang="ru-RU" sz="135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инновационный продукт (проект) </a:t>
            </a:r>
            <a:r>
              <a:rPr lang="ru-RU" sz="135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«Современные ракурсы неформального образования – 2018»</a:t>
            </a:r>
            <a:r>
              <a:rPr lang="ru-RU" sz="135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. Коллектив авторов ГБУДО ДТДиМ Колпинского района СПб стал финалистом конкурса инновационных продуктов «Петербургская школа – 2020» и лауреатом XVI Всероссийского конкурса методических материалов в помощь организаторам туристско-краеведческой и экскурсионной работы с обучающимися,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ru-RU" sz="135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воспитанниками</a:t>
            </a:r>
            <a:endParaRPr lang="ru-RU" sz="135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3" name="TextBox 2"/>
          <p:cNvSpPr txBox="1"/>
          <p:nvPr/>
        </p:nvSpPr>
        <p:spPr>
          <a:xfrm rot="18701134">
            <a:off x="965926" y="548509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Segoe Script" pitchFamily="66" charset="0"/>
              </a:rPr>
              <a:t>Наши Издания</a:t>
            </a:r>
            <a:endParaRPr lang="ru-RU" i="1" dirty="0">
              <a:latin typeface="Segoe Script" pitchFamily="66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8414706">
            <a:off x="2541449" y="5459583"/>
            <a:ext cx="352493" cy="728662"/>
          </a:xfrm>
          <a:prstGeom prst="downArrow">
            <a:avLst/>
          </a:prstGeom>
          <a:solidFill>
            <a:srgbClr val="F8A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Группа 19"/>
          <p:cNvGrpSpPr>
            <a:grpSpLocks/>
          </p:cNvGrpSpPr>
          <p:nvPr/>
        </p:nvGrpSpPr>
        <p:grpSpPr bwMode="auto">
          <a:xfrm>
            <a:off x="6096000" y="1133475"/>
            <a:ext cx="6480175" cy="6480175"/>
            <a:chOff x="2143593" y="-747010"/>
            <a:chExt cx="4739390" cy="4794354"/>
          </a:xfrm>
        </p:grpSpPr>
        <p:sp>
          <p:nvSpPr>
            <p:cNvPr id="21" name="Прямоугольник 20"/>
            <p:cNvSpPr/>
            <p:nvPr/>
          </p:nvSpPr>
          <p:spPr>
            <a:xfrm rot="2640509">
              <a:off x="2715989" y="-162104"/>
              <a:ext cx="3599243" cy="3599877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143593" y="1498655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95690" y="1291941"/>
              <a:ext cx="2608870" cy="2547515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490746" y="1126335"/>
              <a:ext cx="2608870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655615" y="931367"/>
              <a:ext cx="2608870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865764" y="782203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030632" y="587235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225688" y="407535"/>
              <a:ext cx="2607709" cy="2547514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405650" y="212566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555425" y="-21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720294" y="-192641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885162" y="-387610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065125" y="-567309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275274" y="-747010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 rot="2640509">
            <a:off x="6872288" y="1611313"/>
            <a:ext cx="4319587" cy="4319587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51193" t="11827" r="14772" b="5631"/>
          <a:stretch/>
        </p:blipFill>
        <p:spPr bwMode="auto">
          <a:xfrm rot="18861518">
            <a:off x="7976141" y="2288573"/>
            <a:ext cx="1380090" cy="185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38845" t="14844" r="28553" b="7139"/>
          <a:stretch/>
        </p:blipFill>
        <p:spPr bwMode="auto">
          <a:xfrm rot="18805188">
            <a:off x="6623048" y="3055675"/>
            <a:ext cx="1385093" cy="1862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8844" t="14844" r="27827" b="6061"/>
          <a:stretch/>
        </p:blipFill>
        <p:spPr bwMode="auto">
          <a:xfrm rot="18854807">
            <a:off x="7967637" y="4388200"/>
            <a:ext cx="1367593" cy="1862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3" descr="G:\Запись на диск\6. Методические материалы\Колпинские чтения\Колпинские чтения 2018\2 том\Колпинские чтения 2018 (2) обложка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54010"/>
          <a:stretch/>
        </p:blipFill>
        <p:spPr bwMode="auto">
          <a:xfrm rot="18977040">
            <a:off x="3807243" y="4668678"/>
            <a:ext cx="952715" cy="142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4" descr="G:\Запись на диск\6. Методические материалы\Колпинские чтения\Колпинские чтения 2019\2 том\Колпинские чтения 2019 (2) обложка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54060"/>
          <a:stretch/>
        </p:blipFill>
        <p:spPr bwMode="auto">
          <a:xfrm rot="18824459">
            <a:off x="5608882" y="4894544"/>
            <a:ext cx="951469" cy="142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32552" t="10036" r="33009" b="5349"/>
          <a:stretch/>
        </p:blipFill>
        <p:spPr bwMode="auto">
          <a:xfrm rot="18839453">
            <a:off x="4798984" y="5677605"/>
            <a:ext cx="1034042" cy="142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HP\Downloads\Колпинские чтения 2018 (1) обложка.jpg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51961"/>
          <a:stretch/>
        </p:blipFill>
        <p:spPr bwMode="auto">
          <a:xfrm rot="18841577">
            <a:off x="4546217" y="3913578"/>
            <a:ext cx="951469" cy="142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HP\Downloads\ККЧ 2019 1 том обл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53087"/>
          <a:stretch/>
        </p:blipFill>
        <p:spPr bwMode="auto">
          <a:xfrm rot="18968497">
            <a:off x="3133441" y="5379417"/>
            <a:ext cx="951469" cy="142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Овал 16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Picture 5" descr="C:\Users\Ирина\Desktop\176745-200.png"/>
          <p:cNvPicPr>
            <a:picLocks noChangeAspect="1" noChangeArrowheads="1"/>
          </p:cNvPicPr>
          <p:nvPr/>
        </p:nvPicPr>
        <p:blipFill>
          <a:blip r:embed="rId10"/>
          <a:srcRect l="22490" t="8380" r="18854" b="10969"/>
          <a:stretch>
            <a:fillRect/>
          </a:stretch>
        </p:blipFill>
        <p:spPr bwMode="auto">
          <a:xfrm flipH="1">
            <a:off x="8218310" y="1068005"/>
            <a:ext cx="541865" cy="7450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60" name="Picture 8" descr="C:\Users\HP\Desktop\Университет\Работа\Бочкарев С\Презентация в ФЦ до 01.09.2020\достижения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6526" r="5664" b="10370"/>
          <a:stretch>
            <a:fillRect/>
          </a:stretch>
        </p:blipFill>
        <p:spPr bwMode="auto">
          <a:xfrm>
            <a:off x="7993063" y="220663"/>
            <a:ext cx="1150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 rot="2640509">
            <a:off x="2741613" y="4425950"/>
            <a:ext cx="4319587" cy="4319588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134100" y="357188"/>
            <a:ext cx="1439863" cy="1439862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808803" y="500766"/>
            <a:ext cx="2214661" cy="1426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/ 2020 год</a:t>
            </a:r>
          </a:p>
        </p:txBody>
      </p:sp>
      <p:sp>
        <p:nvSpPr>
          <p:cNvPr id="54" name="Пятиугольник 53"/>
          <p:cNvSpPr/>
          <p:nvPr/>
        </p:nvSpPr>
        <p:spPr>
          <a:xfrm>
            <a:off x="106095" y="1781188"/>
            <a:ext cx="5021521" cy="243041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Пятиугольник 54"/>
          <p:cNvSpPr/>
          <p:nvPr/>
        </p:nvSpPr>
        <p:spPr>
          <a:xfrm>
            <a:off x="106095" y="31749"/>
            <a:ext cx="6334660" cy="15875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6095" y="31749"/>
            <a:ext cx="5773142" cy="158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еализован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проект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«Познание Родины: детско-юношеский туризм и краеведение как актуальные практики патриотического воспитания»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ставший лауреатом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методических материалов в помощь организаторам туристско-краеведческой и экскурсионной работы с обучающимися, воспитанниками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0524" y="1781188"/>
            <a:ext cx="4282559" cy="243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проект по пропаганде лучшего научно-педагогического и методического опыта развития детско-юношеского туризма и краеведения. Сборники 2 межрегиональных с международным участием научно-практических конференций «Колпинские чтения по краеведению и туризму», организованных в 2018-2019 гг., стали лауреатом Международного конкурса на приз «Золотой компас», проводимого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МАДЮТиК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А.А. Остапца-Свешникова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106095" y="4433878"/>
            <a:ext cx="2510760" cy="2243145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160526" y="4433878"/>
            <a:ext cx="2050112" cy="2243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КАЖДОЙ ТЕМЕ ЗАНЯТИЯ </a:t>
            </a:r>
            <a:r>
              <a:rPr lang="ru-RU" sz="115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нание</a:t>
            </a:r>
            <a:r>
              <a:rPr lang="ru-RU" sz="115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Родины: </a:t>
            </a:r>
            <a:r>
              <a:rPr lang="ru-RU" sz="115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</a:t>
            </a:r>
            <a:r>
              <a:rPr lang="ru-RU" sz="115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детско-юношеского туризма и краеведения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подготовлена презентация. Мультимедийные материалы размещены на сайте Ресурсного Центра</a:t>
            </a:r>
            <a:endParaRPr lang="ru-RU" sz="115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Кубок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 rot="2640509">
            <a:off x="3554413" y="-773113"/>
            <a:ext cx="3600450" cy="3600451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2640509">
            <a:off x="1090613" y="4543425"/>
            <a:ext cx="3598862" cy="360045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5516" y="143867"/>
            <a:ext cx="7101318" cy="1419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последних 3-х лет 2018-2020 коллектив ГБУДО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ДТДиМ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Колпинского района СПб становится лауреатом на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конкурсе методических материалов в помощь организаторам туристско-краеведческой и экскурсионной работы с обучающимися, воспитанниками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номинациях «Учебное пособие», «Информационно-методические материалы»</a:t>
            </a:r>
          </a:p>
        </p:txBody>
      </p:sp>
      <p:pic>
        <p:nvPicPr>
          <p:cNvPr id="5122" name="Picture 2" descr="http://rc-dtdm.spb.ru/wp-content/uploads/2018/07/%D0%94%D0%B8%D0%BF%D0%BB%D0%BE%D0%BC3-212x3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18963108">
            <a:off x="906184" y="2405076"/>
            <a:ext cx="1352785" cy="191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HP\Desktop\Университет\Работа\Бочкарев С\Грамоты\XVI Всерос конкурс метод матер(2019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18938012">
            <a:off x="2911188" y="1901256"/>
            <a:ext cx="1379677" cy="1951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Овал 11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Picture 5" descr="C:\Users\Ирина\Desktop\176745-200.png"/>
          <p:cNvPicPr>
            <a:picLocks noChangeAspect="1" noChangeArrowheads="1"/>
          </p:cNvPicPr>
          <p:nvPr/>
        </p:nvPicPr>
        <p:blipFill>
          <a:blip r:embed="rId4"/>
          <a:srcRect l="22490" t="8380" r="18854" b="10969"/>
          <a:stretch>
            <a:fillRect/>
          </a:stretch>
        </p:blipFill>
        <p:spPr bwMode="auto">
          <a:xfrm flipH="1">
            <a:off x="8218310" y="1068005"/>
            <a:ext cx="541865" cy="7450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181" name="Picture 8" descr="C:\Users\HP\Desktop\Университет\Работа\Бочкарев С\Презентация в ФЦ до 01.09.2020\достижения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6526" r="5664" b="10370"/>
          <a:stretch>
            <a:fillRect/>
          </a:stretch>
        </p:blipFill>
        <p:spPr bwMode="auto">
          <a:xfrm>
            <a:off x="7993063" y="236538"/>
            <a:ext cx="1150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HP\Downloads\За нравственный подвиг учителя - Самсонова Н.Е. 21062019 new[1254]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 rot="18859291">
            <a:off x="6040619" y="2947255"/>
            <a:ext cx="2008505" cy="129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7" name="Picture 7" descr="C:\Users\HP\Downloads\За нравственный подвиг учителя - Макарский А.М.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 rot="2659291">
            <a:off x="7947356" y="3140954"/>
            <a:ext cx="1261892" cy="2008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C:\Users\HP\Desktop\Университет\Работа\Бочкарев С\Презентация в ФЦ до 01.09.2020\XVII ВКММ диплом Ресурсный центр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 rot="18891544">
            <a:off x="4519954" y="3469841"/>
            <a:ext cx="1301303" cy="1866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519363" y="5337175"/>
            <a:ext cx="6365875" cy="1507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коллектив авторов ГБУДО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ДТДиМ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Колпинского района СПб занял 1 место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этапе IV Всероссийского конкурса в области педагогики, работы с детьми и молодежью до 20 лет «За нравственный подвиг учителя»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«Лучший образовательный издательский проект года»</a:t>
            </a:r>
          </a:p>
        </p:txBody>
      </p:sp>
    </p:spTree>
    <p:extLst>
      <p:ext uri="{BB962C8B-B14F-4D97-AF65-F5344CB8AC3E}">
        <p14:creationId xmlns:p14="http://schemas.microsoft.com/office/powerpoint/2010/main" val="38728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Группа 19"/>
          <p:cNvGrpSpPr>
            <a:grpSpLocks/>
          </p:cNvGrpSpPr>
          <p:nvPr/>
        </p:nvGrpSpPr>
        <p:grpSpPr bwMode="auto">
          <a:xfrm>
            <a:off x="6096000" y="1133475"/>
            <a:ext cx="6480175" cy="6480175"/>
            <a:chOff x="2143593" y="-747010"/>
            <a:chExt cx="4739390" cy="4794354"/>
          </a:xfrm>
        </p:grpSpPr>
        <p:sp>
          <p:nvSpPr>
            <p:cNvPr id="21" name="Прямоугольник 20"/>
            <p:cNvSpPr/>
            <p:nvPr/>
          </p:nvSpPr>
          <p:spPr>
            <a:xfrm rot="2640509">
              <a:off x="2715989" y="-162104"/>
              <a:ext cx="3599243" cy="3599877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143593" y="1498655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95690" y="1291941"/>
              <a:ext cx="2608870" cy="2547515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490746" y="1126335"/>
              <a:ext cx="2608870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655615" y="931367"/>
              <a:ext cx="2608870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865764" y="782203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030632" y="587235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225688" y="407535"/>
              <a:ext cx="2607709" cy="2547514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405650" y="212566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555425" y="-21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720294" y="-192641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885162" y="-387610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065125" y="-567309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275274" y="-747010"/>
              <a:ext cx="2607709" cy="2548689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 rot="2640509">
            <a:off x="6872288" y="1611313"/>
            <a:ext cx="4319587" cy="4319587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Picture 5" descr="C:\Users\Ирина\Desktop\176745-200.png"/>
          <p:cNvPicPr>
            <a:picLocks noChangeAspect="1" noChangeArrowheads="1"/>
          </p:cNvPicPr>
          <p:nvPr/>
        </p:nvPicPr>
        <p:blipFill>
          <a:blip r:embed="rId2"/>
          <a:srcRect l="22490" t="8380" r="18854" b="10969"/>
          <a:stretch>
            <a:fillRect/>
          </a:stretch>
        </p:blipFill>
        <p:spPr bwMode="auto">
          <a:xfrm flipH="1">
            <a:off x="8218310" y="1068005"/>
            <a:ext cx="541865" cy="7450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1" name="Прямоугольник 50"/>
          <p:cNvSpPr/>
          <p:nvPr/>
        </p:nvSpPr>
        <p:spPr>
          <a:xfrm rot="2640509">
            <a:off x="2741613" y="4425950"/>
            <a:ext cx="4319587" cy="4319588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Пятиугольник 53"/>
          <p:cNvSpPr/>
          <p:nvPr/>
        </p:nvSpPr>
        <p:spPr>
          <a:xfrm>
            <a:off x="222066" y="1524612"/>
            <a:ext cx="5083464" cy="2543824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Пятиугольник 54"/>
          <p:cNvSpPr/>
          <p:nvPr/>
        </p:nvSpPr>
        <p:spPr>
          <a:xfrm>
            <a:off x="236002" y="70672"/>
            <a:ext cx="6847423" cy="130569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6002" y="-90548"/>
            <a:ext cx="6026779" cy="158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разработал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ТЬЮТОР «МАСТЕР ОЙКУМЕНЫ»: конструирование дополнительных общеобразовательных общеразвивающих программ «Моя ойкумена», нацеленных на патриотическое воспитание средствами туристско-краеведческой деятельности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494" y="1524612"/>
            <a:ext cx="4435158" cy="254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«Мастер ойкумены»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структор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общеобразовательных общеразвивающих программ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туристско-краеведческой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направленности, нацеленных на патриотическое воспитание и личностное развитие обучающихся, социализацию, профессиональную ориентацию через туристско-краеведческую деятельность, направленную на познание окружающего мира и приобретение собственного опыта проектно-исследовательской деятельности. Инновационный продукт предназначен для педагогов дополнительного образования, учителей,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 Он доступен для детей с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1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222066" y="4203570"/>
            <a:ext cx="2802488" cy="200631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6497" y="4415630"/>
            <a:ext cx="2404697" cy="1794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конструктора положена концепция ойкумены как освоенной части географического пространства – своего мира для конкретного человека, социальной группы, этноса, исторической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общности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5972" y="70672"/>
            <a:ext cx="784167" cy="7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30300" r="26517" b="22170"/>
          <a:stretch/>
        </p:blipFill>
        <p:spPr bwMode="auto">
          <a:xfrm rot="18853803">
            <a:off x="6374492" y="2510456"/>
            <a:ext cx="2885130" cy="1838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15625" r="21737" b="11821"/>
          <a:stretch/>
        </p:blipFill>
        <p:spPr bwMode="auto">
          <a:xfrm rot="18855274">
            <a:off x="3888699" y="4174538"/>
            <a:ext cx="1529703" cy="108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24327" r="14060" b="15058"/>
          <a:stretch/>
        </p:blipFill>
        <p:spPr bwMode="auto">
          <a:xfrm rot="18879006">
            <a:off x="2860700" y="5323445"/>
            <a:ext cx="1344476" cy="106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C:\Users\HP\Desktop\Университет\Работа\Бочкарев С\ФИП\Ойкумена заставк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 r="23782"/>
          <a:stretch/>
        </p:blipFill>
        <p:spPr bwMode="auto">
          <a:xfrm rot="18823575">
            <a:off x="4943406" y="5043763"/>
            <a:ext cx="1443770" cy="125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081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8636" y="199792"/>
            <a:ext cx="6245993" cy="14003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ДПП ПОВЫШЕНИЯ КВАЛИФИКАЦИИ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«ПРОГРАММНО-МЕТОДИЧЕСКОЕ ОБЕСПЕЧЕНИЕ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ПАТРИОТИЧЕСКОГО ВОСПИТАНИЯ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СРЕДСТВАМИ ТУРИСТСКО-КРАЕВЕДЧЕСКОЙ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ДЕЯТЕЛЬНОСТИ» </a:t>
            </a:r>
            <a:endParaRPr lang="en-US" sz="17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HP\Desktop\Университет\Работа\Бочкарев С\Презентация в ФЦ до 01.09.2020\КПК 72 (2)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6200000">
            <a:off x="6310066" y="3703989"/>
            <a:ext cx="1475185" cy="3692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HP\Desktop\Университет\Работа\Бочкарев С\Презентация в ФЦ до 01.09.2020\кпк 72 (1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9784" y="4225292"/>
            <a:ext cx="2608288" cy="1933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827"/>
          <a:stretch/>
        </p:blipFill>
        <p:spPr bwMode="auto">
          <a:xfrm>
            <a:off x="2998033" y="4815394"/>
            <a:ext cx="2141395" cy="1397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HP\Desktop\Университет\Работа\Бочкарев С\Презентация в ФЦ до 01.09.2020\QR обучение 2020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857597" y="2653394"/>
            <a:ext cx="1483257" cy="14832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/>
        </p:spPr>
      </p:pic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447675" y="6211888"/>
            <a:ext cx="2000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Старовской Е.А. </a:t>
            </a:r>
          </a:p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разработке программ ТКН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2908300" y="6213475"/>
            <a:ext cx="24447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Опутниковой В.П.</a:t>
            </a:r>
          </a:p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обеспечению безопасности</a:t>
            </a:r>
          </a:p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проведении походов и экспедиций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5754688" y="6227763"/>
            <a:ext cx="2701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Петрова Д.В. по организации </a:t>
            </a:r>
          </a:p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туристско-краеведческой деятельности </a:t>
            </a:r>
          </a:p>
        </p:txBody>
      </p:sp>
      <p:sp>
        <p:nvSpPr>
          <p:cNvPr id="12" name="Овал 11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2" descr="Планирование, мероприятие, значок. Мероприятие, meticulously ..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4199" t="10298" r="11135" b="20780"/>
          <a:stretch/>
        </p:blipFill>
        <p:spPr bwMode="auto">
          <a:xfrm>
            <a:off x="8157752" y="185137"/>
            <a:ext cx="851338" cy="851338"/>
          </a:xfrm>
          <a:prstGeom prst="rect">
            <a:avLst/>
          </a:prstGeom>
          <a:noFill/>
          <a:extLst/>
        </p:spPr>
      </p:pic>
      <p:grpSp>
        <p:nvGrpSpPr>
          <p:cNvPr id="18445" name="Группа 13"/>
          <p:cNvGrpSpPr>
            <a:grpSpLocks/>
          </p:cNvGrpSpPr>
          <p:nvPr/>
        </p:nvGrpSpPr>
        <p:grpSpPr bwMode="auto">
          <a:xfrm>
            <a:off x="-2008188" y="-747713"/>
            <a:ext cx="4738688" cy="4795838"/>
            <a:chOff x="2143593" y="-747010"/>
            <a:chExt cx="4739390" cy="4794354"/>
          </a:xfrm>
        </p:grpSpPr>
        <p:sp>
          <p:nvSpPr>
            <p:cNvPr id="15" name="Прямоугольник 14"/>
            <p:cNvSpPr/>
            <p:nvPr/>
          </p:nvSpPr>
          <p:spPr>
            <a:xfrm rot="2640509">
              <a:off x="2715178" y="-162991"/>
              <a:ext cx="3600984" cy="3600923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143593" y="149860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296016" y="1292297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491308" y="1127248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656432" y="932046"/>
              <a:ext cx="2607061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866013" y="781280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031137" y="587665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224841" y="406746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405843" y="213131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555090" y="472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720215" y="-193143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885339" y="-386759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4064753" y="-56767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4274335" y="-747010"/>
              <a:ext cx="2608648" cy="2548737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 rot="2640509">
            <a:off x="-1889125" y="-209550"/>
            <a:ext cx="3600450" cy="360045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377692" y="1608866"/>
            <a:ext cx="5586426" cy="324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ФОРМАТ: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2020 года стартовали курсы повышения квалификации по программе туристско-краеведческой направленности для педагогов Санкт-Петербурга. Большая часть занятий прошла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онлайн-формате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Курсы завершились в июне 2020 года. Все слушатели успешно прошли итоговую аттестацию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комбинированная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офлайн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ОХВАТ:</a:t>
            </a:r>
            <a:endParaRPr lang="en-US" sz="17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751" y="252830"/>
            <a:ext cx="604103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ДПП ПОВЫШЕНИЯ КВАЛИФИКАЦИИ «ИНСТРУКТОР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ДЕТСКО-ЮНОШЕСКОГО ТУРИЗМА (ОРГАНИЗАТОР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ДЕТСКО-ЮНОШЕСКОГО ТУРИЗМА)»  </a:t>
            </a:r>
            <a:endParaRPr lang="en-US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 часов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ФОРМАТ:</a:t>
            </a:r>
          </a:p>
        </p:txBody>
      </p:sp>
      <p:pic>
        <p:nvPicPr>
          <p:cNvPr id="7171" name="Picture 3" descr="C:\Users\HP\Desktop\Университет\Работа\Бочкарев С\Презентация в ФЦ до 01.09.2020\Шит 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54439" y="2591373"/>
            <a:ext cx="2367859" cy="1775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2700" r="264"/>
          <a:stretch/>
        </p:blipFill>
        <p:spPr bwMode="auto">
          <a:xfrm>
            <a:off x="854440" y="4776857"/>
            <a:ext cx="2367859" cy="165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C:\Users\HP\Desktop\Университет\Работа\Бочкарев С\Презентация в ФЦ до 01.09.2020\Практика в Карелии\день 1\Lf5nXvXpPm4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6841" r="26132"/>
          <a:stretch/>
        </p:blipFill>
        <p:spPr bwMode="auto">
          <a:xfrm>
            <a:off x="6711402" y="4731885"/>
            <a:ext cx="1827883" cy="165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 descr="C:\Users\HP\Desktop\Университет\Работа\Бочкарев С\Презентация в ФЦ до 01.09.2020\Практика в Карелии\день 2\8KYp4KTPFm4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r="17459"/>
          <a:stretch/>
        </p:blipFill>
        <p:spPr bwMode="auto">
          <a:xfrm>
            <a:off x="3688962" y="4761867"/>
            <a:ext cx="2474948" cy="165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HP\Desktop\Университет\Работа\Бочкарев С\Презентация в ФЦ до 01.09.2020\QR ШИТ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200318" y="3537678"/>
            <a:ext cx="1065073" cy="106507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/>
        </p:spPr>
      </p:pic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150813" y="4275138"/>
            <a:ext cx="34813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Гусакова С.В. по планированию и проведению</a:t>
            </a:r>
          </a:p>
          <a:p>
            <a:pPr algn="ctr"/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ТКР в ДДТ Приморского района СПб</a:t>
            </a: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34938" y="6464300"/>
            <a:ext cx="3500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Занятие Подлевских А.Н. и Гусакова С.В. по организации обучения технике</a:t>
            </a:r>
          </a:p>
          <a:p>
            <a:pPr algn="ctr"/>
            <a:r>
              <a:rPr lang="ru-RU" sz="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тактике продления препятствий в туристском путешествии (онлайн)</a:t>
            </a: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3614738" y="6492875"/>
            <a:ext cx="26876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в Карелии. День 2</a:t>
            </a:r>
          </a:p>
        </p:txBody>
      </p:sp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6407150" y="6477000"/>
            <a:ext cx="26876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1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Практические занятия в Карелии. День 1</a:t>
            </a:r>
          </a:p>
        </p:txBody>
      </p:sp>
      <p:sp>
        <p:nvSpPr>
          <p:cNvPr id="14" name="Овал 13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Picture 2" descr="Планирование, мероприятие, значок. Мероприятие, meticulously ...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4199" t="10298" r="11135" b="20780"/>
          <a:stretch/>
        </p:blipFill>
        <p:spPr bwMode="auto">
          <a:xfrm>
            <a:off x="8157752" y="185137"/>
            <a:ext cx="851338" cy="851338"/>
          </a:xfrm>
          <a:prstGeom prst="rect">
            <a:avLst/>
          </a:prstGeom>
          <a:noFill/>
          <a:extLst/>
        </p:spPr>
      </p:pic>
      <p:grpSp>
        <p:nvGrpSpPr>
          <p:cNvPr id="19471" name="Группа 15"/>
          <p:cNvGrpSpPr>
            <a:grpSpLocks/>
          </p:cNvGrpSpPr>
          <p:nvPr/>
        </p:nvGrpSpPr>
        <p:grpSpPr bwMode="auto">
          <a:xfrm>
            <a:off x="-2008188" y="-747713"/>
            <a:ext cx="4738688" cy="4795838"/>
            <a:chOff x="2143593" y="-747010"/>
            <a:chExt cx="4739390" cy="4794354"/>
          </a:xfrm>
        </p:grpSpPr>
        <p:sp>
          <p:nvSpPr>
            <p:cNvPr id="17" name="Прямоугольник 16"/>
            <p:cNvSpPr/>
            <p:nvPr/>
          </p:nvSpPr>
          <p:spPr>
            <a:xfrm rot="2640509">
              <a:off x="2715178" y="-162991"/>
              <a:ext cx="3600984" cy="3600923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143593" y="149860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296016" y="1292297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491308" y="1127248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656432" y="932046"/>
              <a:ext cx="2607061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66013" y="781280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031137" y="587665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224841" y="406746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405843" y="213131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555090" y="472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720215" y="-193143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885339" y="-386759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4064753" y="-56767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4274335" y="-747010"/>
              <a:ext cx="2608648" cy="2548737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 rot="2640509">
            <a:off x="-1889125" y="-209550"/>
            <a:ext cx="3600450" cy="360045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55545" y="1439551"/>
            <a:ext cx="543652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2020 года стартовали курсы повышения квалификации по подготовке инструкторов детско-юношеского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 проводились как на базе Дворца, так и ГБУДО ДДТ Приморского района Санкт-Петербурга, ГБОУ школы № 456 Санкт-Петербурга и др. учреждений.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слушатели успешно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итоговую аттестацию, а некоторые завершили зачетный туристский поход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сложности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en-US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комбинированная (офлайн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ОХВАТ:</a:t>
            </a:r>
            <a:endParaRPr lang="en-US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5321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117" y="138298"/>
            <a:ext cx="6226639" cy="12772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С МЕЖДУНАРОДНЫМ УЧАСТИЕМ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НАУЧНО-ПРАКТИЧЕСКАЯ КОНФЕРЕНЦИЯ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«КОЛПИНСКИЕ ЧТЕНИЯ ПО КРАЕВЕДЕНИЮ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ТУРИЗМУ»</a:t>
            </a:r>
            <a:r>
              <a:rPr lang="en-US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.03.2020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ФОРМАТ: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7261" t="13962" r="18625" b="6250"/>
          <a:stretch/>
        </p:blipFill>
        <p:spPr bwMode="auto">
          <a:xfrm>
            <a:off x="614597" y="3415069"/>
            <a:ext cx="2328382" cy="162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7352" t="14835" r="18560" b="5647"/>
          <a:stretch/>
        </p:blipFill>
        <p:spPr bwMode="auto">
          <a:xfrm>
            <a:off x="644577" y="5116517"/>
            <a:ext cx="2328382" cy="1531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1376" t="23542" r="11784" b="9792"/>
          <a:stretch/>
        </p:blipFill>
        <p:spPr bwMode="auto">
          <a:xfrm>
            <a:off x="3351709" y="5094098"/>
            <a:ext cx="2324521" cy="156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31371" t="23363" r="11669" b="9970"/>
          <a:stretch/>
        </p:blipFill>
        <p:spPr bwMode="auto">
          <a:xfrm>
            <a:off x="6093383" y="5079110"/>
            <a:ext cx="2263038" cy="156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HP\Desktop\Университет\Работа\Бочкарев С\Презентация в ФЦ до 01.09.2020\QR инф письма и программы конф 2020 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5070117" y="3657601"/>
            <a:ext cx="1404276" cy="140427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/>
        </p:spPr>
      </p:pic>
      <p:sp>
        <p:nvSpPr>
          <p:cNvPr id="10" name="Овал 9"/>
          <p:cNvSpPr/>
          <p:nvPr/>
        </p:nvSpPr>
        <p:spPr>
          <a:xfrm>
            <a:off x="7858125" y="-25717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 descr="Планирование, мероприятие, значок. Мероприятие, meticulously ...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4199" t="10298" r="11135" b="20780"/>
          <a:stretch/>
        </p:blipFill>
        <p:spPr bwMode="auto">
          <a:xfrm>
            <a:off x="8157752" y="185137"/>
            <a:ext cx="851338" cy="851338"/>
          </a:xfrm>
          <a:prstGeom prst="rect">
            <a:avLst/>
          </a:prstGeom>
          <a:noFill/>
          <a:extLst/>
        </p:spPr>
      </p:pic>
      <p:grpSp>
        <p:nvGrpSpPr>
          <p:cNvPr id="20491" name="Группа 11"/>
          <p:cNvGrpSpPr>
            <a:grpSpLocks/>
          </p:cNvGrpSpPr>
          <p:nvPr/>
        </p:nvGrpSpPr>
        <p:grpSpPr bwMode="auto">
          <a:xfrm>
            <a:off x="-2008188" y="-747713"/>
            <a:ext cx="4738688" cy="4795838"/>
            <a:chOff x="2143593" y="-747010"/>
            <a:chExt cx="4739390" cy="4794354"/>
          </a:xfrm>
        </p:grpSpPr>
        <p:sp>
          <p:nvSpPr>
            <p:cNvPr id="13" name="Прямоугольник 12"/>
            <p:cNvSpPr/>
            <p:nvPr/>
          </p:nvSpPr>
          <p:spPr>
            <a:xfrm rot="2640509">
              <a:off x="2715178" y="-162991"/>
              <a:ext cx="3600984" cy="3600923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2143593" y="149860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296016" y="1292297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491308" y="1127248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656432" y="932046"/>
              <a:ext cx="2607061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866013" y="781280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031137" y="587665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224841" y="406746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405843" y="213131"/>
              <a:ext cx="2607061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555090" y="472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720215" y="-193143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885339" y="-386759"/>
              <a:ext cx="2608649" cy="254715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064753" y="-567678"/>
              <a:ext cx="2608649" cy="2548736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274335" y="-747010"/>
              <a:ext cx="2608648" cy="2548737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Прямоугольник 26"/>
          <p:cNvSpPr/>
          <p:nvPr/>
        </p:nvSpPr>
        <p:spPr>
          <a:xfrm rot="2640509">
            <a:off x="-1889125" y="-209550"/>
            <a:ext cx="3600450" cy="360045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983043" y="1384979"/>
            <a:ext cx="5909438" cy="341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марта 2020 года была проведена научно-практическая конференция, посвященная перспективам развития туристско-краеведческой деятельности – «</a:t>
            </a:r>
            <a:r>
              <a:rPr lang="ru-RU" sz="15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Колпинские</a:t>
            </a:r>
            <a:r>
              <a:rPr lang="ru-RU" sz="1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 по краеведению и туризму». Было получено свыше 177 статей, более половины из которых составили исследования педагогов, методистов, заведующих краеведческими музеями, магистрантов, студентов. Представлены практически все регионы России, а также страны ближнего зарубежья – Армения, Беларусь, Казахстан, Киргизия, Украина. По итогам мероприятия составлены 2 тома материалов конференции общим объемом 816 страниц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248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831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Группа 21"/>
          <p:cNvGrpSpPr>
            <a:grpSpLocks/>
          </p:cNvGrpSpPr>
          <p:nvPr/>
        </p:nvGrpSpPr>
        <p:grpSpPr bwMode="auto">
          <a:xfrm>
            <a:off x="-1123950" y="-806450"/>
            <a:ext cx="4738688" cy="4794250"/>
            <a:chOff x="2143593" y="-747010"/>
            <a:chExt cx="4739390" cy="4794354"/>
          </a:xfrm>
        </p:grpSpPr>
        <p:sp>
          <p:nvSpPr>
            <p:cNvPr id="23" name="Прямоугольник 22"/>
            <p:cNvSpPr/>
            <p:nvPr/>
          </p:nvSpPr>
          <p:spPr>
            <a:xfrm rot="2640509">
              <a:off x="2715178" y="-162797"/>
              <a:ext cx="3600983" cy="3600528"/>
            </a:xfrm>
            <a:prstGeom prst="rect">
              <a:avLst/>
            </a:prstGeom>
            <a:noFill/>
            <a:ln w="127000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143593" y="1499352"/>
              <a:ext cx="2608649" cy="2547992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296016" y="1291384"/>
              <a:ext cx="2608649" cy="2547993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491307" y="1126281"/>
              <a:ext cx="2607062" cy="254958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656431" y="932601"/>
              <a:ext cx="2607062" cy="2547993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866012" y="781786"/>
              <a:ext cx="2608649" cy="2547992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031136" y="586519"/>
              <a:ext cx="2607062" cy="254958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224840" y="407128"/>
              <a:ext cx="2608649" cy="2547992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405843" y="211861"/>
              <a:ext cx="2607061" cy="2549580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555090" y="718"/>
              <a:ext cx="2608648" cy="2547993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3720215" y="-192961"/>
              <a:ext cx="2608648" cy="2549581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3885339" y="-386640"/>
              <a:ext cx="2608648" cy="2547993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4064753" y="-567619"/>
              <a:ext cx="2608649" cy="2549581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4274334" y="-747010"/>
              <a:ext cx="2608649" cy="2547993"/>
            </a:xfrm>
            <a:prstGeom prst="line">
              <a:avLst/>
            </a:prstGeom>
            <a:ln w="1270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Прямоугольник 36"/>
          <p:cNvSpPr/>
          <p:nvPr/>
        </p:nvSpPr>
        <p:spPr>
          <a:xfrm rot="2640509">
            <a:off x="-1004888" y="-269875"/>
            <a:ext cx="3600451" cy="3600450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2533" name="Группа 37"/>
          <p:cNvGrpSpPr>
            <a:grpSpLocks/>
          </p:cNvGrpSpPr>
          <p:nvPr/>
        </p:nvGrpSpPr>
        <p:grpSpPr bwMode="auto">
          <a:xfrm>
            <a:off x="6773863" y="982663"/>
            <a:ext cx="4740275" cy="4794250"/>
            <a:chOff x="2143593" y="-747010"/>
            <a:chExt cx="4739390" cy="4794354"/>
          </a:xfrm>
        </p:grpSpPr>
        <p:sp>
          <p:nvSpPr>
            <p:cNvPr id="39" name="Прямоугольник 38"/>
            <p:cNvSpPr/>
            <p:nvPr/>
          </p:nvSpPr>
          <p:spPr>
            <a:xfrm rot="2640509">
              <a:off x="2714986" y="-162797"/>
              <a:ext cx="3601365" cy="3600528"/>
            </a:xfrm>
            <a:prstGeom prst="rect">
              <a:avLst/>
            </a:prstGeom>
            <a:noFill/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2143593" y="1499351"/>
              <a:ext cx="2607775" cy="2547993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295965" y="1291384"/>
              <a:ext cx="2607775" cy="2547992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2491190" y="1126281"/>
              <a:ext cx="2607776" cy="2549580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2656259" y="932601"/>
              <a:ext cx="2607776" cy="2547992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2865770" y="781785"/>
              <a:ext cx="2607776" cy="2547993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3030839" y="586519"/>
              <a:ext cx="2607776" cy="2549580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3226066" y="407127"/>
              <a:ext cx="2607775" cy="2547993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3405419" y="211861"/>
              <a:ext cx="2607776" cy="2549580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3554617" y="718"/>
              <a:ext cx="2609363" cy="2547993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719686" y="-192961"/>
              <a:ext cx="2609363" cy="2549580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3884755" y="-386640"/>
              <a:ext cx="2607776" cy="2547993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4064109" y="-567619"/>
              <a:ext cx="2609363" cy="2549580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4275207" y="-747010"/>
              <a:ext cx="2607776" cy="2547992"/>
            </a:xfrm>
            <a:prstGeom prst="line">
              <a:avLst/>
            </a:prstGeom>
            <a:ln w="127000">
              <a:solidFill>
                <a:srgbClr val="66FFCC">
                  <a:alpha val="6902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Прямоугольник 52"/>
          <p:cNvSpPr/>
          <p:nvPr/>
        </p:nvSpPr>
        <p:spPr>
          <a:xfrm rot="2640509">
            <a:off x="6638925" y="2200275"/>
            <a:ext cx="1800225" cy="1800225"/>
          </a:xfrm>
          <a:prstGeom prst="rect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25813"/>
            <a:ext cx="9144000" cy="3532187"/>
          </a:xfrm>
          <a:prstGeom prst="rect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6" name="TextBox 3"/>
          <p:cNvSpPr txBox="1">
            <a:spLocks noChangeArrowheads="1"/>
          </p:cNvSpPr>
          <p:nvPr/>
        </p:nvSpPr>
        <p:spPr bwMode="auto">
          <a:xfrm>
            <a:off x="6299200" y="4233863"/>
            <a:ext cx="24987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/>
              <a:t>dtdmklp@obr.gov.spb.ru</a:t>
            </a:r>
            <a:endParaRPr lang="ru-RU" dirty="0"/>
          </a:p>
          <a:p>
            <a:pPr algn="ctr"/>
            <a:r>
              <a:rPr lang="en-US" dirty="0"/>
              <a:t>dtdm@dtdm.spb.ru</a:t>
            </a:r>
          </a:p>
          <a:p>
            <a:pPr algn="ctr"/>
            <a:r>
              <a:rPr lang="en-US" dirty="0" smtClean="0"/>
              <a:t>makarski@mail.ru</a:t>
            </a:r>
            <a:endParaRPr lang="ru-RU" dirty="0"/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3255963" y="4254500"/>
            <a:ext cx="2751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https://vk.com/zentrturizm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92734" y="626877"/>
            <a:ext cx="4621849" cy="6067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Контактная информация</a:t>
            </a:r>
            <a:endParaRPr lang="ru-RU" sz="28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3333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89396" y="4181755"/>
            <a:ext cx="2690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/>
              <a:t>http://rc-dtdm.spb.ru/</a:t>
            </a:r>
          </a:p>
          <a:p>
            <a:pPr algn="ctr"/>
            <a:r>
              <a:rPr lang="en-US" dirty="0" smtClean="0"/>
              <a:t>https</a:t>
            </a:r>
            <a:r>
              <a:rPr lang="en-US" dirty="0"/>
              <a:t>://www.dtdm.spb.ru</a:t>
            </a:r>
            <a:r>
              <a:rPr lang="en-US" dirty="0" smtClean="0"/>
              <a:t>/</a:t>
            </a:r>
            <a:endParaRPr lang="ru-RU" dirty="0"/>
          </a:p>
        </p:txBody>
      </p:sp>
      <p:pic>
        <p:nvPicPr>
          <p:cNvPr id="4103" name="Picture 7" descr="C:\Users\HP\Desktop\Университет\Работа\Бочкарев С\Эффективность 2020\Конкурс Лучшая презентация\QR дтдим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514740" y="4834951"/>
            <a:ext cx="1906674" cy="190667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/>
        </p:spPr>
      </p:pic>
      <p:sp>
        <p:nvSpPr>
          <p:cNvPr id="16" name="Овал 15"/>
          <p:cNvSpPr/>
          <p:nvPr/>
        </p:nvSpPr>
        <p:spPr>
          <a:xfrm>
            <a:off x="768350" y="2619375"/>
            <a:ext cx="1439863" cy="1439863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795713" y="2587625"/>
            <a:ext cx="1439862" cy="144145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772275" y="2571750"/>
            <a:ext cx="1439863" cy="1439863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5" name="Picture 2" descr="C:\Users\Ирина\Desktop\лог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686050"/>
            <a:ext cx="131603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VK Лого.jpg"/>
          <p:cNvPicPr>
            <a:picLocks noChangeAspect="1" noChangeArrowheads="1"/>
          </p:cNvPicPr>
          <p:nvPr/>
        </p:nvPicPr>
        <p:blipFill>
          <a:blip r:embed="rId4" cstate="print"/>
          <a:srcRect l="18727" t="19394" r="20182" b="20970"/>
          <a:stretch>
            <a:fillRect/>
          </a:stretch>
        </p:blipFill>
        <p:spPr bwMode="auto">
          <a:xfrm>
            <a:off x="4006735" y="2850078"/>
            <a:ext cx="997527" cy="973776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47" name="Picture 3" descr="D:\e-mail_198fbf24a0e2cd1417dd2f537c66e579копирован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735263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37" y="4828087"/>
            <a:ext cx="1769266" cy="176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7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4"/>
          <p:cNvGrpSpPr>
            <a:grpSpLocks/>
          </p:cNvGrpSpPr>
          <p:nvPr/>
        </p:nvGrpSpPr>
        <p:grpSpPr bwMode="auto">
          <a:xfrm>
            <a:off x="1270000" y="142875"/>
            <a:ext cx="1849120" cy="1972811"/>
            <a:chOff x="555" y="2823"/>
            <a:chExt cx="973" cy="1065"/>
          </a:xfrm>
        </p:grpSpPr>
        <p:pic>
          <p:nvPicPr>
            <p:cNvPr id="10258" name="Picture 45" descr="Pictur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9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1B6F1B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260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1F7B1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261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238D2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10262" name="Picture 49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309909" y="714356"/>
            <a:ext cx="18092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  <a:cs typeface="+mn-cs"/>
              </a:rPr>
              <a:t>РЕСУРСНЫЙ</a:t>
            </a:r>
            <a:br>
              <a:rPr lang="ru-RU" sz="1100" b="1" dirty="0" smtClean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  <a:cs typeface="+mn-cs"/>
              </a:rPr>
            </a:br>
            <a:r>
              <a:rPr lang="ru-RU" sz="1100" b="1" dirty="0" smtClean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  <a:cs typeface="+mn-cs"/>
              </a:rPr>
              <a:t>ЦЕНТР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  <a:cs typeface="+mn-cs"/>
              </a:rPr>
              <a:t>Основные направления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  <a:cs typeface="+mn-cs"/>
              </a:rPr>
              <a:t>деятельности</a:t>
            </a:r>
            <a:endParaRPr lang="ru-RU" sz="1100" b="1" dirty="0">
              <a:solidFill>
                <a:srgbClr val="660033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Comic Sans MS" pitchFamily="66" charset="0"/>
              <a:cs typeface="+mn-cs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018236" y="714375"/>
            <a:ext cx="589359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720227" y="3185427"/>
            <a:ext cx="5357813" cy="321469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232548" y="1571625"/>
            <a:ext cx="375047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232548" y="2428875"/>
            <a:ext cx="375047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232548" y="3214692"/>
            <a:ext cx="375047" cy="158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232549" y="4143375"/>
            <a:ext cx="321469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232549" y="5072067"/>
            <a:ext cx="321469" cy="158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87"/>
          <p:cNvSpPr>
            <a:spLocks noChangeArrowheads="1"/>
          </p:cNvSpPr>
          <p:nvPr/>
        </p:nvSpPr>
        <p:spPr bwMode="gray">
          <a:xfrm>
            <a:off x="3661175" y="142875"/>
            <a:ext cx="4496237" cy="928688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11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Объединение </a:t>
            </a: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имеющихся материально-технических</a:t>
            </a: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,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педагогических</a:t>
            </a: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информационно-методических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ресурсов </a:t>
            </a:r>
            <a:r>
              <a:rPr lang="ru-RU" sz="1200" b="1" dirty="0" smtClean="0">
                <a:solidFill>
                  <a:srgbClr val="7030A0"/>
                </a:solidFill>
                <a:latin typeface="Comic Sans MS" pitchFamily="66" charset="0"/>
              </a:rPr>
              <a:t> Санкт-Петербурга по:</a:t>
            </a:r>
            <a:endParaRPr lang="ru-RU" sz="1200" b="1" dirty="0">
              <a:solidFill>
                <a:srgbClr val="7030A0"/>
              </a:solidFill>
              <a:latin typeface="Comic Sans MS" pitchFamily="66" charset="0"/>
            </a:endParaRPr>
          </a:p>
          <a:p>
            <a:pPr>
              <a:defRPr/>
            </a:pPr>
            <a:endParaRPr lang="en-US" sz="16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4" name="AutoShape 87"/>
          <p:cNvSpPr>
            <a:spLocks noChangeArrowheads="1"/>
          </p:cNvSpPr>
          <p:nvPr/>
        </p:nvSpPr>
        <p:spPr bwMode="gray">
          <a:xfrm>
            <a:off x="3687962" y="1179516"/>
            <a:ext cx="4469449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повышению </a:t>
            </a: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квалификации по актуальным </a:t>
            </a: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вопросам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 туристско-краеведческой и музейной деятельности;</a:t>
            </a:r>
            <a:endParaRPr lang="ru-RU" sz="12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5" name="AutoShape 87"/>
          <p:cNvSpPr>
            <a:spLocks noChangeArrowheads="1"/>
          </p:cNvSpPr>
          <p:nvPr/>
        </p:nvSpPr>
        <p:spPr bwMode="gray">
          <a:xfrm>
            <a:off x="3714751" y="2068515"/>
            <a:ext cx="4469448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</a:rPr>
              <a:t>подготовке </a:t>
            </a:r>
            <a:r>
              <a:rPr lang="ru-RU" sz="1400" b="1" dirty="0">
                <a:solidFill>
                  <a:srgbClr val="FF0000"/>
                </a:solidFill>
                <a:latin typeface="Comic Sans MS" pitchFamily="66" charset="0"/>
              </a:rPr>
              <a:t>и </a:t>
            </a: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</a:rPr>
              <a:t>проведении </a:t>
            </a:r>
            <a:r>
              <a:rPr lang="ru-RU" sz="1400" b="1" dirty="0">
                <a:solidFill>
                  <a:srgbClr val="FF0000"/>
                </a:solidFill>
                <a:latin typeface="Comic Sans MS" pitchFamily="66" charset="0"/>
              </a:rPr>
              <a:t>научно-практических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Comic Sans MS" pitchFamily="66" charset="0"/>
              </a:rPr>
              <a:t>конференций, </a:t>
            </a: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</a:rPr>
              <a:t>семинаров;</a:t>
            </a:r>
            <a:endParaRPr lang="ru-RU" sz="1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6" name="AutoShape 87"/>
          <p:cNvSpPr>
            <a:spLocks noChangeArrowheads="1"/>
          </p:cNvSpPr>
          <p:nvPr/>
        </p:nvSpPr>
        <p:spPr bwMode="gray">
          <a:xfrm>
            <a:off x="3661174" y="2857504"/>
            <a:ext cx="4464668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</a:rPr>
              <a:t>повышению </a:t>
            </a:r>
            <a:r>
              <a:rPr lang="ru-RU" sz="1400" b="1" dirty="0">
                <a:solidFill>
                  <a:srgbClr val="FF0000"/>
                </a:solidFill>
                <a:latin typeface="Comic Sans MS" pitchFamily="66" charset="0"/>
              </a:rPr>
              <a:t>публикационной активности </a:t>
            </a:r>
            <a:endParaRPr lang="ru-RU" sz="1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</a:rPr>
              <a:t>педагогов;</a:t>
            </a:r>
            <a:endParaRPr lang="en-US" sz="1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gray">
          <a:xfrm>
            <a:off x="3714751" y="3853033"/>
            <a:ext cx="4442658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Comic Sans MS" pitchFamily="66" charset="0"/>
              </a:rPr>
              <a:t>подготовке </a:t>
            </a:r>
            <a:r>
              <a:rPr lang="ru-RU" sz="1200" b="1" dirty="0">
                <a:solidFill>
                  <a:schemeClr val="tx1"/>
                </a:solidFill>
                <a:latin typeface="Comic Sans MS" pitchFamily="66" charset="0"/>
              </a:rPr>
              <a:t>учебных пособий и УМК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omic Sans MS" pitchFamily="66" charset="0"/>
              </a:rPr>
              <a:t>туристско-краеведческой направленности</a:t>
            </a:r>
            <a:endParaRPr lang="en-US" sz="1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8" name="AutoShape 87"/>
          <p:cNvSpPr>
            <a:spLocks noChangeArrowheads="1"/>
          </p:cNvSpPr>
          <p:nvPr/>
        </p:nvSpPr>
        <p:spPr bwMode="gray">
          <a:xfrm>
            <a:off x="3687962" y="4751477"/>
            <a:ext cx="4361165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организации  проектной и исследовательской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 деятельности педагогов;</a:t>
            </a:r>
            <a:endParaRPr lang="ru-RU" sz="12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9" name="AutoShape 87"/>
          <p:cNvSpPr>
            <a:spLocks noChangeArrowheads="1"/>
          </p:cNvSpPr>
          <p:nvPr/>
        </p:nvSpPr>
        <p:spPr bwMode="gray">
          <a:xfrm>
            <a:off x="3692742" y="5710494"/>
            <a:ext cx="4356385" cy="714375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ctr"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м</a:t>
            </a: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етодической поддержки и сопровождения </a:t>
            </a:r>
          </a:p>
          <a:p>
            <a:pPr lvl="1" algn="ctr">
              <a:defRPr/>
            </a:pPr>
            <a:r>
              <a:rPr lang="ru-RU" sz="1200" b="1" dirty="0" smtClean="0">
                <a:solidFill>
                  <a:srgbClr val="3E0000"/>
                </a:solidFill>
                <a:latin typeface="Comic Sans MS" pitchFamily="66" charset="0"/>
              </a:rPr>
              <a:t>туристско-краеведческой деятельности.</a:t>
            </a:r>
            <a:endParaRPr lang="ru-RU" sz="12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448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07384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СПАСИБО ЗА ВНИМАНИЕ !</a:t>
            </a:r>
          </a:p>
          <a:p>
            <a:pPr marL="0" indent="0" algn="ctr">
              <a:buNone/>
            </a:pPr>
            <a:r>
              <a:rPr lang="ru-RU" dirty="0" smtClean="0"/>
              <a:t>Тел. 8-931-970-71-80</a:t>
            </a:r>
          </a:p>
          <a:p>
            <a:pPr marL="0" indent="0" algn="ctr">
              <a:buNone/>
            </a:pPr>
            <a:r>
              <a:rPr lang="ru-RU" dirty="0" err="1" smtClean="0"/>
              <a:t>Макарский</a:t>
            </a:r>
            <a:r>
              <a:rPr lang="ru-RU" dirty="0" smtClean="0"/>
              <a:t> Анатолий Моисеевич</a:t>
            </a:r>
          </a:p>
        </p:txBody>
      </p:sp>
    </p:spTree>
    <p:extLst>
      <p:ext uri="{BB962C8B-B14F-4D97-AF65-F5344CB8AC3E}">
        <p14:creationId xmlns:p14="http://schemas.microsoft.com/office/powerpoint/2010/main" val="10072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Публикационная активность – </a:t>
            </a:r>
            <a:r>
              <a:rPr lang="ru-RU" sz="2000" dirty="0" smtClean="0"/>
              <a:t>это… 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dirty="0"/>
              <a:t>воплощённый </a:t>
            </a:r>
            <a:r>
              <a:rPr lang="ru-RU" sz="1800" dirty="0">
                <a:solidFill>
                  <a:srgbClr val="3333FF"/>
                </a:solidFill>
              </a:rPr>
              <a:t>в виде </a:t>
            </a:r>
            <a:r>
              <a:rPr lang="ru-RU" sz="1800" dirty="0"/>
              <a:t>научной публикации, </a:t>
            </a:r>
            <a:r>
              <a:rPr lang="ru-RU" sz="1800" dirty="0" smtClean="0"/>
              <a:t>например: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журнальной </a:t>
            </a:r>
            <a:r>
              <a:rPr lang="ru-RU" sz="1800" dirty="0"/>
              <a:t>статьи,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статьи </a:t>
            </a:r>
            <a:r>
              <a:rPr lang="ru-RU" sz="1800" dirty="0"/>
              <a:t>в коллективном сборнике,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доклада </a:t>
            </a:r>
            <a:r>
              <a:rPr lang="ru-RU" sz="1800" dirty="0"/>
              <a:t>в трудах научной конференции,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авторской </a:t>
            </a:r>
            <a:r>
              <a:rPr lang="ru-RU" sz="1800" dirty="0"/>
              <a:t>или коллективной монографии,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опубликованного </a:t>
            </a:r>
            <a:r>
              <a:rPr lang="ru-RU" sz="1800" dirty="0"/>
              <a:t>отчёта по НИР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3333FF"/>
                </a:solidFill>
              </a:rPr>
              <a:t>Публикационная активность </a:t>
            </a:r>
            <a:r>
              <a:rPr lang="ru-RU" sz="1800" dirty="0"/>
              <a:t>– это </a:t>
            </a:r>
            <a:r>
              <a:rPr lang="ru-RU" sz="1800" dirty="0" smtClean="0">
                <a:solidFill>
                  <a:srgbClr val="3333FF"/>
                </a:solidFill>
              </a:rPr>
              <a:t>результат</a:t>
            </a:r>
            <a:r>
              <a:rPr lang="ru-RU" sz="1800" dirty="0" smtClean="0"/>
              <a:t> научно-исследовательской </a:t>
            </a:r>
            <a:r>
              <a:rPr lang="ru-RU" sz="1800" dirty="0"/>
              <a:t>деятельности автора или научного коллектива или иного </a:t>
            </a:r>
            <a:r>
              <a:rPr lang="ru-RU" sz="1800" dirty="0">
                <a:solidFill>
                  <a:srgbClr val="3333FF"/>
                </a:solidFill>
              </a:rPr>
              <a:t>коллективного </a:t>
            </a:r>
            <a:r>
              <a:rPr lang="ru-RU" sz="1800" dirty="0" err="1">
                <a:solidFill>
                  <a:srgbClr val="3333FF"/>
                </a:solidFill>
              </a:rPr>
              <a:t>актора</a:t>
            </a:r>
            <a:r>
              <a:rPr lang="ru-RU" sz="1800" dirty="0">
                <a:solidFill>
                  <a:srgbClr val="3333FF"/>
                </a:solidFill>
              </a:rPr>
              <a:t> </a:t>
            </a:r>
            <a:r>
              <a:rPr lang="ru-RU" sz="1800" dirty="0" smtClean="0"/>
              <a:t>исследовательского </a:t>
            </a:r>
            <a:r>
              <a:rPr lang="ru-RU" sz="1800" dirty="0"/>
              <a:t>процесса (организация, регион, страна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0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mages.myshared.ru/6/719158/slide_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144349" cy="23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791003"/>
            <a:ext cx="3874247" cy="78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3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Критерии </a:t>
            </a:r>
            <a:r>
              <a:rPr lang="ru-RU" sz="3200" dirty="0" smtClean="0"/>
              <a:t>публикационной</a:t>
            </a:r>
            <a:r>
              <a:rPr lang="ru-RU" sz="2000" dirty="0" smtClean="0"/>
              <a:t> активности 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rgbClr val="3333FF"/>
                </a:solidFill>
              </a:rPr>
              <a:t>наличие </a:t>
            </a:r>
            <a:r>
              <a:rPr lang="ru-RU" sz="1800" dirty="0">
                <a:solidFill>
                  <a:srgbClr val="3333FF"/>
                </a:solidFill>
              </a:rPr>
              <a:t>статей </a:t>
            </a:r>
            <a:r>
              <a:rPr lang="ru-RU" sz="1800" dirty="0"/>
              <a:t>в реферируемых российских и зарубежных научных </a:t>
            </a:r>
            <a:r>
              <a:rPr lang="ru-RU" sz="1800" dirty="0">
                <a:solidFill>
                  <a:srgbClr val="3333FF"/>
                </a:solidFill>
              </a:rPr>
              <a:t>журналах и изданиях</a:t>
            </a:r>
            <a:r>
              <a:rPr lang="ru-RU" sz="1800" dirty="0" smtClean="0">
                <a:solidFill>
                  <a:srgbClr val="3333FF"/>
                </a:solidFill>
              </a:rPr>
              <a:t>;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rgbClr val="3333FF"/>
                </a:solidFill>
              </a:rPr>
              <a:t>участие</a:t>
            </a:r>
            <a:r>
              <a:rPr lang="ru-RU" sz="1800" dirty="0" smtClean="0"/>
              <a:t> </a:t>
            </a:r>
            <a:r>
              <a:rPr lang="ru-RU" sz="1800" dirty="0"/>
              <a:t>в международных и всероссийских научных </a:t>
            </a:r>
            <a:r>
              <a:rPr lang="ru-RU" sz="1800" dirty="0">
                <a:solidFill>
                  <a:srgbClr val="3333FF"/>
                </a:solidFill>
              </a:rPr>
              <a:t>конференциях.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0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mypresentation.ru/documents_6/ed8bb4576e0b33c8903a1fc396843f3c/im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КОЛПИНСКИЕ ЧТЕНИЯ ПО КРАЕВЕДЕНИЮ И ТУРИЗМУ</a:t>
            </a:r>
            <a:br>
              <a:rPr lang="ru-RU" sz="2000" dirty="0" smtClean="0"/>
            </a:br>
            <a:r>
              <a:rPr lang="ru-RU" sz="2000" dirty="0" smtClean="0"/>
              <a:t>решают следующие задачи: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делают </a:t>
            </a:r>
            <a:r>
              <a:rPr lang="ru-RU" sz="1800" dirty="0"/>
              <a:t>возможным </a:t>
            </a:r>
            <a:r>
              <a:rPr lang="ru-RU" sz="1800" dirty="0">
                <a:solidFill>
                  <a:srgbClr val="3333FF"/>
                </a:solidFill>
              </a:rPr>
              <a:t>повышение интереса</a:t>
            </a:r>
            <a:r>
              <a:rPr lang="ru-RU" sz="1800" dirty="0"/>
              <a:t> к туристско-краеведческой деятельности и поиска </a:t>
            </a:r>
            <a:r>
              <a:rPr lang="ru-RU" sz="1800" dirty="0">
                <a:solidFill>
                  <a:srgbClr val="3333FF"/>
                </a:solidFill>
              </a:rPr>
              <a:t>новых форм подготовки методических материалов;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3333FF"/>
                </a:solidFill>
              </a:rPr>
              <a:t>популяризируют </a:t>
            </a:r>
            <a:r>
              <a:rPr lang="ru-RU" sz="1800" dirty="0">
                <a:solidFill>
                  <a:srgbClr val="3333FF"/>
                </a:solidFill>
              </a:rPr>
              <a:t>разработки и опыт педагогов</a:t>
            </a:r>
            <a:r>
              <a:rPr lang="ru-RU" sz="1800" dirty="0"/>
              <a:t>, реализующих программы туристско-краеведческой </a:t>
            </a:r>
            <a:r>
              <a:rPr lang="ru-RU" sz="1800" dirty="0" smtClean="0"/>
              <a:t>направленности; </a:t>
            </a:r>
            <a:endParaRPr lang="ru-RU" sz="1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 smtClean="0"/>
              <a:t>сохраняют </a:t>
            </a:r>
            <a:r>
              <a:rPr lang="ru-RU" sz="1800" dirty="0"/>
              <a:t>единое интеллектуальное пространство, </a:t>
            </a:r>
            <a:r>
              <a:rPr lang="ru-RU" sz="1800" dirty="0">
                <a:solidFill>
                  <a:srgbClr val="3333FF"/>
                </a:solidFill>
              </a:rPr>
              <a:t>создавая площадки для обмена опытом </a:t>
            </a:r>
            <a:r>
              <a:rPr lang="ru-RU" sz="1800" dirty="0"/>
              <a:t>в сфере детско-юношеского туризма;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0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63310"/>
            <a:ext cx="2792661" cy="1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76812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4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КОЛПИНСКИЕ ЧТЕНИЯ ПО КРАЕВЕДЕНИЮ И ТУРИЗМУ:</a:t>
            </a:r>
            <a:br>
              <a:rPr lang="ru-RU" sz="2000" dirty="0" smtClean="0"/>
            </a:br>
            <a:r>
              <a:rPr lang="ru-RU" sz="2000" dirty="0" smtClean="0"/>
              <a:t>преимущества перед тренингами и семинарами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научно-практические конференции дают возможность </a:t>
            </a:r>
            <a:r>
              <a:rPr lang="ru-RU" sz="1800" dirty="0">
                <a:solidFill>
                  <a:srgbClr val="3333FF"/>
                </a:solidFill>
              </a:rPr>
              <a:t>обмена </a:t>
            </a:r>
            <a:r>
              <a:rPr lang="ru-RU" sz="1800" dirty="0" smtClean="0">
                <a:solidFill>
                  <a:srgbClr val="3333FF"/>
                </a:solidFill>
              </a:rPr>
              <a:t>опытом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в</a:t>
            </a:r>
            <a:r>
              <a:rPr lang="ru-RU" sz="1800" dirty="0" smtClean="0"/>
              <a:t>ключение </a:t>
            </a:r>
            <a:r>
              <a:rPr lang="ru-RU" sz="1800" dirty="0"/>
              <a:t>педагога в </a:t>
            </a:r>
            <a:r>
              <a:rPr lang="ru-RU" sz="1800" dirty="0">
                <a:solidFill>
                  <a:srgbClr val="3333FF"/>
                </a:solidFill>
              </a:rPr>
              <a:t>разнообразные формы научной </a:t>
            </a:r>
            <a:r>
              <a:rPr lang="ru-RU" sz="1800" dirty="0" smtClean="0">
                <a:solidFill>
                  <a:srgbClr val="3333FF"/>
                </a:solidFill>
              </a:rPr>
              <a:t>коммуникации</a:t>
            </a:r>
            <a:r>
              <a:rPr lang="ru-RU" sz="18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обогащает преподавателя, </a:t>
            </a:r>
            <a:r>
              <a:rPr lang="ru-RU" sz="1800" dirty="0">
                <a:solidFill>
                  <a:srgbClr val="3333FF"/>
                </a:solidFill>
              </a:rPr>
              <a:t>расширяет</a:t>
            </a:r>
            <a:r>
              <a:rPr lang="ru-RU" sz="1800" dirty="0"/>
              <a:t> его общенаучный и </a:t>
            </a:r>
            <a:r>
              <a:rPr lang="ru-RU" sz="1800" dirty="0">
                <a:solidFill>
                  <a:srgbClr val="3333FF"/>
                </a:solidFill>
              </a:rPr>
              <a:t>специальный </a:t>
            </a:r>
            <a:r>
              <a:rPr lang="ru-RU" sz="1800" dirty="0" smtClean="0">
                <a:solidFill>
                  <a:srgbClr val="3333FF"/>
                </a:solidFill>
              </a:rPr>
              <a:t>кругозор</a:t>
            </a:r>
            <a:r>
              <a:rPr lang="ru-RU" sz="2000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3333FF"/>
                </a:solidFill>
              </a:rPr>
              <a:t>выступления </a:t>
            </a:r>
            <a:r>
              <a:rPr lang="ru-RU" sz="1800" dirty="0" smtClean="0">
                <a:solidFill>
                  <a:srgbClr val="3333FF"/>
                </a:solidFill>
              </a:rPr>
              <a:t>участников </a:t>
            </a:r>
            <a:r>
              <a:rPr lang="ru-RU" sz="1800" dirty="0" smtClean="0"/>
              <a:t>позволяет </a:t>
            </a:r>
            <a:r>
              <a:rPr lang="ru-RU" sz="1800" dirty="0"/>
              <a:t>рассмотреть вопросы </a:t>
            </a:r>
            <a:r>
              <a:rPr lang="ru-RU" sz="1800" dirty="0" smtClean="0"/>
              <a:t>туристско-краеведческой </a:t>
            </a:r>
            <a:r>
              <a:rPr lang="ru-RU" sz="1800" dirty="0"/>
              <a:t>деятельности с нескольких сторон. </a:t>
            </a:r>
            <a:endParaRPr lang="ru-RU" sz="18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3333FF"/>
                </a:solidFill>
              </a:rPr>
              <a:t>исчезает </a:t>
            </a:r>
            <a:r>
              <a:rPr lang="ru-RU" sz="1800" dirty="0" err="1">
                <a:solidFill>
                  <a:srgbClr val="3333FF"/>
                </a:solidFill>
              </a:rPr>
              <a:t>безальтернативность</a:t>
            </a:r>
            <a:r>
              <a:rPr lang="ru-RU" sz="1800" dirty="0">
                <a:solidFill>
                  <a:srgbClr val="3333FF"/>
                </a:solidFill>
              </a:rPr>
              <a:t> оценок </a:t>
            </a:r>
            <a:r>
              <a:rPr lang="ru-RU" sz="1800" dirty="0"/>
              <a:t>той или иной проблемы и путей её </a:t>
            </a:r>
            <a:r>
              <a:rPr lang="ru-RU" sz="1800" dirty="0" smtClean="0"/>
              <a:t>решения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3333FF"/>
                </a:solidFill>
              </a:rPr>
              <a:t>побуждает </a:t>
            </a:r>
            <a:r>
              <a:rPr lang="ru-RU" sz="1800" dirty="0">
                <a:solidFill>
                  <a:srgbClr val="3333FF"/>
                </a:solidFill>
              </a:rPr>
              <a:t>к совершенствованию навыков </a:t>
            </a:r>
            <a:r>
              <a:rPr lang="ru-RU" sz="1800" dirty="0"/>
              <a:t>научно-исследовательской работы, формирует педагогический такт и т. д.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0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296" y="7916789"/>
            <a:ext cx="3639744" cy="272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84854"/>
            <a:ext cx="2664296" cy="199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23033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5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КОЛПИНСКИЕ ЧТЕНИЯ ПО КРАЕВЕДЕНИЮ И ТУРИЗМУ:</a:t>
            </a:r>
            <a:br>
              <a:rPr lang="ru-RU" sz="2000" dirty="0" smtClean="0"/>
            </a:br>
            <a:r>
              <a:rPr lang="ru-RU" sz="2000" dirty="0" smtClean="0"/>
              <a:t>способствуют: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4794"/>
            <a:ext cx="4038600" cy="4641370"/>
          </a:xfrm>
        </p:spPr>
        <p:txBody>
          <a:bodyPr>
            <a:normAutofit/>
          </a:bodyPr>
          <a:lstStyle/>
          <a:p>
            <a:r>
              <a:rPr lang="ru-RU" sz="1800" dirty="0"/>
              <a:t>являются дополнительным условием возникновения </a:t>
            </a:r>
            <a:r>
              <a:rPr lang="ru-RU" sz="1800" dirty="0">
                <a:solidFill>
                  <a:srgbClr val="3333FF"/>
                </a:solidFill>
              </a:rPr>
              <a:t>нового этапа </a:t>
            </a:r>
            <a:r>
              <a:rPr lang="ru-RU" sz="1800" dirty="0"/>
              <a:t>профессионального </a:t>
            </a:r>
            <a:r>
              <a:rPr lang="ru-RU" sz="1800" dirty="0" smtClean="0"/>
              <a:t>роста</a:t>
            </a:r>
          </a:p>
          <a:p>
            <a:r>
              <a:rPr lang="ru-RU" sz="1800" dirty="0">
                <a:solidFill>
                  <a:srgbClr val="3333FF"/>
                </a:solidFill>
              </a:rPr>
              <a:t>стимулируют к строгому оперированию </a:t>
            </a:r>
            <a:r>
              <a:rPr lang="ru-RU" sz="1800" dirty="0" smtClean="0">
                <a:solidFill>
                  <a:srgbClr val="3333FF"/>
                </a:solidFill>
              </a:rPr>
              <a:t>понятиями</a:t>
            </a:r>
          </a:p>
          <a:p>
            <a:r>
              <a:rPr lang="ru-RU" sz="1800" dirty="0"/>
              <a:t>и</a:t>
            </a:r>
            <a:r>
              <a:rPr lang="ru-RU" sz="1800" dirty="0" smtClean="0"/>
              <a:t>нициируют совершенствование </a:t>
            </a:r>
            <a:r>
              <a:rPr lang="ru-RU" sz="1800" dirty="0"/>
              <a:t>лекционного и дискуссионного стиля педагога</a:t>
            </a:r>
            <a:endParaRPr lang="ru-RU" sz="1800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3333FF"/>
                </a:solidFill>
              </a:rPr>
              <a:t>осмыслению</a:t>
            </a:r>
            <a:r>
              <a:rPr lang="ru-RU" sz="2000" dirty="0"/>
              <a:t> участниками </a:t>
            </a:r>
            <a:r>
              <a:rPr lang="ru-RU" sz="1800" dirty="0"/>
              <a:t>актуальных </a:t>
            </a:r>
            <a:r>
              <a:rPr lang="ru-RU" sz="1800" dirty="0">
                <a:solidFill>
                  <a:srgbClr val="3333FF"/>
                </a:solidFill>
              </a:rPr>
              <a:t>проблем</a:t>
            </a:r>
            <a:r>
              <a:rPr lang="ru-RU" sz="1800" dirty="0"/>
              <a:t> туристско-краеведческой деятельности</a:t>
            </a:r>
            <a:r>
              <a:rPr lang="ru-RU" sz="1800" dirty="0" smtClean="0"/>
              <a:t>;</a:t>
            </a:r>
          </a:p>
          <a:p>
            <a:pPr algn="just"/>
            <a:r>
              <a:rPr lang="ru-RU" sz="1800" dirty="0"/>
              <a:t>создают возможность </a:t>
            </a:r>
            <a:r>
              <a:rPr lang="ru-RU" sz="1800" dirty="0">
                <a:solidFill>
                  <a:srgbClr val="3333FF"/>
                </a:solidFill>
              </a:rPr>
              <a:t>для эффективного </a:t>
            </a:r>
            <a:r>
              <a:rPr lang="ru-RU" sz="1800" dirty="0" smtClean="0">
                <a:solidFill>
                  <a:srgbClr val="3333FF"/>
                </a:solidFill>
              </a:rPr>
              <a:t>рефлексирования;</a:t>
            </a:r>
          </a:p>
          <a:p>
            <a:pPr algn="just"/>
            <a:r>
              <a:rPr lang="ru-RU" sz="1800" dirty="0"/>
              <a:t>дисциплинируют мыслительные процедуры</a:t>
            </a:r>
          </a:p>
          <a:p>
            <a:pPr algn="just"/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14768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77" y="4030079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5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КОЛПИНСКИЕ ЧТЕНИЯ ПО КРАЕВЕДЕНИЮ И ТУРИЗМУ:</a:t>
            </a:r>
            <a:br>
              <a:rPr lang="ru-RU" sz="2000" dirty="0" smtClean="0"/>
            </a:br>
            <a:r>
              <a:rPr lang="ru-RU" sz="2000" dirty="0" smtClean="0"/>
              <a:t>в процессе  подготовки статей способствуют: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3333FF"/>
                </a:solidFill>
              </a:rPr>
              <a:t>совершенствуются навыки научно-исследовательской деятельности, </a:t>
            </a:r>
            <a:endParaRPr lang="ru-RU" sz="1800" dirty="0" smtClean="0">
              <a:solidFill>
                <a:srgbClr val="3333FF"/>
              </a:solidFill>
            </a:endParaRPr>
          </a:p>
          <a:p>
            <a:r>
              <a:rPr lang="ru-RU" sz="1800" dirty="0" smtClean="0">
                <a:solidFill>
                  <a:srgbClr val="3333FF"/>
                </a:solidFill>
              </a:rPr>
              <a:t>развивается </a:t>
            </a:r>
            <a:r>
              <a:rPr lang="ru-RU" sz="1800" dirty="0">
                <a:solidFill>
                  <a:srgbClr val="3333FF"/>
                </a:solidFill>
              </a:rPr>
              <a:t>потребность в ней, происходит наращение знаний</a:t>
            </a:r>
            <a:r>
              <a:rPr lang="ru-RU" sz="1800" dirty="0" smtClean="0">
                <a:solidFill>
                  <a:srgbClr val="3333FF"/>
                </a:solidFill>
              </a:rPr>
              <a:t>.</a:t>
            </a:r>
          </a:p>
          <a:p>
            <a:r>
              <a:rPr lang="ru-RU" sz="1800" dirty="0"/>
              <a:t> ознакомление участников с новыми концепциями </a:t>
            </a:r>
            <a:r>
              <a:rPr lang="ru-RU" sz="1800" dirty="0" smtClean="0"/>
              <a:t>коллег</a:t>
            </a:r>
          </a:p>
          <a:p>
            <a:r>
              <a:rPr lang="ru-RU" sz="1800" dirty="0"/>
              <a:t>с уточненными положениями фундаментальной науки, </a:t>
            </a:r>
            <a:endParaRPr lang="ru-RU" sz="1800" dirty="0" smtClean="0"/>
          </a:p>
          <a:p>
            <a:r>
              <a:rPr lang="ru-RU" sz="1800" dirty="0"/>
              <a:t>результатами недавних исследований, небесполезными для научно-исследовательской и практической педагогической деятельности преподавателей</a:t>
            </a:r>
            <a:endParaRPr lang="ru-RU" sz="1800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3333FF"/>
                </a:solidFill>
              </a:rPr>
              <a:t>расширению научного кругозора  </a:t>
            </a:r>
            <a:r>
              <a:rPr lang="ru-RU" sz="1800" dirty="0" smtClean="0"/>
              <a:t>педагогов,</a:t>
            </a:r>
          </a:p>
          <a:p>
            <a:pPr algn="just"/>
            <a:r>
              <a:rPr lang="ru-RU" sz="1800" dirty="0"/>
              <a:t>внимание исследователей концентрируется на </a:t>
            </a:r>
            <a:r>
              <a:rPr lang="ru-RU" sz="1800" dirty="0">
                <a:solidFill>
                  <a:srgbClr val="3333FF"/>
                </a:solidFill>
              </a:rPr>
              <a:t>точности формулировок и используемых терминов</a:t>
            </a:r>
            <a:r>
              <a:rPr lang="ru-RU" sz="2000" dirty="0">
                <a:solidFill>
                  <a:srgbClr val="3333FF"/>
                </a:solidFill>
              </a:rPr>
              <a:t>, </a:t>
            </a:r>
            <a:endParaRPr lang="ru-RU" sz="2000" dirty="0" smtClean="0">
              <a:solidFill>
                <a:srgbClr val="3333FF"/>
              </a:solidFill>
            </a:endParaRPr>
          </a:p>
          <a:p>
            <a:pPr algn="just"/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14768"/>
            <a:ext cx="2079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sun9-7.userapi.com/impf/KKLNy8Vt4sEsaDLqgH1M4UBbzq24hInNpFdDqQ/8dKxkmLJ6TE.jpg?size=768x1024&amp;quality=96&amp;proxy=1&amp;sign=75e6400f38ed2a717d0158555a5bb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6087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1555</Words>
  <Application>Microsoft Office PowerPoint</Application>
  <PresentationFormat>Экран (4:3)</PresentationFormat>
  <Paragraphs>381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   ГБУДО ДВОРЕЦ ТВОРЧЕСТВА ДЕТЕЙ И МОЛОДЕЖИ                                  КОЛПИНСКОГО РАЙОНА СПб ресурсный центр дополнительного образования                                Санкт-Петербурга     научно-практические конференции как драйвер развития публикационной активности педагогов                                                               (на примере «колпинских чтений по краеведению и туризму»)      Макарский А.М., к. п. н., доцент, зам директора по НМР, руководитель Ресурсного центра дополнительного образования Санкт-Петербурга  Самсонова Н.Е ., директор ГБУДО ДВОРЕЦ ТВОРЧЕСТВА ДЕТЕЙ И МОЛОДЕЖИ КОЛПИНСКОГО РАЙОНА СПб   </vt:lpstr>
      <vt:lpstr> ПАРТНЕРЫ КОНФЕРЕНЦИИ</vt:lpstr>
      <vt:lpstr>Презентация PowerPoint</vt:lpstr>
      <vt:lpstr>Публикационная активность – это… </vt:lpstr>
      <vt:lpstr>Критерии публикационной активности </vt:lpstr>
      <vt:lpstr>КОЛПИНСКИЕ ЧТЕНИЯ ПО КРАЕВЕДЕНИЮ И ТУРИЗМУ решают следующие задачи:</vt:lpstr>
      <vt:lpstr>КОЛПИНСКИЕ ЧТЕНИЯ ПО КРАЕВЕДЕНИЮ И ТУРИЗМУ: преимущества перед тренингами и семинарами</vt:lpstr>
      <vt:lpstr>КОЛПИНСКИЕ ЧТЕНИЯ ПО КРАЕВЕДЕНИЮ И ТУРИЗМУ: способствуют:</vt:lpstr>
      <vt:lpstr>КОЛПИНСКИЕ ЧТЕНИЯ ПО КРАЕВЕДЕНИЮ И ТУРИЗМУ: в процессе  подготовки статей способствуют:</vt:lpstr>
      <vt:lpstr>ПРОБЛЕМЫ ПОВЫШЕНИЯ ПУБЛИКАЦИОННОЙ АКТИВНОСТИ ТИПИЧНЫЕ ОШИБКИ ПРИ НАПИСАНИИ СТАТЕЙ</vt:lpstr>
      <vt:lpstr>ПРОБЛЕМЫ ПОВЫШЕНИЯ ПУБЛИКАЦИОННОЙ АКТИВНОСТИ ТИПИЧНЫЕ ОШИБКИ ПРИ НАПИСАНИИ СТАТЕЙ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Колпинских чтений</vt:lpstr>
      <vt:lpstr>Презентация PowerPoint</vt:lpstr>
      <vt:lpstr>Презентация PowerPoint</vt:lpstr>
      <vt:lpstr>Колпинские чтения: детско-юношеский                                   туристско-краеведческий форум</vt:lpstr>
      <vt:lpstr>География участников конференции  «Колпинские чтения» 2018-2020 г.г.</vt:lpstr>
      <vt:lpstr>Ключевые цифры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Ресурсный центр дополнительного образования Санкт-Петербурга    научно-практические конференции как драйвер повышения публикационной активности педагогов    (на примере «колпинских чтений по краеведению и туризму»)  ВСЕРОССИЙСКАЯ НАУЧНО-ПРАКТИЧКЕСКАЯ КОНФЕРЕНЦИЯ ПО ДЕТСКО-ЮНОШЕСКОМУ ТУРИЗМУ  И КРАЕВЕДЕНИЮ  ВСЕРОССИЙСКАЯ НАУЧНО-ПРАКТИЧКЕСКАЯ КОНФЕРЕНЦИЯ ПО ДЕТСКО-ЮНОШЕСКОМУ ТУРИЗМУ      И КРАЕВЕДЕНИЮ</dc:title>
  <dc:creator>User1</dc:creator>
  <cp:lastModifiedBy>Пользователь Windows</cp:lastModifiedBy>
  <cp:revision>58</cp:revision>
  <cp:lastPrinted>2020-12-04T12:47:06Z</cp:lastPrinted>
  <dcterms:created xsi:type="dcterms:W3CDTF">2020-12-03T08:45:57Z</dcterms:created>
  <dcterms:modified xsi:type="dcterms:W3CDTF">2020-12-15T11:58:30Z</dcterms:modified>
</cp:coreProperties>
</file>