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0" r:id="rId3"/>
    <p:sldId id="271" r:id="rId4"/>
    <p:sldId id="257" r:id="rId5"/>
    <p:sldId id="273" r:id="rId6"/>
    <p:sldId id="258" r:id="rId7"/>
    <p:sldId id="276" r:id="rId8"/>
    <p:sldId id="261" r:id="rId9"/>
    <p:sldId id="281" r:id="rId10"/>
    <p:sldId id="262" r:id="rId11"/>
    <p:sldId id="263" r:id="rId12"/>
    <p:sldId id="264" r:id="rId13"/>
    <p:sldId id="266" r:id="rId14"/>
    <p:sldId id="269" r:id="rId15"/>
    <p:sldId id="283" r:id="rId16"/>
    <p:sldId id="267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3781-D23E-4112-AB1D-C9541BB26EB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87A39-B745-4561-9E19-B86B4B7F3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87A39-B745-4561-9E19-B86B4B7F30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BB764C5-FEA7-4DE1-B069-A9D221C5E9B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341157-BAE0-484C-A075-87FA66F8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рекламной кампании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турпродукта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«Национальный парк Коли»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турфирм Санкт–Петербурга и Ленинградской области.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500702"/>
            <a:ext cx="7543808" cy="11810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Студентка 3го курса, очной формы обучения, направления «Туризм»   </a:t>
            </a:r>
            <a:r>
              <a:rPr lang="ru-RU" sz="1600" dirty="0" err="1" smtClean="0"/>
              <a:t>Сибирякова</a:t>
            </a:r>
            <a:r>
              <a:rPr lang="ru-RU" sz="1600" dirty="0" smtClean="0"/>
              <a:t> Дарья Андреевна.</a:t>
            </a:r>
          </a:p>
          <a:p>
            <a:r>
              <a:rPr lang="ru-RU" sz="1600" dirty="0" smtClean="0"/>
              <a:t>Научный руководитель – </a:t>
            </a:r>
            <a:r>
              <a:rPr lang="ru-RU" sz="1600" dirty="0" err="1" smtClean="0"/>
              <a:t>Макарский</a:t>
            </a:r>
            <a:r>
              <a:rPr lang="ru-RU" sz="1600" dirty="0" smtClean="0"/>
              <a:t> Анатолий Моисеевич, доц., к.п.н.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24004" y="5724540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6357982" cy="1066800"/>
          </a:xfrm>
        </p:spPr>
        <p:txBody>
          <a:bodyPr/>
          <a:lstStyle/>
          <a:p>
            <a:r>
              <a:rPr lang="ru-RU" dirty="0" smtClean="0"/>
              <a:t>Национальный парк Коли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85926"/>
            <a:ext cx="4071966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Основан: в 1991 году. </a:t>
            </a:r>
          </a:p>
          <a:p>
            <a:pPr>
              <a:buNone/>
            </a:pPr>
            <a:r>
              <a:rPr lang="ru-RU" dirty="0" smtClean="0"/>
              <a:t>Площадь: 30км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Цель основания парка: сохранение традиционного сельскохозяйственного наследия. Традиционные финские породы коров и овец пасутся на лугах парка.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Даша\Desktop\Курсач 2014\карты парков\webatt_20050518_161143_23257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572132" y="4643446"/>
            <a:ext cx="3429024" cy="42862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Карта национального парка Коли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www.suomi-holiday.com/images/koli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1571604" cy="291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Услуги, предоставляемые туристу: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900618" cy="50029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Пешие прогулки по склонам гор;</a:t>
            </a:r>
          </a:p>
          <a:p>
            <a:pPr lvl="0"/>
            <a:r>
              <a:rPr lang="ru-RU" dirty="0" smtClean="0"/>
              <a:t>Прогулки на снегоступах;</a:t>
            </a:r>
          </a:p>
          <a:p>
            <a:r>
              <a:rPr lang="ru-RU" dirty="0" smtClean="0"/>
              <a:t>Катание на исландских лошадях;</a:t>
            </a:r>
          </a:p>
          <a:p>
            <a:pPr lvl="0"/>
            <a:r>
              <a:rPr lang="ru-RU" dirty="0" smtClean="0"/>
              <a:t>Катание на собачьих упряжках;</a:t>
            </a:r>
          </a:p>
          <a:p>
            <a:pPr lvl="0"/>
            <a:r>
              <a:rPr lang="ru-RU" dirty="0" smtClean="0"/>
              <a:t>Катание на оленьих упряжках;</a:t>
            </a:r>
          </a:p>
          <a:p>
            <a:pPr lvl="0"/>
            <a:r>
              <a:rPr lang="ru-RU" dirty="0" smtClean="0"/>
              <a:t>Услуги горнолыжного курорта;</a:t>
            </a:r>
          </a:p>
          <a:p>
            <a:r>
              <a:rPr lang="ru-RU" dirty="0" smtClean="0"/>
              <a:t>Выставки и экскурсии </a:t>
            </a:r>
            <a:r>
              <a:rPr lang="ru-RU" dirty="0" err="1" smtClean="0"/>
              <a:t>визит-центра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Даша\Desktop\koli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071810"/>
            <a:ext cx="2571768" cy="1571636"/>
          </a:xfrm>
          <a:prstGeom prst="rect">
            <a:avLst/>
          </a:prstGeom>
          <a:noFill/>
        </p:spPr>
      </p:pic>
      <p:pic>
        <p:nvPicPr>
          <p:cNvPr id="2053" name="Picture 5" descr="C:\Users\Даша\Desktop\Perhe Kolil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142985"/>
            <a:ext cx="2576098" cy="1643074"/>
          </a:xfrm>
          <a:prstGeom prst="rect">
            <a:avLst/>
          </a:prstGeom>
          <a:noFill/>
        </p:spPr>
      </p:pic>
      <p:pic>
        <p:nvPicPr>
          <p:cNvPr id="2055" name="Picture 7" descr="C:\Users\Даша\Desktop\finkoli_3_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929199"/>
            <a:ext cx="2571768" cy="164307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2786058"/>
            <a:ext cx="34290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Вершина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Укко-Коли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6572248"/>
            <a:ext cx="34290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Визит-центр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Укко-Коли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86380" y="4643446"/>
            <a:ext cx="3429024" cy="42862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лодках на озере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Пиелинен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43050"/>
            <a:ext cx="5400684" cy="12858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Туристская инфраструктура в Коли хорошо развита.</a:t>
            </a:r>
            <a:endParaRPr lang="ru-RU" dirty="0"/>
          </a:p>
        </p:txBody>
      </p:sp>
      <p:pic>
        <p:nvPicPr>
          <p:cNvPr id="4098" name="Picture 2" descr="C:\Users\Даша\Desktop\Koli_Spa_200313_018_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214686"/>
            <a:ext cx="3429024" cy="2335393"/>
          </a:xfrm>
          <a:prstGeom prst="rect">
            <a:avLst/>
          </a:prstGeom>
          <a:noFill/>
        </p:spPr>
      </p:pic>
      <p:pic>
        <p:nvPicPr>
          <p:cNvPr id="4099" name="Picture 3" descr="C:\Users\Даша\Desktop\qTZjHTyHXK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338020" cy="2216136"/>
          </a:xfrm>
          <a:prstGeom prst="rect">
            <a:avLst/>
          </a:prstGeom>
          <a:noFill/>
        </p:spPr>
      </p:pic>
      <p:pic>
        <p:nvPicPr>
          <p:cNvPr id="4100" name="Picture 4" descr="C:\Users\Даша\Desktop\kolinryynan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857628"/>
            <a:ext cx="3428992" cy="259491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-142908" y="2928934"/>
            <a:ext cx="3429024" cy="42862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Стандартный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номер отеля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Sokos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85984" y="5572140"/>
            <a:ext cx="34290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2800" dirty="0" err="1" smtClean="0"/>
              <a:t>Спа-центр</a:t>
            </a:r>
            <a:r>
              <a:rPr lang="ru-RU" sz="2800" dirty="0" smtClean="0"/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отеля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Sokos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976" y="6429396"/>
            <a:ext cx="3429024" cy="285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Гостиница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Kolin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Ryynanen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распространения рекламы: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Реклама в прессе (газеты, журналы и т.д.);</a:t>
            </a:r>
          </a:p>
          <a:p>
            <a:pPr lvl="0"/>
            <a:r>
              <a:rPr lang="ru-RU" dirty="0" smtClean="0"/>
              <a:t>Аудиовизуальные средства (радио, телевидение);</a:t>
            </a:r>
          </a:p>
          <a:p>
            <a:pPr lvl="0"/>
            <a:r>
              <a:rPr lang="ru-RU" dirty="0" smtClean="0"/>
              <a:t>Система Интернет;</a:t>
            </a:r>
          </a:p>
          <a:p>
            <a:pPr lvl="0"/>
            <a:r>
              <a:rPr lang="ru-RU" dirty="0" smtClean="0"/>
              <a:t>Наружная реклама;</a:t>
            </a:r>
          </a:p>
          <a:p>
            <a:pPr lvl="0"/>
            <a:r>
              <a:rPr lang="ru-RU" dirty="0" smtClean="0"/>
              <a:t>Распространение печатной продукции;</a:t>
            </a:r>
          </a:p>
          <a:p>
            <a:pPr lvl="0"/>
            <a:r>
              <a:rPr lang="ru-RU" dirty="0" smtClean="0"/>
              <a:t>Сувенирная продукция;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/>
              <a:t>Печатные издания для размещения рекламы </a:t>
            </a:r>
            <a:r>
              <a:rPr lang="ru-RU" sz="2600" dirty="0" err="1" smtClean="0"/>
              <a:t>турпродукта</a:t>
            </a:r>
            <a:r>
              <a:rPr lang="ru-RU" sz="2600" dirty="0" smtClean="0"/>
              <a:t> «Национальный парк Коли»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аша\Desktop\2264613485176901370187192_source_c56505ed84eacb1f667285a8171f1e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500306"/>
            <a:ext cx="2643206" cy="3556698"/>
          </a:xfrm>
          <a:prstGeom prst="rect">
            <a:avLst/>
          </a:prstGeom>
          <a:noFill/>
        </p:spPr>
      </p:pic>
      <p:pic>
        <p:nvPicPr>
          <p:cNvPr id="3075" name="Picture 3" descr="C:\Users\Даша\Desktop\440da1a5aa09cbf871c2d60d90d4bbb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357430"/>
            <a:ext cx="289645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Пример оформления рекламной листовки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Даш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40238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ru-RU" dirty="0" err="1" smtClean="0"/>
              <a:t>Медиаплан</a:t>
            </a:r>
            <a:r>
              <a:rPr lang="ru-RU" dirty="0" smtClean="0"/>
              <a:t> рекламной кампании: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1714488"/>
          <a:ext cx="7215240" cy="4481406"/>
        </p:xfrm>
        <a:graphic>
          <a:graphicData uri="http://schemas.openxmlformats.org/drawingml/2006/table">
            <a:tbl>
              <a:tblPr/>
              <a:tblGrid>
                <a:gridCol w="1318510"/>
                <a:gridCol w="796081"/>
                <a:gridCol w="734265"/>
                <a:gridCol w="732756"/>
                <a:gridCol w="667925"/>
                <a:gridCol w="728987"/>
                <a:gridCol w="796081"/>
                <a:gridCol w="733510"/>
                <a:gridCol w="707125"/>
              </a:tblGrid>
              <a:tr h="2402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Распределение финансовых средств по месяцам, руб.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        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          Месяц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Вид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рекламы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Май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rebuchet MS"/>
                        </a:rPr>
                        <a:t/>
                      </a:r>
                      <a:br>
                        <a:rPr lang="ru-RU" sz="800">
                          <a:latin typeface="Trebuchet MS"/>
                        </a:rPr>
                      </a:b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Июнь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Июль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Авг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Сент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Окт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rebuchet MS"/>
                          <a:cs typeface="Times New Roman"/>
                        </a:rPr>
                        <a:t>Нояб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Дек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Туризм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И Отдых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19180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19180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19180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19180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19180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Отдых от А до Я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Metro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5300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5300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5300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5300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5300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5ый</a:t>
                      </a:r>
                      <a:r>
                        <a:rPr lang="ru-RU" sz="1100" baseline="0" dirty="0" smtClean="0">
                          <a:latin typeface="Times New Roman"/>
                          <a:ea typeface="Trebuchet MS"/>
                          <a:cs typeface="Times New Roman"/>
                        </a:rPr>
                        <a:t> канал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64000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64000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rebuchet MS"/>
                          <a:cs typeface="Times New Roman"/>
                        </a:rPr>
                        <a:t>Яндекс.Директ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6600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rebuchet MS"/>
                          <a:cs typeface="Times New Roman"/>
                        </a:rPr>
                        <a:t>Дрожное</a:t>
                      </a: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 Радио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49500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49500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Листовки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3800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3800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3800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3800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Trebuchet MS"/>
                          <a:ea typeface="Trebuchet MS"/>
                          <a:cs typeface="Times New Roman"/>
                        </a:rPr>
                        <a:t>Outdoor</a:t>
                      </a:r>
                      <a:r>
                        <a:rPr lang="en-US" sz="800" baseline="0" dirty="0" smtClean="0">
                          <a:latin typeface="Trebuchet MS"/>
                          <a:ea typeface="Trebuchet MS"/>
                          <a:cs typeface="Times New Roman"/>
                        </a:rPr>
                        <a:t> </a:t>
                      </a:r>
                      <a:r>
                        <a:rPr lang="en-US" sz="800" baseline="0" dirty="0" err="1" smtClean="0">
                          <a:latin typeface="Trebuchet MS"/>
                          <a:ea typeface="Trebuchet MS"/>
                          <a:cs typeface="Times New Roman"/>
                        </a:rPr>
                        <a:t>SPb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8000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8000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Сувениры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 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1000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Итого: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rebuchet MS"/>
                          <a:cs typeface="Times New Roman"/>
                        </a:rPr>
                        <a:t>470 400руб</a:t>
                      </a: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.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163180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37880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11400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7600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37880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rebuchet MS"/>
                          <a:cs typeface="Times New Roman"/>
                        </a:rPr>
                        <a:t>163180</a:t>
                      </a:r>
                      <a:endParaRPr lang="ru-RU" sz="8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37880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rebuchet MS"/>
                          <a:cs typeface="Times New Roman"/>
                        </a:rPr>
                        <a:t>11400</a:t>
                      </a:r>
                      <a:endParaRPr lang="ru-RU" sz="8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51480" marR="51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AutoShape 2"/>
          <p:cNvSpPr>
            <a:spLocks noChangeShapeType="1"/>
          </p:cNvSpPr>
          <p:nvPr/>
        </p:nvSpPr>
        <p:spPr bwMode="auto">
          <a:xfrm>
            <a:off x="1000100" y="1928802"/>
            <a:ext cx="1357322" cy="78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нонсы с пометкой &quot;как правильно написать рекламу&quot; Grabr Социальная сеть для веб-мастер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571480"/>
            <a:ext cx="2071702" cy="2586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857232"/>
            <a:ext cx="3643338" cy="27146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   связана с необходимостью изучения рекламной деятельности в туризме и разработкой стратегии рекламной кампании по продвижению туристского продукта «Национальный парк Коли» в экологическом туризме. 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071942"/>
            <a:ext cx="4071934" cy="20002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 исследования: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Национальный парк Коли (Финляндия)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 исследования: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Разработка стратегии рекламной кампании 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турпродукта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«Национальный парк Коли».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Даша\Desktop\Koli-logo-BLUE-rgb_324_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2500330" cy="1666886"/>
          </a:xfrm>
          <a:prstGeom prst="rect">
            <a:avLst/>
          </a:prstGeom>
          <a:noFill/>
        </p:spPr>
      </p:pic>
      <p:pic>
        <p:nvPicPr>
          <p:cNvPr id="7" name="Picture 2" descr="В финском национальном парке появятся новые отел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916" y="3643314"/>
            <a:ext cx="4421695" cy="285752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к поставить задачи продвижения сайт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00" y="4225636"/>
            <a:ext cx="3571900" cy="2632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572032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данной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571612"/>
            <a:ext cx="5286412" cy="16430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состоит в разработке рекламной кампании </a:t>
            </a:r>
            <a:r>
              <a:rPr lang="ru-RU" dirty="0" err="1" smtClean="0"/>
              <a:t>турпродукта</a:t>
            </a:r>
            <a:r>
              <a:rPr lang="ru-RU" dirty="0" smtClean="0"/>
              <a:t> «Национальный парк Коли» (Финляндия) среди туристских фирм Санкт–Петербурга и Ленинградской области, а также в изучение теоретических основ рекламной деятельности в туризме.</a:t>
            </a:r>
          </a:p>
          <a:p>
            <a:endParaRPr lang="ru-RU" dirty="0"/>
          </a:p>
        </p:txBody>
      </p:sp>
      <p:pic>
        <p:nvPicPr>
          <p:cNvPr id="14338" name="Picture 2" descr="Как поставить цель, и как достигнуть це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2357454" cy="175049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3357562"/>
            <a:ext cx="7072362" cy="200026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следует выполнить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следующие задачи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теоретические основы рекламной деятельности в туризме;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Дать характеристику национальных парков Финляндии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туристско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–рекреационных ресурсов национального парка Коли (Финляндия);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5500702"/>
            <a:ext cx="5214974" cy="114300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Разработать стратегию рекламной кампании и презентационных материалов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турпродукта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«Национальный парк Коли».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аркетинговый отчет исслед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4429156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Рекламная деятельность. </a:t>
            </a:r>
            <a:br>
              <a:rPr lang="ru-RU" sz="2400" dirty="0" smtClean="0"/>
            </a:br>
            <a:r>
              <a:rPr lang="ru-RU" sz="2400" dirty="0" smtClean="0"/>
              <a:t>Ее сущность и место в современных маркетинговых исследованиях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7615262" cy="44314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Рекламная деятельность – часть маркетинговых коммуникаций, в рамках которой производится оплаченное известным спонсором распространение </a:t>
            </a:r>
            <a:r>
              <a:rPr lang="ru-RU" sz="2000" dirty="0" err="1" smtClean="0"/>
              <a:t>неперсонализированной</a:t>
            </a:r>
            <a:r>
              <a:rPr lang="ru-RU" sz="2000" dirty="0" smtClean="0"/>
              <a:t> информации, с целью привлечения внимания к объекту рекламирования, формирования или поддержания интереса к нему. </a:t>
            </a:r>
          </a:p>
          <a:p>
            <a:pPr algn="just"/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Маркетинговые коммуникации как важнейшая часть массовых коммуникаций представляют собой процесс передачи информации о товаре целевой аудитории.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Инструменты Личный блог Егоровой Таис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071678"/>
            <a:ext cx="4105656" cy="3257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рекламы в маркетинге: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428868"/>
            <a:ext cx="5500726" cy="461086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Экономическая;</a:t>
            </a:r>
          </a:p>
          <a:p>
            <a:pPr lvl="0"/>
            <a:r>
              <a:rPr lang="ru-RU" sz="2400" dirty="0" smtClean="0"/>
              <a:t>Информационная;</a:t>
            </a:r>
          </a:p>
          <a:p>
            <a:pPr lvl="0"/>
            <a:r>
              <a:rPr lang="ru-RU" sz="2400" dirty="0" smtClean="0"/>
              <a:t>Коммуникационная;</a:t>
            </a:r>
          </a:p>
          <a:p>
            <a:pPr lvl="0"/>
            <a:r>
              <a:rPr lang="ru-RU" sz="2400" dirty="0" smtClean="0"/>
              <a:t>Контроль и корректировка;</a:t>
            </a:r>
          </a:p>
          <a:p>
            <a:pPr lvl="0"/>
            <a:r>
              <a:rPr lang="ru-RU" sz="2400" dirty="0" smtClean="0"/>
              <a:t>Управление спросом.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Роль рекламы в формировании и продвижении туристских услуг.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49424"/>
            <a:ext cx="3471858" cy="40370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i="1" dirty="0" smtClean="0"/>
              <a:t>4 специфические черты любой услуги: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 lvl="0"/>
            <a:r>
              <a:rPr lang="ru-RU" dirty="0" smtClean="0"/>
              <a:t>Неосязаемость; </a:t>
            </a:r>
          </a:p>
          <a:p>
            <a:pPr lvl="0"/>
            <a:r>
              <a:rPr lang="ru-RU" dirty="0" smtClean="0"/>
              <a:t>Неразрывность производства и потребления;</a:t>
            </a:r>
          </a:p>
          <a:p>
            <a:pPr lvl="0"/>
            <a:r>
              <a:rPr lang="ru-RU" dirty="0" smtClean="0"/>
              <a:t>Непостоянство качества;</a:t>
            </a:r>
          </a:p>
          <a:p>
            <a:pPr lvl="0"/>
            <a:r>
              <a:rPr lang="ru-RU" dirty="0" smtClean="0"/>
              <a:t>Неспособность услуг к хранению.</a:t>
            </a:r>
          </a:p>
          <a:p>
            <a:endParaRPr lang="ru-RU" dirty="0"/>
          </a:p>
        </p:txBody>
      </p:sp>
      <p:pic>
        <p:nvPicPr>
          <p:cNvPr id="12290" name="Picture 2" descr="Гефест алюминиум - центр мебельной фурнитуры: Туристические услуг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571744"/>
            <a:ext cx="4310050" cy="323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Специфические черты рекламы в туризме: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50272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Неличный характер;</a:t>
            </a:r>
          </a:p>
          <a:p>
            <a:r>
              <a:rPr lang="ru-RU" sz="2000" i="1" dirty="0" smtClean="0"/>
              <a:t>Односторонняя направленность;</a:t>
            </a:r>
          </a:p>
          <a:p>
            <a:r>
              <a:rPr lang="ru-RU" sz="2000" i="1" dirty="0" smtClean="0"/>
              <a:t>Неопределенность с точки зрения измерения эффекта;</a:t>
            </a:r>
          </a:p>
          <a:p>
            <a:r>
              <a:rPr lang="ru-RU" sz="2000" i="1" dirty="0" smtClean="0"/>
              <a:t>Общественный характер;</a:t>
            </a:r>
          </a:p>
          <a:p>
            <a:r>
              <a:rPr lang="ru-RU" sz="2000" i="1" dirty="0" smtClean="0"/>
              <a:t>Информационная насыщенность;</a:t>
            </a:r>
          </a:p>
          <a:p>
            <a:r>
              <a:rPr lang="ru-RU" sz="2000" i="1" dirty="0" smtClean="0"/>
              <a:t>Броскость и убедительность.</a:t>
            </a:r>
            <a:endParaRPr lang="ru-RU" sz="2000" dirty="0"/>
          </a:p>
        </p:txBody>
      </p:sp>
      <p:pic>
        <p:nvPicPr>
          <p:cNvPr id="16386" name="Picture 2" descr="English For Tour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33774"/>
            <a:ext cx="4333875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Национальные парки Финляндии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257808" cy="4860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Финляндии - 39 парков.</a:t>
            </a:r>
          </a:p>
          <a:p>
            <a:pPr>
              <a:buNone/>
            </a:pPr>
            <a:r>
              <a:rPr lang="ru-RU" dirty="0" smtClean="0"/>
              <a:t>   Они расположены, в основном, в восточной и южной частях страны. </a:t>
            </a:r>
          </a:p>
          <a:p>
            <a:pPr>
              <a:buNone/>
            </a:pPr>
            <a:r>
              <a:rPr lang="ru-RU" dirty="0" smtClean="0"/>
              <a:t>   Занимают в общей сложности 8,150 квадратных километров – 2,5 % площади страны.</a:t>
            </a:r>
          </a:p>
          <a:p>
            <a:endParaRPr lang="ru-RU" dirty="0"/>
          </a:p>
        </p:txBody>
      </p:sp>
      <p:pic>
        <p:nvPicPr>
          <p:cNvPr id="4" name="Рисунок 3" descr="C:\Users\Даша\Desktop\Курсач 2014\карты парков\Kansallispuistot_eng_2014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5814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857232"/>
            <a:ext cx="7015154" cy="857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Все национальные парки управляются Главным лесным хозяйством Финляндии (</a:t>
            </a:r>
            <a:r>
              <a:rPr lang="ru-RU" u="sng" dirty="0" err="1" smtClean="0"/>
              <a:t>Metsähallitus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38914" name="Picture 2" descr="Tike Linked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1857388" cy="1133007"/>
          </a:xfrm>
          <a:prstGeom prst="rect">
            <a:avLst/>
          </a:prstGeom>
          <a:noFill/>
        </p:spPr>
      </p:pic>
      <p:pic>
        <p:nvPicPr>
          <p:cNvPr id="4" name="Picture 4" descr="Разъярённая толпа людей пыталась совершить самосуд над педофилом - Город 8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4143380"/>
            <a:ext cx="4158061" cy="271462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143116"/>
            <a:ext cx="8358246" cy="257176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По числу туристов, приезжающих в национальные парки, можно выделить 3 наиболее посещаемые: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Паллас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Юллястунтури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Лаппи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312 тыс. посетителей в год;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 (Восточная Финляндия) – 200 тыс. в год;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Оуланка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Лаппи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с количеством посетителей 185 тысяч в год.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096F"/>
      </a:accent1>
      <a:accent2>
        <a:srgbClr val="104BF0"/>
      </a:accent2>
      <a:accent3>
        <a:srgbClr val="37A2FB"/>
      </a:accent3>
      <a:accent4>
        <a:srgbClr val="2125F1"/>
      </a:accent4>
      <a:accent5>
        <a:srgbClr val="483DD7"/>
      </a:accent5>
      <a:accent6>
        <a:srgbClr val="8639D3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316</TotalTime>
  <Words>617</Words>
  <Application>Microsoft Office PowerPoint</Application>
  <PresentationFormat>Экран (4:3)</PresentationFormat>
  <Paragraphs>181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Курсовая работа Разработка рекламной кампании турпродукта «Национальный парк Коли» для турфирм Санкт–Петербурга и Ленинградской области.</vt:lpstr>
      <vt:lpstr>Актуальность</vt:lpstr>
      <vt:lpstr>Цель данной работы</vt:lpstr>
      <vt:lpstr>Рекламная деятельность.  Ее сущность и место в современных маркетинговых исследованиях</vt:lpstr>
      <vt:lpstr>Функции рекламы в маркетинге: </vt:lpstr>
      <vt:lpstr>Роль рекламы в формировании и продвижении туристских услуг.</vt:lpstr>
      <vt:lpstr>Специфические черты рекламы в туризме: </vt:lpstr>
      <vt:lpstr>Национальные парки Финляндии</vt:lpstr>
      <vt:lpstr>Презентация PowerPoint</vt:lpstr>
      <vt:lpstr>Национальный парк Коли</vt:lpstr>
      <vt:lpstr>Услуги, предоставляемые туристу:</vt:lpstr>
      <vt:lpstr>Презентация PowerPoint</vt:lpstr>
      <vt:lpstr>Средства распространения рекламы:</vt:lpstr>
      <vt:lpstr>Печатные издания для размещения рекламы турпродукта «Национальный парк Коли»</vt:lpstr>
      <vt:lpstr>Пример оформления рекламной листовки</vt:lpstr>
      <vt:lpstr>Медиаплан рекламной кампании: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Разработка рекламной кампании для национального парка Коли для турфирм Санкт–Петербурга и Ленинградской области.</dc:title>
  <dc:creator>Даша</dc:creator>
  <cp:lastModifiedBy>олег самсонов</cp:lastModifiedBy>
  <cp:revision>38</cp:revision>
  <dcterms:created xsi:type="dcterms:W3CDTF">2015-05-09T01:36:20Z</dcterms:created>
  <dcterms:modified xsi:type="dcterms:W3CDTF">2020-05-25T13:48:03Z</dcterms:modified>
</cp:coreProperties>
</file>