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72" r:id="rId3"/>
    <p:sldId id="269" r:id="rId4"/>
    <p:sldId id="284" r:id="rId5"/>
    <p:sldId id="261" r:id="rId6"/>
    <p:sldId id="262" r:id="rId7"/>
    <p:sldId id="266" r:id="rId8"/>
    <p:sldId id="274" r:id="rId9"/>
    <p:sldId id="275" r:id="rId10"/>
    <p:sldId id="283" r:id="rId11"/>
    <p:sldId id="277" r:id="rId12"/>
    <p:sldId id="267" r:id="rId13"/>
    <p:sldId id="288" r:id="rId14"/>
    <p:sldId id="289" r:id="rId15"/>
    <p:sldId id="291" r:id="rId16"/>
    <p:sldId id="287" r:id="rId17"/>
    <p:sldId id="285" r:id="rId18"/>
    <p:sldId id="290" r:id="rId19"/>
    <p:sldId id="286" r:id="rId20"/>
    <p:sldId id="258" r:id="rId21"/>
    <p:sldId id="264" r:id="rId22"/>
    <p:sldId id="293" r:id="rId23"/>
    <p:sldId id="271" r:id="rId24"/>
  </p:sldIdLst>
  <p:sldSz cx="12192000" cy="6858000"/>
  <p:notesSz cx="6791325" cy="9921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6" autoAdjust="0"/>
    <p:restoredTop sz="86861" autoAdjust="0"/>
  </p:normalViewPr>
  <p:slideViewPr>
    <p:cSldViewPr snapToGrid="0">
      <p:cViewPr varScale="1">
        <p:scale>
          <a:sx n="70" d="100"/>
          <a:sy n="70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rgavmf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zna.ru/forum/topic/37353-&#1086;&#1076;&#1080;&#1085;-&#1101;&#1082;&#1080;&#1087;&#1072;&#1078;&#1076;&#1074;&#1072;-&#1084;&#1077;&#1089;&#1090;&#1072;-&#1075;&#1080;&#1073;&#1077;&#1083;&#1080;/" TargetMode="External"/><Relationship Id="rId2" Type="http://schemas.openxmlformats.org/officeDocument/2006/relationships/hyperlink" Target="https://obd-memorial.ru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2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20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jpeg"/><Relationship Id="rId4" Type="http://schemas.openxmlformats.org/officeDocument/2006/relationships/image" Target="../media/image16.emf"/><Relationship Id="rId9" Type="http://schemas.openxmlformats.org/officeDocument/2006/relationships/hyperlink" Target="https://obd-memorial.ru/" TargetMode="External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techestvort.ru/" TargetMode="External"/><Relationship Id="rId2" Type="http://schemas.openxmlformats.org/officeDocument/2006/relationships/hyperlink" Target="https://www.moypol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dvignaroda.ru/" TargetMode="External"/><Relationship Id="rId5" Type="http://schemas.openxmlformats.org/officeDocument/2006/relationships/hyperlink" Target="http://www.knigapodviga.ru/" TargetMode="External"/><Relationship Id="rId4" Type="http://schemas.openxmlformats.org/officeDocument/2006/relationships/hyperlink" Target="https://pamyat-naroda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405641" y="2780210"/>
            <a:ext cx="3533811" cy="239485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МЕЗЕНЦЕВ ИВАН</a:t>
            </a:r>
          </a:p>
          <a:p>
            <a:r>
              <a:rPr lang="ru-RU" sz="2000" dirty="0" smtClean="0"/>
              <a:t>3Г КЛАСС   </a:t>
            </a:r>
          </a:p>
          <a:p>
            <a:r>
              <a:rPr lang="ru-RU" sz="2000" dirty="0" smtClean="0"/>
              <a:t>ГБОУ ЛИЦЕЙ 419</a:t>
            </a:r>
          </a:p>
          <a:p>
            <a:r>
              <a:rPr lang="ru-RU" sz="2000" dirty="0" smtClean="0"/>
              <a:t>ПЕТРОДВОРЦОВЫЙ РАЙОН</a:t>
            </a:r>
          </a:p>
          <a:p>
            <a:r>
              <a:rPr lang="ru-RU" sz="2000" dirty="0" smtClean="0"/>
              <a:t>САНКТ-ПЕТЕРБУРГ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ИСТОРИЯ СБИТОГО ШТУРМОВИКА ИЛ-2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" y="2351314"/>
            <a:ext cx="7583559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ЛИТОВЧУК АЛЕКСАНДР ФЕДОРОВИЧ </a:t>
            </a:r>
            <a:br>
              <a:rPr lang="ru-RU" sz="2800" dirty="0" smtClean="0"/>
            </a:br>
            <a:r>
              <a:rPr lang="ru-RU" sz="2000" dirty="0" smtClean="0"/>
              <a:t>ГВАРДИИ КАПИТАН</a:t>
            </a:r>
            <a:br>
              <a:rPr lang="ru-RU" sz="2000" dirty="0" smtClean="0"/>
            </a:br>
            <a:r>
              <a:rPr lang="ru-RU" sz="2000" dirty="0"/>
              <a:t>1-й МИННО-ТОРПЕДНЫЙ АВИАПОЛК ВВС КБФ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158" y="3921816"/>
            <a:ext cx="3903360" cy="2358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464" y="2204320"/>
            <a:ext cx="3572566" cy="4145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58" y="2204320"/>
            <a:ext cx="3903359" cy="18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0" y="3830625"/>
            <a:ext cx="2925267" cy="2225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539" y="2357590"/>
            <a:ext cx="5483642" cy="369865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3565" y="890274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ТРУНОВ НИКОЛАЙ АЛЕКСЕЕВИЧ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000" dirty="0" smtClean="0"/>
              <a:t>ГВАРДИИ СЕРЖАНТ 7-ГО ГВАРДЕЙСКОГО  ШТУРМОВОГО АВИАПОЛКА КБФ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05" y="2157254"/>
            <a:ext cx="4505334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007" y="767742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ИЛ-2. 1350 ЛЕТЧИКОВ АВИАПОЛКОВ</a:t>
            </a:r>
            <a:r>
              <a:rPr lang="en-US" sz="2400" b="1" dirty="0" smtClean="0"/>
              <a:t>,</a:t>
            </a:r>
            <a:r>
              <a:rPr lang="ru-RU" sz="2400" b="1" dirty="0" smtClean="0"/>
              <a:t> БАЗИРОВАВШИХСЯ НА АЭРОДРОМЕ «БОРКИ»</a:t>
            </a:r>
            <a:r>
              <a:rPr lang="en-US" sz="2400" b="1" dirty="0" smtClean="0"/>
              <a:t>,</a:t>
            </a:r>
            <a:r>
              <a:rPr lang="ru-RU" sz="2400" b="1" dirty="0" smtClean="0"/>
              <a:t> ПАЛИ СМЕРТЬЮ ХРАБРЫХ</a:t>
            </a:r>
            <a:r>
              <a:rPr lang="en-US" sz="2400" b="1" dirty="0" smtClean="0"/>
              <a:t>, </a:t>
            </a:r>
            <a:r>
              <a:rPr lang="ru-RU" sz="2400" b="1" dirty="0" smtClean="0"/>
              <a:t>ЗАЩИЩАЯ НЕБО НАД ЛЕНИНГРАДОМ И БАЛТИЙСКИМ МОРЕМ 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7" y="2336800"/>
            <a:ext cx="3172315" cy="25835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157" y="2336800"/>
            <a:ext cx="2679559" cy="35988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309" y="5973446"/>
            <a:ext cx="3081436" cy="835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501" y="2342166"/>
            <a:ext cx="4455886" cy="25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ПОИСКОВОЕ ОЪЕДИНЕНИЕ «ТРИЗНА»</a:t>
            </a:r>
            <a:br>
              <a:rPr lang="ru-RU" sz="2800" b="1" dirty="0" smtClean="0"/>
            </a:br>
            <a:r>
              <a:rPr lang="ru-RU" sz="2800" b="1" dirty="0" smtClean="0"/>
              <a:t>ПОИКОВЫЙ ОТРЯД «РАДАР» </a:t>
            </a:r>
            <a:endParaRPr lang="ru-RU" sz="2800" b="1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142571" y="2474093"/>
            <a:ext cx="4472327" cy="165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? СИДОРЧУК (ЛИТОВЧУК)</a:t>
            </a:r>
          </a:p>
          <a:p>
            <a:pPr marL="0" indent="0">
              <a:buNone/>
            </a:pPr>
            <a:r>
              <a:rPr lang="ru-RU" b="1" dirty="0" smtClean="0"/>
              <a:t>? ТРУНОВ ИЗ ПЕТЕРГОФА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" y="2334743"/>
            <a:ext cx="5425440" cy="3944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330" y="3520440"/>
            <a:ext cx="2068830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КНИГА ПАМЯТИ</a:t>
            </a:r>
            <a:br>
              <a:rPr lang="ru-RU" sz="2800" b="1" dirty="0" smtClean="0"/>
            </a:br>
            <a:r>
              <a:rPr lang="ru-RU" sz="2800" b="1" dirty="0" smtClean="0"/>
              <a:t>НАДЕЖДА ШЛЕЙКИНА 16.05.2011 Г.</a:t>
            </a:r>
            <a:endParaRPr lang="ru-RU" sz="28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520" y="2235201"/>
            <a:ext cx="4990662" cy="39624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1" y="2235201"/>
            <a:ext cx="4857206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ЛаГГ-3. ПИЛОТА ПОГИБШЕГО САМОЛЕТА ЕЩЕ ПРЕДСТОИТ УСТАНОВИТЬ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6" y="2114731"/>
            <a:ext cx="6396158" cy="4103189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520844" y="5705975"/>
            <a:ext cx="3854018" cy="180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589" y="2114731"/>
            <a:ext cx="3086470" cy="41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ГЕОГРАФИЯ ПОИСКА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ШЛЕЙКИНА НАДЕЖДА - </a:t>
            </a:r>
            <a:r>
              <a:rPr lang="ru-RU" sz="2800" b="1" dirty="0"/>
              <a:t>16.05.2011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71" y="2313002"/>
            <a:ext cx="6708264" cy="3878792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6296297" y="2545878"/>
            <a:ext cx="4398963" cy="260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57143" y="2276924"/>
            <a:ext cx="4016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pt-BR" dirty="0"/>
              <a:t>N 59° 49' 50.999'' E 29° 49' 23.999''</a:t>
            </a:r>
            <a:endParaRPr lang="ru-RU" dirty="0"/>
          </a:p>
          <a:p>
            <a:endParaRPr lang="ru-RU" dirty="0" smtClean="0"/>
          </a:p>
          <a:p>
            <a:r>
              <a:rPr lang="pt-BR" dirty="0"/>
              <a:t>N 59° 51' 13.003'' E 29° 50' 31.999''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9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ДВА ПАМЯТНИКА ОДНОМУ САМОЛЕТУ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798" y="5935663"/>
            <a:ext cx="4472327" cy="69313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ПАМЯТНИК</a:t>
            </a:r>
            <a:r>
              <a:rPr lang="en-US" dirty="0" smtClean="0"/>
              <a:t>, </a:t>
            </a:r>
            <a:r>
              <a:rPr lang="ru-RU" dirty="0" smtClean="0"/>
              <a:t> СОЗДАННЫЙ МЕСТНЫМИ ЖИТЕЛЯМИ. УЧАСТОК 11104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24700"/>
            <a:ext cx="2899626" cy="37109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40880" y="5935663"/>
            <a:ext cx="4506686" cy="6920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ИСТИННОЕ МЕСТО ГИБЕЛИ</a:t>
            </a:r>
            <a:r>
              <a:rPr lang="en-US" dirty="0" smtClean="0"/>
              <a:t>, </a:t>
            </a:r>
            <a:r>
              <a:rPr lang="ru-RU" dirty="0" smtClean="0"/>
              <a:t>НАЙДЕННОЕ СЫНОМ ЛИТВИЧУКА А.Ф.</a:t>
            </a:r>
            <a:r>
              <a:rPr lang="ru-RU" dirty="0"/>
              <a:t> </a:t>
            </a:r>
            <a:r>
              <a:rPr lang="ru-RU" dirty="0" smtClean="0"/>
              <a:t>УЧАСТОК 11103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80" y="2168435"/>
            <a:ext cx="4506686" cy="364966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314" y="2526500"/>
            <a:ext cx="2810278" cy="27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4923" y="898370"/>
            <a:ext cx="8840277" cy="6931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ИСТИНА РЯДОМ 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70" y="2367327"/>
            <a:ext cx="3384912" cy="21124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367327"/>
            <a:ext cx="2939142" cy="2169159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679927" y="4854419"/>
            <a:ext cx="9665855" cy="9157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МЕСТЕ ГИБЕЛИ ИЛ-2 БЫЛИ ОБНАРУЖЕНЫ: 2 ХРОМОВЫХ БОТИНКА</a:t>
            </a:r>
            <a:r>
              <a:rPr lang="en-US" sz="2000" dirty="0" smtClean="0"/>
              <a:t>, </a:t>
            </a:r>
            <a:r>
              <a:rPr lang="ru-RU" sz="2000" dirty="0" smtClean="0"/>
              <a:t> РАКЕТНИЦА С № БЛ 3215</a:t>
            </a:r>
            <a:r>
              <a:rPr lang="en-US" sz="2000" dirty="0" smtClean="0"/>
              <a:t>, </a:t>
            </a:r>
            <a:r>
              <a:rPr lang="ru-RU" sz="2000" dirty="0" smtClean="0"/>
              <a:t> ПИСТОЛЕТ ТТ И БИРКА С НОМЕРОМ ДВИГАТЕЛЯ 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760" y="2297685"/>
            <a:ext cx="3122022" cy="21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ЖУРНАЛ БОЕВЫХ ДЕЙСТВИЙ 19.08.1943</a:t>
            </a:r>
            <a:br>
              <a:rPr lang="ru-RU" sz="2800" b="1" dirty="0" smtClean="0"/>
            </a:br>
            <a:r>
              <a:rPr lang="ru-RU" sz="2800" b="1" dirty="0" smtClean="0"/>
              <a:t>ПОСЛЕДНИЙ ПОЛЕТ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51829" y="2452987"/>
            <a:ext cx="6854371" cy="426785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endParaRPr lang="en-US" dirty="0" smtClean="0"/>
          </a:p>
          <a:p>
            <a:pPr algn="ctr"/>
            <a:endParaRPr lang="en-US" sz="7200" dirty="0"/>
          </a:p>
          <a:p>
            <a:pPr algn="ctr"/>
            <a:r>
              <a:rPr lang="ru-RU" sz="7200" dirty="0" smtClean="0"/>
              <a:t>ГАТЧИНА . ЦЕНТРАЛЬНЫЙ  ВОЕННО-МОРСКОЙ АРХИВ  </a:t>
            </a:r>
            <a:r>
              <a:rPr lang="en-US" sz="7200" dirty="0" smtClean="0">
                <a:hlinkClick r:id="rId2"/>
              </a:rPr>
              <a:t>WWW.RGAVMF.RU</a:t>
            </a:r>
            <a:endParaRPr lang="ru-RU" sz="7200" dirty="0" smtClean="0"/>
          </a:p>
          <a:p>
            <a:pPr algn="ctr"/>
            <a:endParaRPr lang="ru-RU" sz="7200" dirty="0"/>
          </a:p>
          <a:p>
            <a:pPr algn="ctr"/>
            <a:r>
              <a:rPr lang="ru-RU" sz="7200" dirty="0" smtClean="0"/>
              <a:t>"...</a:t>
            </a:r>
            <a:r>
              <a:rPr lang="ru-RU" sz="7200" dirty="0"/>
              <a:t>19 августа 1943 года в районе Беззаботное при возвращении с боевого задания были обстреляны сильным огнем ЗА. Упали на территории противника южнее города Новый Петергоф</a:t>
            </a:r>
            <a:r>
              <a:rPr lang="ru-RU" sz="7200" dirty="0" smtClean="0"/>
              <a:t>...«</a:t>
            </a:r>
          </a:p>
          <a:p>
            <a:endParaRPr lang="ru-RU" sz="7200" dirty="0"/>
          </a:p>
          <a:p>
            <a:r>
              <a:rPr lang="ru-RU" sz="7200" dirty="0" err="1" smtClean="0"/>
              <a:t>Литовчук</a:t>
            </a:r>
            <a:r>
              <a:rPr lang="ru-RU" sz="7200" dirty="0" smtClean="0"/>
              <a:t> А.Ф.: Архив</a:t>
            </a:r>
            <a:r>
              <a:rPr lang="ru-RU" sz="7200" dirty="0"/>
              <a:t>: ЦВМА, </a:t>
            </a:r>
            <a:r>
              <a:rPr lang="ru-RU" sz="7200" dirty="0" err="1"/>
              <a:t>вх</a:t>
            </a:r>
            <a:r>
              <a:rPr lang="ru-RU" sz="7200" dirty="0"/>
              <a:t>. дон. 2263-43 г., фонд 864, опись 1, дело 273, лист 105: сбит огнем зенитной артиллерии 19.8.1943.</a:t>
            </a:r>
          </a:p>
          <a:p>
            <a:r>
              <a:rPr lang="ru-RU" sz="7200" dirty="0" err="1" smtClean="0"/>
              <a:t>Трунов</a:t>
            </a:r>
            <a:r>
              <a:rPr lang="ru-RU" sz="7200" dirty="0" smtClean="0"/>
              <a:t> Н.А.:  </a:t>
            </a:r>
            <a:r>
              <a:rPr lang="ru-RU" sz="7200" dirty="0"/>
              <a:t>Архив: ЦВМА, </a:t>
            </a:r>
            <a:r>
              <a:rPr lang="ru-RU" sz="7200" dirty="0" err="1"/>
              <a:t>вх</a:t>
            </a:r>
            <a:r>
              <a:rPr lang="ru-RU" sz="7200" dirty="0"/>
              <a:t>. дон. 2141-43 г., фонд 864, опись 1, дело 273, лист 26: сбит огнем ЗА 19.8.1943.</a:t>
            </a:r>
          </a:p>
          <a:p>
            <a:r>
              <a:rPr lang="ru-RU" sz="7200" dirty="0"/>
              <a:t> </a:t>
            </a:r>
            <a:endParaRPr lang="ru-RU" sz="7200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348" y="2196085"/>
            <a:ext cx="2605623" cy="4168430"/>
          </a:xfrm>
        </p:spPr>
      </p:pic>
    </p:spTree>
    <p:extLst>
      <p:ext uri="{BB962C8B-B14F-4D97-AF65-F5344CB8AC3E}">
        <p14:creationId xmlns:p14="http://schemas.microsoft.com/office/powerpoint/2010/main" val="1658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УВЛЕЧЕНИЕ ИСТОРИЕЙ 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680" y="4297870"/>
            <a:ext cx="3489960" cy="204197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680" y="2255900"/>
            <a:ext cx="3489960" cy="1919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" y="2255900"/>
            <a:ext cx="5289131" cy="40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В</a:t>
            </a:r>
            <a:r>
              <a:rPr lang="ru-RU" sz="2800" b="1" dirty="0" smtClean="0"/>
              <a:t>ОЕННЫЙ АЭРОДРОМ  В Д. БОРКИ</a:t>
            </a:r>
            <a:br>
              <a:rPr lang="ru-RU" sz="2800" b="1" dirty="0" smtClean="0"/>
            </a:br>
            <a:r>
              <a:rPr lang="ru-RU" sz="2800" b="1" dirty="0" smtClean="0"/>
              <a:t> ЛОМОНОСОВСКОГО Р-НА ЛО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155" y="2200366"/>
            <a:ext cx="4601028" cy="3692434"/>
          </a:xfrm>
        </p:spPr>
      </p:pic>
      <p:pic>
        <p:nvPicPr>
          <p:cNvPr id="6" name="Рисунок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719"/>
          <a:stretch/>
        </p:blipFill>
        <p:spPr>
          <a:xfrm>
            <a:off x="497154" y="2200366"/>
            <a:ext cx="4132904" cy="369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74" y="2115003"/>
            <a:ext cx="2798365" cy="37311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36037" y="2252602"/>
            <a:ext cx="5662188" cy="3981101"/>
          </a:xfrm>
        </p:spPr>
        <p:txBody>
          <a:bodyPr>
            <a:normAutofit fontScale="25000" lnSpcReduction="20000"/>
          </a:bodyPr>
          <a:lstStyle/>
          <a:p>
            <a:endParaRPr lang="en-US" sz="8000" dirty="0" smtClean="0"/>
          </a:p>
          <a:p>
            <a:endParaRPr lang="en-US" sz="8000" dirty="0"/>
          </a:p>
          <a:p>
            <a:endParaRPr lang="en-US" sz="8000" dirty="0" smtClean="0"/>
          </a:p>
          <a:p>
            <a:endParaRPr lang="en-US" sz="8000" dirty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/>
          </a:p>
          <a:p>
            <a:endParaRPr lang="en-US" sz="8000" dirty="0" smtClean="0"/>
          </a:p>
          <a:p>
            <a:endParaRPr lang="en-US" sz="8000" dirty="0"/>
          </a:p>
          <a:p>
            <a:endParaRPr lang="en-US" sz="8000" dirty="0" smtClean="0"/>
          </a:p>
          <a:p>
            <a:endParaRPr lang="ru-RU" sz="8000" dirty="0" smtClean="0"/>
          </a:p>
          <a:p>
            <a:endParaRPr lang="ru-RU" sz="8000" dirty="0"/>
          </a:p>
          <a:p>
            <a:r>
              <a:rPr lang="ru-RU" sz="8000" dirty="0" smtClean="0"/>
              <a:t>ЛИТОВЧУК АЛЕКСАНДР ФЕДОРОВИЧ</a:t>
            </a:r>
          </a:p>
          <a:p>
            <a:r>
              <a:rPr lang="ru-RU" sz="8000" dirty="0" smtClean="0"/>
              <a:t>ГВАРДИИ КАПИТАН</a:t>
            </a:r>
          </a:p>
          <a:p>
            <a:r>
              <a:rPr lang="ru-RU" sz="8000" dirty="0" smtClean="0"/>
              <a:t>1908-19.08.1943 Г.</a:t>
            </a:r>
          </a:p>
          <a:p>
            <a:r>
              <a:rPr lang="ru-RU" sz="8000" dirty="0" smtClean="0"/>
              <a:t>УЧАСТОК №7</a:t>
            </a:r>
          </a:p>
          <a:p>
            <a:endParaRPr lang="ru-RU" sz="8000" dirty="0" smtClean="0"/>
          </a:p>
          <a:p>
            <a:r>
              <a:rPr lang="ru-RU" sz="8000" dirty="0" smtClean="0"/>
              <a:t>ТРУНОВ НИКОЛАЙ АЛЕКСЕЕВИЧ </a:t>
            </a:r>
          </a:p>
          <a:p>
            <a:r>
              <a:rPr lang="ru-RU" sz="8000" dirty="0" smtClean="0"/>
              <a:t>ГВАРДИИ СЕРЖАНТ</a:t>
            </a:r>
          </a:p>
          <a:p>
            <a:r>
              <a:rPr lang="ru-RU" sz="8000" dirty="0" smtClean="0"/>
              <a:t>1920 г.-19.08.1943 г.</a:t>
            </a:r>
          </a:p>
          <a:p>
            <a:r>
              <a:rPr lang="ru-RU" sz="8000" dirty="0" smtClean="0"/>
              <a:t>УЧАСТОК №4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236" y="2115002"/>
            <a:ext cx="2542680" cy="3731155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7404" y="724200"/>
            <a:ext cx="9613863" cy="10809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В</a:t>
            </a:r>
            <a:r>
              <a:rPr lang="ru-RU" sz="2800" b="1" dirty="0" smtClean="0"/>
              <a:t>ОЕННЫЙ АЭРОДРОМ  В Д. БОРКИ</a:t>
            </a:r>
            <a:br>
              <a:rPr lang="ru-RU" sz="2800" b="1" dirty="0" smtClean="0"/>
            </a:br>
            <a:r>
              <a:rPr lang="ru-RU" sz="2800" b="1" dirty="0" smtClean="0"/>
              <a:t> ЛОМОНОСОВСКОГО Р-НА ЛО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131" y="2951628"/>
            <a:ext cx="923747" cy="1056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935" y="2992300"/>
            <a:ext cx="923747" cy="10560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808" y="4706670"/>
            <a:ext cx="696140" cy="1213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8898" y="2970479"/>
            <a:ext cx="739327" cy="1037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249" y="4706670"/>
            <a:ext cx="1272430" cy="12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ИСПОЛЬЗОВАННЫЕ ИСТОЧНИКИ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8601" y="2220686"/>
            <a:ext cx="5867400" cy="3715501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/>
              <a:t>ОБОБЩЕННЫЙ  </a:t>
            </a:r>
            <a:r>
              <a:rPr lang="ru-RU" sz="1900" dirty="0"/>
              <a:t>БАНК ДАННЫХ </a:t>
            </a:r>
            <a:r>
              <a:rPr lang="ru-RU" sz="1900" dirty="0" smtClean="0"/>
              <a:t>«МЕМОРИАЛ»</a:t>
            </a:r>
            <a:endParaRPr lang="ru-RU" sz="1900" dirty="0"/>
          </a:p>
          <a:p>
            <a:pPr marL="0" indent="0">
              <a:buNone/>
            </a:pPr>
            <a:r>
              <a:rPr lang="ru-RU" sz="1900" dirty="0"/>
              <a:t>«ОБД МЕМОРИАЛ» </a:t>
            </a:r>
            <a:r>
              <a:rPr lang="ru-RU" sz="1900" dirty="0">
                <a:hlinkClick r:id="rId2"/>
              </a:rPr>
              <a:t>https://</a:t>
            </a:r>
            <a:r>
              <a:rPr lang="ru-RU" sz="1900" dirty="0" smtClean="0">
                <a:hlinkClick r:id="rId2"/>
              </a:rPr>
              <a:t>obd-memorial.ru</a:t>
            </a:r>
            <a:endParaRPr lang="ru-RU" sz="1900" dirty="0" smtClean="0"/>
          </a:p>
          <a:p>
            <a:r>
              <a:rPr lang="en-US" sz="1900" dirty="0">
                <a:hlinkClick r:id="rId3"/>
              </a:rPr>
              <a:t>https://trizna.ru/forum/topic/37353-</a:t>
            </a:r>
            <a:r>
              <a:rPr lang="ru-RU" sz="1900" dirty="0">
                <a:hlinkClick r:id="rId3"/>
              </a:rPr>
              <a:t>один-</a:t>
            </a:r>
            <a:r>
              <a:rPr lang="ru-RU" sz="1900" dirty="0" err="1">
                <a:hlinkClick r:id="rId3"/>
              </a:rPr>
              <a:t>экипаждва</a:t>
            </a:r>
            <a:r>
              <a:rPr lang="ru-RU" sz="1900" dirty="0">
                <a:hlinkClick r:id="rId3"/>
              </a:rPr>
              <a:t>-места-гибели</a:t>
            </a:r>
            <a:r>
              <a:rPr lang="ru-RU" sz="1900" dirty="0" smtClean="0">
                <a:hlinkClick r:id="rId3"/>
              </a:rPr>
              <a:t>/</a:t>
            </a:r>
            <a:endParaRPr lang="ru-RU" sz="1900" dirty="0" smtClean="0"/>
          </a:p>
          <a:p>
            <a:r>
              <a:rPr lang="en-US" sz="1900" dirty="0"/>
              <a:t>https://grafiq.ru/lagg-3/</a:t>
            </a:r>
            <a:endParaRPr lang="ru-RU" sz="1900" dirty="0"/>
          </a:p>
          <a:p>
            <a:r>
              <a:rPr lang="ru-RU" sz="1900" dirty="0"/>
              <a:t>ВОЕНКОМАТ ЛОМОНОСОВСКОГО РАЙОНА ЛО</a:t>
            </a:r>
          </a:p>
          <a:p>
            <a:r>
              <a:rPr lang="ru-RU" sz="1900" dirty="0" smtClean="0"/>
              <a:t>А.ЛАШКЕВИЧ. «В </a:t>
            </a:r>
            <a:r>
              <a:rPr lang="ru-RU" sz="1900" dirty="0"/>
              <a:t>ВОЗДУШНЫХ </a:t>
            </a:r>
            <a:r>
              <a:rPr lang="ru-RU" sz="1900" dirty="0" smtClean="0"/>
              <a:t>БОЯХ.БАЛТИЙСКОЕ НЕБО»</a:t>
            </a:r>
          </a:p>
          <a:p>
            <a:r>
              <a:rPr lang="ru-RU" sz="1900" dirty="0"/>
              <a:t>«БЕССМЕРТНЫЙ ПОЛК» https://www.moypolk.ru</a:t>
            </a:r>
          </a:p>
          <a:p>
            <a:r>
              <a:rPr lang="ru-RU" sz="1900" dirty="0"/>
              <a:t>«СОЛДАТСКИЕ МЕДАЛЬОНЫ» http://otechestvort.ru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72200" y="2220686"/>
            <a:ext cx="455676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«</a:t>
            </a:r>
            <a:r>
              <a:rPr lang="ru-RU" sz="1900" dirty="0"/>
              <a:t>ПАМЯТЬ НАРОДА» https://pamyat-naroda.ru</a:t>
            </a:r>
          </a:p>
          <a:p>
            <a:r>
              <a:rPr lang="ru-RU" sz="1900" dirty="0"/>
              <a:t>«КНИГА ПОДВИГА» http://www.knigapodviga.ru</a:t>
            </a:r>
          </a:p>
          <a:p>
            <a:r>
              <a:rPr lang="ru-RU" sz="1900" dirty="0"/>
              <a:t>«ПОДВИГ НАРОДА» http://podvignaroda.ru</a:t>
            </a:r>
          </a:p>
          <a:p>
            <a:r>
              <a:rPr lang="ru-RU" sz="1900" dirty="0" smtClean="0"/>
              <a:t>КРАЕВЕДЧЕСКИЙ МУЗЕЙ Г. ЛОМОНОСОВА</a:t>
            </a:r>
            <a:endParaRPr lang="ru-RU" sz="1900" dirty="0"/>
          </a:p>
          <a:p>
            <a:r>
              <a:rPr lang="ru-RU" sz="1900" dirty="0" smtClean="0"/>
              <a:t>ЛИЧНОЕ </a:t>
            </a:r>
            <a:r>
              <a:rPr lang="ru-RU" sz="1900" dirty="0"/>
              <a:t>ПОСЕЩЕНИЕ ПАМЯТНЫХ МЕСТ </a:t>
            </a:r>
          </a:p>
        </p:txBody>
      </p:sp>
    </p:spTree>
    <p:extLst>
      <p:ext uri="{BB962C8B-B14F-4D97-AF65-F5344CB8AC3E}">
        <p14:creationId xmlns:p14="http://schemas.microsoft.com/office/powerpoint/2010/main" val="31206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8548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 ИССЛЕДОВАТЕЛЬСКОЙ РАБОТЕ ПРИНИМАЛИ УЧАСТИЕ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136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МЕЗЕНЦЕВ ИВАН ОЛЕГОВИЧ- АВТОР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МЕЗЕНЦЕВ ОЛЕГ ВИКТОРОВИЧ -КОНСУЛЬТАНТ</a:t>
            </a: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МЕЗЕНЦЕВА НАДЕЖДА ЛЕОНИДОВНА -СОАВТОР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ДЕДОВА ВАЛЕНТИНА СЕРГЕЕВНА-ЗАВЕДУЮЩИЙ МУЗЕЕМ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СЕМАШКО ЮЛИЯ ВИКТОРОВНА-КЛАССНЫЙ РУКОВОДИТЕЛЬ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8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19" y="747863"/>
            <a:ext cx="9613863" cy="10809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АРТЕФАКТЫ ВРЕМЕН</a:t>
            </a:r>
            <a:br>
              <a:rPr lang="ru-RU" sz="2800" b="1" dirty="0" smtClean="0"/>
            </a:br>
            <a:r>
              <a:rPr lang="ru-RU" sz="2800" b="1" dirty="0" smtClean="0"/>
              <a:t> ВЕЛИКОЙ ОТЕЧЕСТВЕННОЙ ВОЙНЫ</a:t>
            </a:r>
            <a:endParaRPr lang="ru-RU" sz="2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629" y="2090012"/>
            <a:ext cx="3023999" cy="403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313" y="2090012"/>
            <a:ext cx="3024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ТРОИЦКАЯ ГОРА- СТРАТЕГИЧЕСКАЯ ВЫСОТА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2080589"/>
            <a:ext cx="5605670" cy="4200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610" y="2080589"/>
            <a:ext cx="3150704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МЕСТО ГИБЕЛИ СОВЕТСКОГО САМОЛЕТА ИЛ-2 </a:t>
            </a:r>
            <a:br>
              <a:rPr lang="ru-RU" sz="2800" b="1" dirty="0" smtClean="0"/>
            </a:br>
            <a:r>
              <a:rPr lang="ru-RU" sz="2000" b="1" i="1" dirty="0" smtClean="0"/>
              <a:t>(ТРОИЦКАЯ ГОРА) </a:t>
            </a:r>
            <a:endParaRPr lang="ru-RU" sz="2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086" y="2194560"/>
            <a:ext cx="2988039" cy="414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95" y="2175336"/>
            <a:ext cx="3060000" cy="4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251" y="2184948"/>
            <a:ext cx="3060000" cy="41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182804"/>
              </p:ext>
            </p:extLst>
          </p:nvPr>
        </p:nvGraphicFramePr>
        <p:xfrm>
          <a:off x="7576188" y="4588205"/>
          <a:ext cx="2465278" cy="174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" name="Acrobat Document" r:id="rId3" imgW="8020012" imgH="5667018" progId="Acrobat.Document.11">
                  <p:embed/>
                </p:oleObj>
              </mc:Choice>
              <mc:Fallback>
                <p:oleObj name="Acrobat Document" r:id="rId3" imgW="8020012" imgH="566701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76188" y="4588205"/>
                        <a:ext cx="2465278" cy="1742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344531"/>
              </p:ext>
            </p:extLst>
          </p:nvPr>
        </p:nvGraphicFramePr>
        <p:xfrm>
          <a:off x="2631972" y="4539002"/>
          <a:ext cx="2662606" cy="188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" name="Acrobat Document" r:id="rId5" imgW="8020012" imgH="5667018" progId="Acrobat.Document.11">
                  <p:embed/>
                </p:oleObj>
              </mc:Choice>
              <mc:Fallback>
                <p:oleObj name="Acrobat Document" r:id="rId5" imgW="8020012" imgH="566701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1972" y="4539002"/>
                        <a:ext cx="2662606" cy="1881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634066"/>
              </p:ext>
            </p:extLst>
          </p:nvPr>
        </p:nvGraphicFramePr>
        <p:xfrm>
          <a:off x="5177223" y="2038647"/>
          <a:ext cx="3759111" cy="265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" name="Acrobat Document" r:id="rId7" imgW="8020012" imgH="5667018" progId="Acrobat.Document.11">
                  <p:embed/>
                </p:oleObj>
              </mc:Choice>
              <mc:Fallback>
                <p:oleObj name="Acrobat Document" r:id="rId7" imgW="8020012" imgH="566701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7223" y="2038647"/>
                        <a:ext cx="3759111" cy="2656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СБОР ИНФОРМАЦИИ: ПОИСК И ОБРАБОТКА ДОКУМЕНТОВ</a:t>
            </a:r>
            <a:r>
              <a:rPr lang="en-US" sz="2800" dirty="0" smtClean="0"/>
              <a:t>, </a:t>
            </a:r>
            <a:r>
              <a:rPr lang="ru-RU" sz="2800" dirty="0" smtClean="0"/>
              <a:t>ПОЛЕВАЯ РАБОТА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162175"/>
            <a:ext cx="3122024" cy="3599316"/>
          </a:xfrm>
        </p:spPr>
        <p:txBody>
          <a:bodyPr>
            <a:normAutofit/>
          </a:bodyPr>
          <a:lstStyle/>
          <a:p>
            <a:r>
              <a:rPr lang="ru-RU" sz="1900" dirty="0" smtClean="0"/>
              <a:t>ОБЪЕДИНЕННЫЙ БАНК ДАННЫХ МЕМОРИАЛ </a:t>
            </a:r>
          </a:p>
          <a:p>
            <a:r>
              <a:rPr lang="ru-RU" sz="1900" dirty="0" smtClean="0"/>
              <a:t>«</a:t>
            </a:r>
            <a:r>
              <a:rPr lang="ru-RU" sz="1900" dirty="0"/>
              <a:t>ОБД </a:t>
            </a:r>
            <a:r>
              <a:rPr lang="ru-RU" sz="1900" dirty="0" smtClean="0"/>
              <a:t>МЕМОРИАЛ» </a:t>
            </a:r>
            <a:r>
              <a:rPr lang="ru-RU" sz="1900" u="sng" dirty="0">
                <a:hlinkClick r:id="rId9"/>
              </a:rPr>
              <a:t>https://</a:t>
            </a:r>
            <a:r>
              <a:rPr lang="ru-RU" sz="1900" u="sng" dirty="0" smtClean="0">
                <a:hlinkClick r:id="rId9"/>
              </a:rPr>
              <a:t>obd-memorial.ru</a:t>
            </a:r>
            <a:endParaRPr lang="ru-RU" sz="1900" u="sng" dirty="0" smtClean="0"/>
          </a:p>
          <a:p>
            <a:endParaRPr lang="ru-RU" sz="1900" u="sng" dirty="0"/>
          </a:p>
          <a:p>
            <a:endParaRPr lang="ru-RU" sz="1900" u="sng" dirty="0" smtClean="0"/>
          </a:p>
          <a:p>
            <a:r>
              <a:rPr lang="ru-RU" sz="1900" u="sng" dirty="0" smtClean="0"/>
              <a:t>ВОЕНКОМАТ ЛОМОНОСОВСКОГО РАЙОНА ЛО</a:t>
            </a:r>
            <a:endParaRPr lang="ru-RU" sz="19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923" y="1909613"/>
            <a:ext cx="1985514" cy="2713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879" y="3673917"/>
            <a:ext cx="3501409" cy="744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440" y="5493902"/>
            <a:ext cx="2713954" cy="70173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4622856"/>
            <a:ext cx="1898934" cy="1853266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78" y="2113110"/>
            <a:ext cx="1397516" cy="21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121" y="7659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ИСПОЛЬЗОВАННЫЕ ИСТОЧНИКИ ИНФОРМАЦИИ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281" y="2297117"/>
            <a:ext cx="7895539" cy="3599316"/>
          </a:xfrm>
        </p:spPr>
        <p:txBody>
          <a:bodyPr/>
          <a:lstStyle/>
          <a:p>
            <a:pPr algn="just"/>
            <a:r>
              <a:rPr lang="ru-RU" dirty="0" smtClean="0"/>
              <a:t>«БЕССМЕРТНЫЙ ПОЛК» </a:t>
            </a:r>
            <a:r>
              <a:rPr lang="ru-RU" u="sng" dirty="0">
                <a:hlinkClick r:id="rId2"/>
              </a:rPr>
              <a:t>https://www.moypolk.ru</a:t>
            </a:r>
            <a:endParaRPr lang="ru-RU" dirty="0"/>
          </a:p>
          <a:p>
            <a:pPr algn="just"/>
            <a:r>
              <a:rPr lang="ru-RU" dirty="0" smtClean="0"/>
              <a:t>«СОЛДАТСКИЕ МЕДАЛЬОНЫ» </a:t>
            </a:r>
            <a:r>
              <a:rPr lang="ru-RU" u="sng" dirty="0">
                <a:hlinkClick r:id="rId3"/>
              </a:rPr>
              <a:t>http://otechestvort.ru</a:t>
            </a:r>
            <a:endParaRPr lang="ru-RU" dirty="0"/>
          </a:p>
          <a:p>
            <a:pPr algn="just"/>
            <a:r>
              <a:rPr lang="ru-RU" dirty="0" smtClean="0"/>
              <a:t>«ПАМЯТЬ НАРОДА» </a:t>
            </a:r>
            <a:r>
              <a:rPr lang="ru-RU" u="sng" dirty="0">
                <a:hlinkClick r:id="rId4"/>
              </a:rPr>
              <a:t>https://pamyat-naroda.ru</a:t>
            </a:r>
            <a:endParaRPr lang="ru-RU" dirty="0"/>
          </a:p>
          <a:p>
            <a:pPr algn="just"/>
            <a:r>
              <a:rPr lang="ru-RU" dirty="0" smtClean="0"/>
              <a:t>«КНИГА ПОДВИГА» </a:t>
            </a:r>
            <a:r>
              <a:rPr lang="ru-RU" u="sng" dirty="0">
                <a:hlinkClick r:id="rId5"/>
              </a:rPr>
              <a:t>http://www.knigapodviga.ru</a:t>
            </a:r>
            <a:endParaRPr lang="ru-RU" dirty="0"/>
          </a:p>
          <a:p>
            <a:pPr algn="just"/>
            <a:r>
              <a:rPr lang="ru-RU" dirty="0" smtClean="0"/>
              <a:t>«ПОДВИГ НАРОДА» </a:t>
            </a:r>
            <a:r>
              <a:rPr lang="ru-RU" u="sng" dirty="0">
                <a:hlinkClick r:id="rId6"/>
              </a:rPr>
              <a:t>http://podvignaroda.ru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ЛИТОВЧУК АЛЕКСАНДР ФЕДОРОВИЧ </a:t>
            </a:r>
            <a:br>
              <a:rPr lang="ru-RU" sz="2800" b="1" dirty="0" smtClean="0"/>
            </a:br>
            <a:r>
              <a:rPr lang="ru-RU" sz="2000" b="1" dirty="0" smtClean="0"/>
              <a:t>ГВАРДИИ КАПИТАН</a:t>
            </a:r>
            <a:br>
              <a:rPr lang="ru-RU" sz="2000" b="1" dirty="0" smtClean="0"/>
            </a:br>
            <a:r>
              <a:rPr lang="ru-RU" sz="2000" b="1" dirty="0" smtClean="0"/>
              <a:t>1-й  ГВАРДЕЙСКИЙ МИННО-ТОРПЕДНЫЙ АВИАПОЛК ВВС КБФ 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419" y="2549698"/>
            <a:ext cx="2243013" cy="3064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702" y="2575647"/>
            <a:ext cx="2270533" cy="30640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456" y="2608027"/>
            <a:ext cx="2116833" cy="30640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631" y="2608027"/>
            <a:ext cx="942712" cy="16431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119" y="2575647"/>
            <a:ext cx="1037681" cy="1145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119" y="3753573"/>
            <a:ext cx="1052331" cy="1366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7" y="2575647"/>
            <a:ext cx="2057452" cy="29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ТРУНОВ </a:t>
            </a:r>
            <a:r>
              <a:rPr lang="ru-RU" sz="2800" b="1" dirty="0"/>
              <a:t>НИКОЛАЙ АЛЕКСЕЕВИЧ</a:t>
            </a:r>
            <a:br>
              <a:rPr lang="ru-RU" sz="2800" b="1" dirty="0"/>
            </a:br>
            <a:r>
              <a:rPr lang="ru-RU" sz="2800" b="1" dirty="0" smtClean="0"/>
              <a:t>ГВАРДИИ СЕРЖАНТ   КБФ 7 –ГО ГВАРДЕЙСКОГО ШТУРМОВОГО АВИАПОЛКА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94" y="2130194"/>
            <a:ext cx="2692446" cy="39934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5591" r="8634" b="6907"/>
          <a:stretch/>
        </p:blipFill>
        <p:spPr>
          <a:xfrm>
            <a:off x="3206466" y="2130194"/>
            <a:ext cx="2351289" cy="38395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197" y="3690287"/>
            <a:ext cx="2433366" cy="2433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448" y="2130194"/>
            <a:ext cx="2931843" cy="211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448" y="4337818"/>
            <a:ext cx="3568192" cy="1736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223" y="2694011"/>
            <a:ext cx="2120914" cy="36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1336</TotalTime>
  <Words>475</Words>
  <Application>Microsoft Office PowerPoint</Application>
  <PresentationFormat>Широкоэкранный</PresentationFormat>
  <Paragraphs>101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Trebuchet MS</vt:lpstr>
      <vt:lpstr>Wingdings</vt:lpstr>
      <vt:lpstr>Берлин</vt:lpstr>
      <vt:lpstr>Acrobat Document</vt:lpstr>
      <vt:lpstr>ИСТОРИЯ СБИТОГО ШТУРМОВИКА ИЛ-2</vt:lpstr>
      <vt:lpstr>УВЛЕЧЕНИЕ ИСТОРИЕЙ </vt:lpstr>
      <vt:lpstr>АРТЕФАКТЫ ВРЕМЕН  ВЕЛИКОЙ ОТЕЧЕСТВЕННОЙ ВОЙНЫ</vt:lpstr>
      <vt:lpstr>ТРОИЦКАЯ ГОРА- СТРАТЕГИЧЕСКАЯ ВЫСОТА</vt:lpstr>
      <vt:lpstr>МЕСТО ГИБЕЛИ СОВЕТСКОГО САМОЛЕТА ИЛ-2  (ТРОИЦКАЯ ГОРА) </vt:lpstr>
      <vt:lpstr>СБОР ИНФОРМАЦИИ: ПОИСК И ОБРАБОТКА ДОКУМЕНТОВ, ПОЛЕВАЯ РАБОТА </vt:lpstr>
      <vt:lpstr>ИСПОЛЬЗОВАННЫЕ ИСТОЧНИКИ ИНФОРМАЦИИ</vt:lpstr>
      <vt:lpstr>ЛИТОВЧУК АЛЕКСАНДР ФЕДОРОВИЧ  ГВАРДИИ КАПИТАН 1-й  ГВАРДЕЙСКИЙ МИННО-ТОРПЕДНЫЙ АВИАПОЛК ВВС КБФ </vt:lpstr>
      <vt:lpstr>ТРУНОВ НИКОЛАЙ АЛЕКСЕЕВИЧ ГВАРДИИ СЕРЖАНТ   КБФ 7 –ГО ГВАРДЕЙСКОГО ШТУРМОВОГО АВИАПОЛКА</vt:lpstr>
      <vt:lpstr>ЛИТОВЧУК АЛЕКСАНДР ФЕДОРОВИЧ  ГВАРДИИ КАПИТАН 1-й МИННО-ТОРПЕДНЫЙ АВИАПОЛК ВВС КБФ </vt:lpstr>
      <vt:lpstr>Презентация PowerPoint</vt:lpstr>
      <vt:lpstr>ИЛ-2. 1350 ЛЕТЧИКОВ АВИАПОЛКОВ, БАЗИРОВАВШИХСЯ НА АЭРОДРОМЕ «БОРКИ», ПАЛИ СМЕРТЬЮ ХРАБРЫХ, ЗАЩИЩАЯ НЕБО НАД ЛЕНИНГРАДОМ И БАЛТИЙСКИМ МОРЕМ </vt:lpstr>
      <vt:lpstr>ПОИСКОВОЕ ОЪЕДИНЕНИЕ «ТРИЗНА» ПОИКОВЫЙ ОТРЯД «РАДАР» </vt:lpstr>
      <vt:lpstr>КНИГА ПАМЯТИ НАДЕЖДА ШЛЕЙКИНА 16.05.2011 Г.</vt:lpstr>
      <vt:lpstr>ЛаГГ-3. ПИЛОТА ПОГИБШЕГО САМОЛЕТА ЕЩЕ ПРЕДСТОИТ УСТАНОВИТЬ</vt:lpstr>
      <vt:lpstr>ГЕОГРАФИЯ ПОИСКА ШЛЕЙКИНА НАДЕЖДА - 16.05.2011</vt:lpstr>
      <vt:lpstr>ДВА ПАМЯТНИКА ОДНОМУ САМОЛЕТУ</vt:lpstr>
      <vt:lpstr>Презентация PowerPoint</vt:lpstr>
      <vt:lpstr>ЖУРНАЛ БОЕВЫХ ДЕЙСТВИЙ 19.08.1943 ПОСЛЕДНИЙ ПОЛЕТ</vt:lpstr>
      <vt:lpstr>ВОЕННЫЙ АЭРОДРОМ  В Д. БОРКИ  ЛОМОНОСОВСКОГО Р-НА ЛО</vt:lpstr>
      <vt:lpstr>ВОЕННЫЙ АЭРОДРОМ  В Д. БОРКИ  ЛОМОНОСОВСКОГО Р-НА ЛО</vt:lpstr>
      <vt:lpstr>ИСПОЛЬЗОВАННЫЕ ИСТОЧНИКИ</vt:lpstr>
      <vt:lpstr>В ИССЛЕДОВАТЕЛЬСКОЙ РАБОТЕ ПРИНИМАЛИ УЧАСТИЕ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сбитого штурмовика ИЛ-2 при обороне Ленинграда в годы Великой Отечественной Войны</dc:title>
  <dc:creator>User</dc:creator>
  <cp:lastModifiedBy>олег самсонов</cp:lastModifiedBy>
  <cp:revision>203</cp:revision>
  <cp:lastPrinted>2020-02-28T13:18:20Z</cp:lastPrinted>
  <dcterms:created xsi:type="dcterms:W3CDTF">2020-02-25T11:08:19Z</dcterms:created>
  <dcterms:modified xsi:type="dcterms:W3CDTF">2020-05-01T08:19:45Z</dcterms:modified>
</cp:coreProperties>
</file>