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3" r:id="rId12"/>
    <p:sldId id="272" r:id="rId13"/>
    <p:sldId id="282" r:id="rId14"/>
    <p:sldId id="279" r:id="rId15"/>
    <p:sldId id="284" r:id="rId16"/>
    <p:sldId id="281" r:id="rId17"/>
    <p:sldId id="280" r:id="rId18"/>
    <p:sldId id="276" r:id="rId19"/>
    <p:sldId id="268" r:id="rId20"/>
    <p:sldId id="274" r:id="rId21"/>
    <p:sldId id="266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7891-980B-4CFF-A3B8-559A5B15FEB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4F5-8A3A-40A8-AD25-583F6290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7891-980B-4CFF-A3B8-559A5B15FEB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4F5-8A3A-40A8-AD25-583F6290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8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7891-980B-4CFF-A3B8-559A5B15FEB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4F5-8A3A-40A8-AD25-583F6290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0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7891-980B-4CFF-A3B8-559A5B15FEB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4F5-8A3A-40A8-AD25-583F6290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3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7891-980B-4CFF-A3B8-559A5B15FEB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4F5-8A3A-40A8-AD25-583F6290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2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7891-980B-4CFF-A3B8-559A5B15FEB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4F5-8A3A-40A8-AD25-583F6290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7891-980B-4CFF-A3B8-559A5B15FEB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4F5-8A3A-40A8-AD25-583F6290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8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7891-980B-4CFF-A3B8-559A5B15FEB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4F5-8A3A-40A8-AD25-583F6290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9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7891-980B-4CFF-A3B8-559A5B15FEB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4F5-8A3A-40A8-AD25-583F6290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7891-980B-4CFF-A3B8-559A5B15FEB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4F5-8A3A-40A8-AD25-583F6290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3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7891-980B-4CFF-A3B8-559A5B15FEB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34F5-8A3A-40A8-AD25-583F6290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3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7891-980B-4CFF-A3B8-559A5B15FEB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D34F5-8A3A-40A8-AD25-583F6290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9523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обучения технике и тактике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преодоления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препятствий в туристском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путешествии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365104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Подлевских А.Н. </a:t>
            </a:r>
          </a:p>
          <a:p>
            <a:pPr algn="r"/>
            <a:r>
              <a:rPr lang="ru-RU" dirty="0" smtClean="0"/>
              <a:t>методист ГБУДО ДДТ Приморского района</a:t>
            </a:r>
          </a:p>
          <a:p>
            <a:pPr algn="r"/>
            <a:r>
              <a:rPr lang="ru-RU" dirty="0" smtClean="0"/>
              <a:t>Гусаков С.В. </a:t>
            </a:r>
          </a:p>
          <a:p>
            <a:pPr algn="r"/>
            <a:r>
              <a:rPr lang="ru-RU" dirty="0" smtClean="0"/>
              <a:t>заведующий туристско-спортивным отделом </a:t>
            </a:r>
          </a:p>
          <a:p>
            <a:pPr algn="r"/>
            <a:r>
              <a:rPr lang="ru-RU" dirty="0" smtClean="0"/>
              <a:t>ГБУДО </a:t>
            </a:r>
            <a:r>
              <a:rPr lang="ru-RU" dirty="0"/>
              <a:t>ДДТ Приморского района </a:t>
            </a:r>
          </a:p>
        </p:txBody>
      </p:sp>
    </p:spTree>
    <p:extLst>
      <p:ext uri="{BB962C8B-B14F-4D97-AF65-F5344CB8AC3E}">
        <p14:creationId xmlns:p14="http://schemas.microsoft.com/office/powerpoint/2010/main" val="16562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Передвижение по снежникам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При </a:t>
            </a:r>
            <a:r>
              <a:rPr lang="ru-RU" sz="1800" dirty="0"/>
              <a:t>движении по снегу нужно выполнять основные правила: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</a:t>
            </a:r>
            <a:r>
              <a:rPr lang="ru-RU" sz="1800" dirty="0"/>
              <a:t>мягком снежном склоне следует постепенно прессовать опору для ступени, избегая сильного удара ногой по снегу. Это помогает </a:t>
            </a:r>
            <a:r>
              <a:rPr lang="ru-RU" sz="1800" dirty="0" smtClean="0"/>
              <a:t>сохранить ступени</a:t>
            </a:r>
            <a:r>
              <a:rPr lang="ru-RU" sz="1800" dirty="0"/>
              <a:t>, которые могут обрушиться от резкого удара и экономит </a:t>
            </a:r>
            <a:r>
              <a:rPr lang="ru-RU" sz="1800" dirty="0" smtClean="0"/>
              <a:t>силы. Если </a:t>
            </a:r>
            <a:r>
              <a:rPr lang="ru-RU" sz="1800" dirty="0"/>
              <a:t>наст непрочный и не выдерживает веса человека, не надо стараться удержаться на его поверхности. Лучше резким ударом проломить наст, а затем нажимом подошвы уплотнить ступень под ним</a:t>
            </a:r>
            <a:r>
              <a:rPr lang="ru-RU" sz="1800" dirty="0" smtClean="0"/>
              <a:t>. </a:t>
            </a:r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r>
              <a:rPr lang="ru-RU" sz="1800" dirty="0"/>
              <a:t>Иногда на крутом настовом склоне можно удержаться, опираясь подошвой на край пробитой в насте ступени, а голенью — на наст, распределив таким образом вес тела на большую поверхность снега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r>
              <a:rPr lang="ru-RU" sz="1800" dirty="0"/>
              <a:t>Необходимо соблюдать принцип вертикального положения тела, особенно, если ступени не </a:t>
            </a:r>
            <a:r>
              <a:rPr lang="ru-RU" sz="1800" dirty="0" smtClean="0"/>
              <a:t>надежны.</a:t>
            </a:r>
          </a:p>
          <a:p>
            <a:pPr marL="0" indent="0" algn="just">
              <a:buNone/>
            </a:pPr>
            <a:r>
              <a:rPr lang="ru-RU" sz="1800" dirty="0" smtClean="0"/>
              <a:t>Длина </a:t>
            </a:r>
            <a:r>
              <a:rPr lang="ru-RU" sz="1800" dirty="0"/>
              <a:t>шага ведущего не должна превышать длину шага самого малорослого </a:t>
            </a:r>
            <a:r>
              <a:rPr lang="ru-RU" sz="1800" dirty="0" smtClean="0"/>
              <a:t>участника </a:t>
            </a:r>
            <a:r>
              <a:rPr lang="ru-RU" sz="1800" dirty="0"/>
              <a:t>группы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r>
              <a:rPr lang="ru-RU" sz="1800" dirty="0"/>
              <a:t>Все участники группы должны идти след в след, не сбивая ступени и заботясь об их сохранности и при необходимости исправлять повреждения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r>
              <a:rPr lang="ru-RU" sz="1800" dirty="0"/>
              <a:t>Идущий первым выполняет тяжелую работу, поэтому его надо периодически заменять. Это диктуется также соображениями общей безопасности, поскольку утомленный человек скорее ошибается в выборе пути.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92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53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ПРЕОДОЛЕНИЕ ПРЕПЯТСТВИЙ: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Передвижение </a:t>
            </a:r>
            <a:r>
              <a:rPr lang="ru-RU" sz="3200" b="1" dirty="0" smtClean="0">
                <a:solidFill>
                  <a:srgbClr val="7030A0"/>
                </a:solidFill>
              </a:rPr>
              <a:t>по снежникам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В </a:t>
            </a:r>
            <a:r>
              <a:rPr lang="ru-RU" sz="1800" dirty="0"/>
              <a:t>рыхлом снегу стараются идти, почти не сгибая коленей, амортизируя каждый шаг за счет проминающегося снега.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В </a:t>
            </a:r>
            <a:r>
              <a:rPr lang="ru-RU" sz="1800" dirty="0"/>
              <a:t>более твердом снегу на спуске следы пробивают ударом каблука. При этом для сохранения равновесия нужно опираться </a:t>
            </a:r>
            <a:r>
              <a:rPr lang="ru-RU" sz="1800" dirty="0" smtClean="0"/>
              <a:t>на альпенштоки или </a:t>
            </a:r>
            <a:r>
              <a:rPr lang="ru-RU" sz="1800" dirty="0"/>
              <a:t>ледоруб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r>
              <a:rPr lang="ru-RU" sz="1800" dirty="0"/>
              <a:t>По ровным снежным склонам без камней и ледяных обнажений возможен спуск скольжением на подошвах ботинок, опираясь ледорубом (альпенштоком, </a:t>
            </a:r>
            <a:r>
              <a:rPr lang="ru-RU" sz="1800" dirty="0" err="1" smtClean="0"/>
              <a:t>треккинговыми</a:t>
            </a:r>
            <a:r>
              <a:rPr lang="ru-RU" sz="1800" dirty="0" smtClean="0"/>
              <a:t> палками) </a:t>
            </a:r>
            <a:r>
              <a:rPr lang="ru-RU" sz="1800" dirty="0"/>
              <a:t>о склон — так называемое глиссирование. Положение при глиссировании напоминает стойку лыжника при спуске: ноги согнуты в коленях, одна на полступни впереди, часть веса перенесена на </a:t>
            </a:r>
            <a:r>
              <a:rPr lang="ru-RU" sz="1800" dirty="0" smtClean="0"/>
              <a:t>ледоруб или альпенштоки, находящиеся </a:t>
            </a:r>
            <a:r>
              <a:rPr lang="ru-RU" sz="1800" dirty="0"/>
              <a:t>в руках и царапающий </a:t>
            </a:r>
            <a:r>
              <a:rPr lang="ru-RU" sz="1800" dirty="0" err="1"/>
              <a:t>штычком</a:t>
            </a:r>
            <a:r>
              <a:rPr lang="ru-RU" sz="1800" dirty="0"/>
              <a:t> по склону сзади-сбоку от </a:t>
            </a:r>
            <a:r>
              <a:rPr lang="ru-RU" sz="1800" dirty="0" smtClean="0"/>
              <a:t>туриста. </a:t>
            </a:r>
            <a:r>
              <a:rPr lang="ru-RU" sz="1800" dirty="0"/>
              <a:t>Глиссирующий не должен терять контроль над скоростью и направлением движения. Нельзя решаться на скольжение по незнакомым склонам, если </a:t>
            </a:r>
            <a:r>
              <a:rPr lang="ru-RU" sz="1800" dirty="0" smtClean="0"/>
              <a:t>не </a:t>
            </a:r>
            <a:r>
              <a:rPr lang="ru-RU" sz="1800" dirty="0"/>
              <a:t>видно конца </a:t>
            </a:r>
            <a:r>
              <a:rPr lang="ru-RU" sz="1800" dirty="0" smtClean="0"/>
              <a:t>спуска.</a:t>
            </a:r>
            <a:endParaRPr lang="ru-RU" sz="1800" dirty="0"/>
          </a:p>
        </p:txBody>
      </p:sp>
      <p:pic>
        <p:nvPicPr>
          <p:cNvPr id="1026" name="Picture 2" descr="http://mazay.org.ru/wp-content/uploads/2016/04/DSC064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593906" cy="194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olmarshrut.ru/biblioteka/Gory6/Garf-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431783"/>
            <a:ext cx="1302981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tkg.org.ua/files/images/2nrv12om_0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414910"/>
            <a:ext cx="2697337" cy="20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900igr.net/up/datai/253458/0009-012-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353" y="4457166"/>
            <a:ext cx="1438729" cy="20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ПРЕОДОЛЕНИЕ </a:t>
            </a:r>
            <a:r>
              <a:rPr lang="ru-RU" sz="2800" b="1" dirty="0">
                <a:solidFill>
                  <a:srgbClr val="7030A0"/>
                </a:solidFill>
              </a:rPr>
              <a:t>ПРЕПЯТСТВИЙ: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Д</a:t>
            </a:r>
            <a:r>
              <a:rPr lang="ru-RU" sz="3100" b="1" dirty="0" smtClean="0">
                <a:solidFill>
                  <a:srgbClr val="7030A0"/>
                </a:solidFill>
              </a:rPr>
              <a:t>вижение по ледникам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Движение по ледникам и моренам или их пересечение также </a:t>
            </a:r>
            <a:r>
              <a:rPr lang="ru-RU" dirty="0" smtClean="0"/>
              <a:t>является обычным </a:t>
            </a:r>
            <a:r>
              <a:rPr lang="ru-RU" dirty="0"/>
              <a:t>атрибутом горного похода. Горный ледник – это </a:t>
            </a:r>
            <a:r>
              <a:rPr lang="ru-RU" dirty="0" smtClean="0"/>
              <a:t>естественное скопление льдов атмосферного самостоятельным </a:t>
            </a:r>
            <a:r>
              <a:rPr lang="ru-RU" dirty="0"/>
              <a:t>движением. В зависимости от состояния и </a:t>
            </a:r>
            <a:r>
              <a:rPr lang="ru-RU" dirty="0" smtClean="0"/>
              <a:t>количества снега </a:t>
            </a:r>
            <a:r>
              <a:rPr lang="ru-RU" dirty="0"/>
              <a:t>на ледниках они подразделяются на ледники открытые и закрытые</a:t>
            </a:r>
            <a:r>
              <a:rPr lang="ru-RU" dirty="0" smtClean="0"/>
              <a:t>. Закрытые </a:t>
            </a:r>
            <a:r>
              <a:rPr lang="ru-RU" dirty="0"/>
              <a:t>ледники в целом являются более сложным препятствием </a:t>
            </a:r>
            <a:r>
              <a:rPr lang="ru-RU" dirty="0" smtClean="0"/>
              <a:t>на маршруте </a:t>
            </a:r>
            <a:r>
              <a:rPr lang="ru-RU" dirty="0"/>
              <a:t>– под снегом не видны ледовые трещины, </a:t>
            </a:r>
            <a:r>
              <a:rPr lang="ru-RU" dirty="0" smtClean="0"/>
              <a:t>представляющие объективную </a:t>
            </a:r>
            <a:r>
              <a:rPr lang="ru-RU" dirty="0"/>
              <a:t>опасность.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8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fsd.kopilkaurokov.ru/uploads/user_file_559d2eac03938/img_user_file_559d2eac0393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22175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9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Д</a:t>
            </a:r>
            <a:r>
              <a:rPr lang="ru-RU" b="1" dirty="0">
                <a:solidFill>
                  <a:srgbClr val="7030A0"/>
                </a:solidFill>
              </a:rPr>
              <a:t>вижение по </a:t>
            </a:r>
            <a:r>
              <a:rPr lang="ru-RU" b="1" dirty="0" smtClean="0">
                <a:solidFill>
                  <a:srgbClr val="7030A0"/>
                </a:solidFill>
              </a:rPr>
              <a:t>закрытым ледникам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прохождении любого, даже внешне безобидного, закрытого ледника </a:t>
            </a:r>
            <a:r>
              <a:rPr lang="ru-RU" dirty="0" smtClean="0"/>
              <a:t>возможны </a:t>
            </a:r>
            <a:r>
              <a:rPr lang="ru-RU" dirty="0"/>
              <a:t>случаи падения в трещины. </a:t>
            </a:r>
            <a:r>
              <a:rPr lang="ru-RU" dirty="0" smtClean="0"/>
              <a:t>Необходимо </a:t>
            </a:r>
            <a:r>
              <a:rPr lang="ru-RU" dirty="0"/>
              <a:t>двигаться в связках из трех человек. Двигаться надо на всю длину веревки, не допуская ее провисания и не держа в руках более одного кольца. Первый в связке тщательно зондирует ледорубом снег, остальные идут след в след.</a:t>
            </a:r>
          </a:p>
          <a:p>
            <a:r>
              <a:rPr lang="ru-RU" dirty="0"/>
              <a:t>Нельзя допускать, чтобы вся связка двигалась вдоль трещины - это может привести к падению в трещину двух или даже всех трех участников.</a:t>
            </a:r>
          </a:p>
          <a:p>
            <a:r>
              <a:rPr lang="ru-RU" dirty="0"/>
              <a:t>При прохождении снежных мостов напарники в связке организуют страховку через ледоруб. Если нет уверенности в надежности моста, первый участник должен преодолевать его без рюкзака, иногда ползком.</a:t>
            </a:r>
          </a:p>
          <a:p>
            <a:r>
              <a:rPr lang="ru-RU" dirty="0"/>
              <a:t>В случае падения в трещину кого-то из участников группе нельзя поддаваться панике. Необходимо надежно закрепить веревку, осторожно, обязательно со страховкой, подойти (или подползти) к трещине и в зависимости от состояния пострадавшего и характера трещины выбрать тот или иной способ спасательных работ. Для эффективного их проведения требуется не менее трех человек. Эту операцию нужно проводить быстро: трещины часто заполнены водой, а пострадавший не может, как правило, активно двигаться и переохлаждается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1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namvamtuda.ru/wp-content/uploads/2018/09/29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4"/>
            <a:ext cx="3960440" cy="594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736371"/>
            <a:ext cx="4423791" cy="59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9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inref.ru/000_uchebniki/05000sport/003_shkola_alpinizma_zaharov_stepenko_1989/000/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4215"/>
            <a:ext cx="6989894" cy="65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sinref.ru/000_uchebniki/05000sport/003_shkola_alpinizma_zaharov_stepenko_1989/000/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94903"/>
            <a:ext cx="5645333" cy="636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5238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54088"/>
            <a:ext cx="324529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Специфика горных походов и пешеходных походов по среднегорью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Горные склоны – это собирательное (обобщающее) определение под которым подразумеваются различные элементы горного рельефа: перевалы, горные вершины и горные хребты.</a:t>
            </a:r>
          </a:p>
          <a:p>
            <a:pPr marL="0" indent="0" algn="just">
              <a:buNone/>
            </a:pPr>
            <a:r>
              <a:rPr lang="ru-RU" sz="2400" dirty="0" smtClean="0"/>
              <a:t>Перевал – это понижение гребня между вершинами, используемое как наиболее удобный путь для преодоления горного хребта (путь из одной горной долины в другую).</a:t>
            </a:r>
          </a:p>
          <a:p>
            <a:pPr marL="0" indent="0" algn="just">
              <a:buNone/>
            </a:pPr>
            <a:r>
              <a:rPr lang="ru-RU" sz="2400" dirty="0" smtClean="0"/>
              <a:t>Горная вершина – это наиболее высокая часть горы, массива или гребня горного хребта.</a:t>
            </a:r>
          </a:p>
          <a:p>
            <a:pPr marL="0" indent="0" algn="just">
              <a:buNone/>
            </a:pPr>
            <a:r>
              <a:rPr lang="ru-RU" sz="2400" dirty="0" smtClean="0"/>
              <a:t>Горный хребет – это серия линейно вытянутых горных вершин, соединенных понижениями (перемычками, седловинами), ограниченная глубокими долинами.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55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inref.ru/000_uchebniki/05000sport/003_shkola_alpinizma_zaharov_stepenko_1989/000/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2888" cy="57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Преодоление завалов и зарослей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17632" cy="50405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/>
              <a:t>По лесным зарослям двигаются компактной группой с интервалом, обеспечивающим безопасность. Каждый должен внимательно следить за впередиидущим и повторять его успешные движения. Придерживать ветки, чтобы они не ударили идущего сзади. Держать дистанцию. Упавшие деревья не перепрыгивать, не наступать на них, а </a:t>
            </a:r>
            <a:r>
              <a:rPr lang="ru-RU" sz="3600" dirty="0" smtClean="0"/>
              <a:t>аккуратно перешагивать</a:t>
            </a:r>
            <a:r>
              <a:rPr lang="ru-RU" sz="3600" dirty="0"/>
              <a:t>. Это необходимо для </a:t>
            </a:r>
            <a:r>
              <a:rPr lang="ru-RU" sz="3600" dirty="0" err="1"/>
              <a:t>избежания</a:t>
            </a:r>
            <a:r>
              <a:rPr lang="ru-RU" sz="3600" dirty="0"/>
              <a:t> травм, так как дерево может оказаться скользким (сырость, мох, грибки) или прогнившим. Для защиты от сучков и веток использовать одежду с </a:t>
            </a:r>
            <a:r>
              <a:rPr lang="ru-RU" sz="3600" dirty="0" smtClean="0"/>
              <a:t>длинными рукавами</a:t>
            </a:r>
            <a:r>
              <a:rPr lang="ru-RU" sz="3600" dirty="0"/>
              <a:t>. При преодолении завалов на рюкзак не прицеплять (не привешивать) вещи, чтобы они не цеплялись за ветки и не затрудняли передвижение.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40997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Преодоление заболоченных участков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/>
              <a:t>Болота</a:t>
            </a:r>
            <a:r>
              <a:rPr lang="ru-RU" sz="1400" dirty="0"/>
              <a:t>. Труднопроходимые участки с болотами, озерами, ручьями встречаются и в густом лесу. Такая местность носит название лесисто-болотистой. Озера, реки и ручьи в такой местности обычно имеют заболоченные берега и топкое дно, что делает эти участки труднопроходимыми.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Основные признаки проходимости </a:t>
            </a:r>
            <a:r>
              <a:rPr lang="ru-RU" sz="1400" dirty="0"/>
              <a:t>болота следующие.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Болото можно пройти, если его покрывают густые травы, вперемешку с осокой; на болоте видна поросль сосны; болото покрыто сплошной порослью мха.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Болото трудно пройти, если в нем среди мха попадаются лужицы застойной воды; на болоте растет пушица — трава, на которой после цветения остаются головки пуха; болото поросло густым кустарником, ивой, </a:t>
            </a:r>
            <a:r>
              <a:rPr lang="ru-RU" sz="1400" dirty="0" smtClean="0"/>
              <a:t>ольхой, березой</a:t>
            </a:r>
            <a:r>
              <a:rPr lang="ru-RU" sz="1400" dirty="0"/>
              <a:t>, елью. Болото пройти почти невозможно, если оно покрыто камышом; по болоту плавает травяной покров</a:t>
            </a:r>
            <a:r>
              <a:rPr lang="ru-RU" sz="1400" dirty="0" smtClean="0"/>
              <a:t>. При </a:t>
            </a:r>
            <a:r>
              <a:rPr lang="ru-RU" sz="1400" dirty="0"/>
              <a:t>этом заболоченные леса и луговые болота менее опасны, чем болота, образовавшиеся в результате зарастания стоячих водоемов.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При движении по болоту первый участник прощупывает путь практически на каждом шагу шестом. Как правило, этого первопроходца привязывают еще и веревкой длиной до 30 м. Кустарник, кочки, корневища -ориентиры для более или менее безопасного выбора пути. Намеченный путь в 10-15 м проходят быстрыми мелкими шагами по моховой полосе или прыжками по кустарнику, с кочки на кочку. Соблюдается интервал между участниками 5-7 м. Если турист с шестом провалился, он кладет шест поперек и опираясь на него пытается выбраться самостоятельно или с помощью веревки. Однако следует помнить, что обходы болот занимают меньше времени и усилий, чем передвижение по ним. Если удается найти тропу, то двигаться по ней. Если тропы нет, то передвигаться с кочки на кочку. Также, можно подвязывать на ботинки куски фанеры (заранее приготовить, зная маршрут ПВД). Альтернативный вариант: подвязывать ветки, сучки, кору и все, что годится для увеличения площади стоп.</a:t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134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24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Переправы через реку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968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dirty="0"/>
              <a:t>Способы преодоления можно разделить на две группы</a:t>
            </a:r>
            <a:r>
              <a:rPr lang="ru-RU" sz="7200" b="1" dirty="0" smtClean="0"/>
              <a:t>:</a:t>
            </a:r>
          </a:p>
          <a:p>
            <a:pPr marL="0" indent="0">
              <a:buNone/>
            </a:pPr>
            <a:r>
              <a:rPr lang="ru-RU" sz="7200" b="1" dirty="0" smtClean="0"/>
              <a:t> </a:t>
            </a:r>
            <a:r>
              <a:rPr lang="ru-RU" sz="7200" b="1" dirty="0"/>
              <a:t>переправы по воде (вплавь или вброд</a:t>
            </a:r>
            <a:r>
              <a:rPr lang="ru-RU" sz="7200" b="1" dirty="0" smtClean="0"/>
              <a:t>)</a:t>
            </a:r>
          </a:p>
          <a:p>
            <a:pPr marL="0" indent="0">
              <a:buNone/>
            </a:pPr>
            <a:r>
              <a:rPr lang="ru-RU" sz="7200" b="1" dirty="0" smtClean="0"/>
              <a:t> </a:t>
            </a:r>
            <a:r>
              <a:rPr lang="ru-RU" sz="7200" b="1" dirty="0"/>
              <a:t>переправы с помощью технических средств (перила или </a:t>
            </a:r>
            <a:r>
              <a:rPr lang="ru-RU" sz="7200" b="1" dirty="0" err="1"/>
              <a:t>плавсредства</a:t>
            </a:r>
            <a:r>
              <a:rPr lang="ru-RU" sz="7200" b="1" dirty="0"/>
              <a:t>). </a:t>
            </a:r>
            <a:endParaRPr lang="ru-RU" sz="7200" b="1" dirty="0" smtClean="0"/>
          </a:p>
          <a:p>
            <a:pPr marL="0" indent="0">
              <a:buNone/>
            </a:pP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Водные </a:t>
            </a:r>
            <a:r>
              <a:rPr lang="ru-RU" sz="7200" dirty="0"/>
              <a:t>преграды в несложных пеших путешествиях, как </a:t>
            </a:r>
            <a:r>
              <a:rPr lang="ru-RU" sz="7200" dirty="0" smtClean="0"/>
              <a:t>правило преодолевают </a:t>
            </a:r>
            <a:r>
              <a:rPr lang="ru-RU" sz="7200" dirty="0"/>
              <a:t>по готовым мостам и кладям. Если они не имеют перил и неустойчивы, то первым проходит опытный турист. Он опробует переправу и организует страховку другим с помощью шеста или руки. Для лучшего сохранения равновесия каждому следует иметь шест</a:t>
            </a:r>
            <a:r>
              <a:rPr lang="ru-RU" sz="7200" dirty="0" smtClean="0"/>
              <a:t>.</a:t>
            </a:r>
          </a:p>
          <a:p>
            <a:pPr marL="0" indent="0"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В более сложных походах для </a:t>
            </a:r>
            <a:r>
              <a:rPr lang="ru-RU" sz="7200" dirty="0"/>
              <a:t>переправы вброд выбираются участки реки где река широко разливается, течет несколькими руслами или снижена скорость течения </a:t>
            </a:r>
            <a:r>
              <a:rPr lang="ru-RU" sz="7200" dirty="0" smtClean="0"/>
              <a:t>воды. </a:t>
            </a:r>
            <a:r>
              <a:rPr lang="ru-RU" sz="7200" dirty="0"/>
              <a:t>Если из воды торчат крупные камни, нужно идти ниже их по течению, где ударная сила потока ослаблена. Не рекомендуется снимать обувь, так как можно пораниться о дно или катящимися камнями. Продукты и намокаемые вещи перекладывают в верхнюю часть рюкзака.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>Переправа вброд может проходить в одиночку с шестом, палкой или ледорубом</a:t>
            </a:r>
            <a:r>
              <a:rPr lang="ru-RU" sz="7200" dirty="0" smtClean="0"/>
              <a:t>. </a:t>
            </a:r>
            <a:r>
              <a:rPr lang="ru-RU" sz="7200" dirty="0"/>
              <a:t>Если глубина рек </a:t>
            </a:r>
            <a:r>
              <a:rPr lang="ru-RU" sz="7200" dirty="0" smtClean="0"/>
              <a:t>выше колена</a:t>
            </a:r>
            <a:r>
              <a:rPr lang="ru-RU" sz="7200" dirty="0"/>
              <a:t>, то в одиночку переправляться уже опасно. </a:t>
            </a:r>
            <a:r>
              <a:rPr lang="ru-RU" sz="7200" dirty="0" smtClean="0"/>
              <a:t> Организуют </a:t>
            </a:r>
            <a:r>
              <a:rPr lang="ru-RU" sz="7200" dirty="0"/>
              <a:t>групповые переправы.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>Переправа «стенкой»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Переправа </a:t>
            </a:r>
            <a:r>
              <a:rPr lang="ru-RU" sz="7200" dirty="0"/>
              <a:t>«кругом».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Переправа </a:t>
            </a:r>
            <a:r>
              <a:rPr lang="ru-RU" sz="7200" dirty="0"/>
              <a:t>по бревну.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1965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Особенности преодоления препятствий в лыжном походе.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В лыжном походе группа, по какой бы местности она ни шла, следует в колонне по одному с интервалом 5-6 м на равнине и 10-15 м на спусках.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Перед спуском необходимо тщательно осмотреть склон и выбрать наиболее безопасное и пологое направление. Чтобы ускорить движение большой группы в трудных местах (на спусках, подъемах, при переходе через ручьи</a:t>
            </a:r>
            <a:r>
              <a:rPr lang="ru-RU" sz="1600" dirty="0" smtClean="0"/>
              <a:t>, канавы</a:t>
            </a:r>
            <a:r>
              <a:rPr lang="ru-RU" sz="1600" dirty="0"/>
              <a:t>), следует преодолевать их сразу в нескольких местах. Самый опытный турист прокладывает лыжню, его сменяют другие бывалые путешественники. Частота замены направляющих определяется </a:t>
            </a:r>
            <a:r>
              <a:rPr lang="ru-RU" sz="1600" dirty="0" smtClean="0"/>
              <a:t>местными условиями </a:t>
            </a:r>
            <a:r>
              <a:rPr lang="ru-RU" sz="1600" dirty="0"/>
              <a:t>и силами самих лыжников. Ведущий старается, чтобы лыжня проходила по удобным для </a:t>
            </a:r>
            <a:r>
              <a:rPr lang="ru-RU" sz="1600" dirty="0" smtClean="0"/>
              <a:t>движения местам</a:t>
            </a:r>
            <a:r>
              <a:rPr lang="ru-RU" sz="1600" dirty="0"/>
              <a:t>, была по возможности прямой, не имела крутых поворотов. На спусках не следует приближаться к деревьям, камням и другим препятствиям. В лесу на ровном месте нужно выбирать между деревьями достаточно удобные широкие проходы и обламывать сухие сучья, которые могут повредить глаза идущим сзади.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При движении через озера, ручьи спускаться на лед надо очень осторожно, т.к. его кромка у берега может не выдержать и проломиться. Опасны на озерах и те места, куда впадают (или откуда вытекают) реки</a:t>
            </a:r>
            <a:r>
              <a:rPr lang="ru-RU" sz="1600" dirty="0" smtClean="0"/>
              <a:t>, ручьи</a:t>
            </a:r>
            <a:r>
              <a:rPr lang="ru-RU" sz="1600" dirty="0"/>
              <a:t>, Открытое пространство озера, болота надо стараться пересечь с максимальной скоростью при минимуме остановок.  Стоит заметить, что и замыкающий лыжной туристской группы назначается достаточно опытный участник, в распоряжении которого находится ремонтный инструмент и медицинская аптечка для своевременного оказания помощи (при этом он останавливает всю группу).</a:t>
            </a:r>
          </a:p>
        </p:txBody>
      </p:sp>
    </p:spTree>
    <p:extLst>
      <p:ext uri="{BB962C8B-B14F-4D97-AF65-F5344CB8AC3E}">
        <p14:creationId xmlns:p14="http://schemas.microsoft.com/office/powerpoint/2010/main" val="4455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4896544" cy="55446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Все горные склоны по характеру их покрытия можно подразделить </a:t>
            </a:r>
            <a:r>
              <a:rPr lang="ru-RU" dirty="0" smtClean="0"/>
              <a:t>на склоны </a:t>
            </a:r>
            <a:r>
              <a:rPr lang="ru-RU" dirty="0"/>
              <a:t>травянистые, снежные, ледовые, скальные и скально-осыпные.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 основании </a:t>
            </a:r>
            <a:r>
              <a:rPr lang="ru-RU" dirty="0"/>
              <a:t>крутизны горные склоны принято подразделять на </a:t>
            </a:r>
            <a:r>
              <a:rPr lang="ru-RU" dirty="0" smtClean="0"/>
              <a:t>пологие склоны </a:t>
            </a:r>
            <a:r>
              <a:rPr lang="ru-RU" dirty="0"/>
              <a:t>(15˚ и менее), склоны средней крутизны (20-45˚) и крутые </a:t>
            </a:r>
            <a:r>
              <a:rPr lang="ru-RU" dirty="0" smtClean="0"/>
              <a:t>склоны (</a:t>
            </a:r>
            <a:r>
              <a:rPr lang="ru-RU" dirty="0"/>
              <a:t>более 45˚), в том числе склоны предельной сложности с крутизной более 60˚</a:t>
            </a:r>
            <a:r>
              <a:rPr lang="ru-RU" dirty="0" smtClean="0"/>
              <a:t>, вплоть </a:t>
            </a:r>
            <a:r>
              <a:rPr lang="ru-RU" dirty="0"/>
              <a:t>до склонов с отрицательным уклоном (нависания).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685106"/>
            <a:ext cx="3346450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6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ПРЕОДОЛЕНИЕ ПРЕПЯТСТВИЙ: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/>
              <a:t>Травянистые </a:t>
            </a:r>
            <a:r>
              <a:rPr lang="ru-RU" sz="2800" b="1" dirty="0" smtClean="0"/>
              <a:t>склоны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504056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300" dirty="0" smtClean="0"/>
              <a:t>Для </a:t>
            </a:r>
            <a:r>
              <a:rPr lang="ru-RU" sz="4300" dirty="0"/>
              <a:t>успешного продвижения по травянистым склонам необходимо иметь соответствующую обувь </a:t>
            </a:r>
            <a:endParaRPr lang="ru-RU" sz="4300" dirty="0" smtClean="0"/>
          </a:p>
          <a:p>
            <a:pPr marL="0" indent="0" algn="just">
              <a:buNone/>
            </a:pPr>
            <a:r>
              <a:rPr lang="ru-RU" sz="4300" dirty="0" smtClean="0"/>
              <a:t>(</a:t>
            </a:r>
            <a:r>
              <a:rPr lang="ru-RU" sz="4300" dirty="0"/>
              <a:t>с защищенными голеностопными суставами, рифленая, не скользкая подошва) и овладеть некоторыми приемами.</a:t>
            </a: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/>
              <a:t>Поднимаясь по травянистому склону, ногу ставят на всю ступню, чтобы увеличить сцепление ботинка с травой. </a:t>
            </a:r>
            <a:endParaRPr lang="ru-RU" sz="4300" dirty="0" smtClean="0"/>
          </a:p>
          <a:p>
            <a:pPr marL="0" indent="0" algn="just">
              <a:buNone/>
            </a:pPr>
            <a:r>
              <a:rPr lang="ru-RU" sz="4300" dirty="0" smtClean="0"/>
              <a:t>С </a:t>
            </a:r>
            <a:r>
              <a:rPr lang="ru-RU" sz="4300" dirty="0"/>
              <a:t>возрастанием крутизны носки ног при подъеме разворачивают наружу (подъем</a:t>
            </a: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/>
              <a:t>«елочкой</a:t>
            </a:r>
            <a:r>
              <a:rPr lang="ru-RU" sz="4300" dirty="0" smtClean="0"/>
              <a:t>»).</a:t>
            </a:r>
          </a:p>
          <a:p>
            <a:pPr marL="0" indent="0" algn="just">
              <a:buNone/>
            </a:pPr>
            <a:r>
              <a:rPr lang="ru-RU" sz="4300" dirty="0" smtClean="0"/>
              <a:t>При </a:t>
            </a:r>
            <a:r>
              <a:rPr lang="ru-RU" sz="4300" dirty="0"/>
              <a:t>спуске ступня ставится прямо всей подошвой, слегка согнутые в коленях ноги пружинят.</a:t>
            </a: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/>
              <a:t>При крутых подъемах и спусках каждый прочно лежащий камень</a:t>
            </a:r>
            <a:r>
              <a:rPr lang="ru-RU" sz="4300" dirty="0" smtClean="0"/>
              <a:t>, выбоину </a:t>
            </a:r>
            <a:r>
              <a:rPr lang="ru-RU" sz="4300" dirty="0"/>
              <a:t>или кочку используют как ступеньку. </a:t>
            </a:r>
            <a:endParaRPr lang="ru-RU" sz="4300" dirty="0" smtClean="0"/>
          </a:p>
          <a:p>
            <a:pPr marL="0" indent="0" algn="just">
              <a:buNone/>
            </a:pPr>
            <a:r>
              <a:rPr lang="ru-RU" sz="4300" dirty="0" smtClean="0"/>
              <a:t>Двигаясь</a:t>
            </a:r>
            <a:r>
              <a:rPr lang="ru-RU" sz="4300" dirty="0"/>
              <a:t>, поперек склона или траверсируя его, ноги ставят всей подошвой поперек склона так, чтобы ступня внутренней по отношению к склону нога была развернута слегка вверх или перпендикулярно склону, а ступня внешней – слегка вниз. </a:t>
            </a:r>
            <a:endParaRPr lang="ru-RU" sz="4300" dirty="0" smtClean="0"/>
          </a:p>
          <a:p>
            <a:pPr marL="0" indent="0" algn="just">
              <a:buNone/>
            </a:pPr>
            <a:r>
              <a:rPr lang="ru-RU" sz="4300" dirty="0" smtClean="0"/>
              <a:t>Траверс </a:t>
            </a:r>
            <a:r>
              <a:rPr lang="ru-RU" sz="4300" dirty="0"/>
              <a:t>-движение по склону без сброса и набора высоты.</a:t>
            </a: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/>
              <a:t>На склонах 25-30 градусов затяжных поднимаются и спускаются короткими зигзагами, как можно ближе друг к другу. Необходимо следить, чтобы верхние участники не находились над нижними. В таком положении последними может угрожать камнепад или падение сверху участника. На крутых травянистых склонах рекомендуется использовать</a:t>
            </a: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/>
              <a:t>Траверс склона для поддержки альпеншток, ледоруб, при этом ледоруб или альпеншток должны упираться в склон выше расположенных ног.</a:t>
            </a: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/>
              <a:t>При спуске прямо вниз ступени нужно ставить параллельно или, слегка разворачивая носки в стороны, на всю ступню. Если склон не очень крут, спускаются спиной к нему, слегка согнув колени, быстрыми короткими шагами. Шаг должен быть пружинистым. По крутому склону рекомендуется</a:t>
            </a: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/>
              <a:t>спускаться боком.</a:t>
            </a:r>
            <a:r>
              <a:rPr lang="ru-RU" sz="4300" dirty="0" smtClean="0"/>
              <a:t/>
            </a:r>
            <a:br>
              <a:rPr lang="ru-RU" sz="4300" dirty="0" smtClean="0"/>
            </a:br>
            <a:r>
              <a:rPr lang="ru-RU" sz="4300" dirty="0"/>
              <a:t>На мокром травянистом склоне рифленая подошва забивается грязью и можно легко поскользнуться, поэтому требуется особое внимание. Грязь удаляется ударами альпенштока по ранту ботинка.</a:t>
            </a:r>
          </a:p>
        </p:txBody>
      </p:sp>
    </p:spTree>
    <p:extLst>
      <p:ext uri="{BB962C8B-B14F-4D97-AF65-F5344CB8AC3E}">
        <p14:creationId xmlns:p14="http://schemas.microsoft.com/office/powerpoint/2010/main" val="17859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mountain.ru/article/article_img/5434/f_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5289"/>
            <a:ext cx="8784976" cy="518492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Движение по осыпным склонам сопряжено с опасностью камнепадов. Легче и безопаснее двигаться по осыпи из слежавшихся или крупных камней. Признаки слежавшихся камней – более темная поверхность. Ногу надо ставить на камень ближе к склону. Двигаясь зигзагами, плотной группой следить, чтобы не оказаться над товарищами или ниже их.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этого, пройдя участок зигзага, следует подождать прохождения товарищей, идущих ниже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или выше, в безопасном от камнепада месте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Если склон крутой, то движение вверх или вниз происходит прямо по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линии падения воды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Двигаться надо как можно ближе друг к другу чтобы каждый стронутый камень мог быть задержан; пока не набрал опасной скорости. Если камень не удалось задержать или кто-нибудь увидел летящий сверху камень, надо предупредить участников восхождения, сказав громко «камень!». Можно избежать опасности, отступив в сторону или прижавшись к вертикальной скале (большому камню).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От </a:t>
            </a:r>
            <a:r>
              <a:rPr lang="ru-RU" dirty="0"/>
              <a:t>мелких камней на открытом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месте можно защититься рюкзаком.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16632"/>
            <a:ext cx="8928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b="1" dirty="0">
                <a:solidFill>
                  <a:srgbClr val="7030A0"/>
                </a:solidFill>
              </a:rPr>
              <a:t>ПРЕОДОЛЕНИЕ ПРЕПЯТСТВИЙ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Осыпные склоны</a:t>
            </a:r>
          </a:p>
        </p:txBody>
      </p:sp>
    </p:spTree>
    <p:extLst>
      <p:ext uri="{BB962C8B-B14F-4D97-AF65-F5344CB8AC3E}">
        <p14:creationId xmlns:p14="http://schemas.microsoft.com/office/powerpoint/2010/main" val="750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mountain.ru/article/article_img/8513/f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4443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Виды осыпей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Мелкая осыпь</a:t>
            </a:r>
          </a:p>
          <a:p>
            <a:pPr marL="0" indent="0" algn="just">
              <a:buNone/>
            </a:pPr>
            <a:r>
              <a:rPr lang="ru-RU" sz="1800" dirty="0" smtClean="0"/>
              <a:t>Осыпь </a:t>
            </a:r>
            <a:r>
              <a:rPr lang="ru-RU" sz="1800" dirty="0"/>
              <a:t>из мелких, сползающих при каждом шаге камней пересекает осторожно, наступая на нее и пробуя, не сползает ли она вниз или постепенным нажатием углубляют ногу в скол до прекращения сползания осыпи, после чего на нее переносят основной вес тела. По такой осыпи очень трудно подниматься, так как она постоянно сползает. В то же время по такой осыпи легче спускаться. При спуске ставят ступни параллельно с акцентом на пятку.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Крупная осыпь</a:t>
            </a:r>
          </a:p>
          <a:p>
            <a:pPr marL="0" indent="0" algn="just">
              <a:buNone/>
            </a:pPr>
            <a:r>
              <a:rPr lang="ru-RU" sz="1800" dirty="0" smtClean="0"/>
              <a:t>Движение по крупной осыпи осуществляют, переступая с одного камня на другой, меняя темп с целью максимального использования инерции тела с рюкзаком и избегая прыжков. При спуске и подъеме надо ставить ноги на края камней, ближе к склону. Не следует использовать камни и плиты имеющие значительный уклон, а также наступать на острые грани камней. Если попадается непрочно лежащий камень, необходимо предупредить идущего сзади, чтобы не наступали и за них не держались, словами: «Живой камень!»</a:t>
            </a:r>
          </a:p>
          <a:p>
            <a:pPr marL="0" indent="0">
              <a:buNone/>
            </a:pPr>
            <a:r>
              <a:rPr lang="ru-RU" sz="1800" b="1" dirty="0" smtClean="0"/>
              <a:t>Средняя осыпь</a:t>
            </a:r>
          </a:p>
          <a:p>
            <a:pPr marL="0" indent="0" algn="just">
              <a:buNone/>
            </a:pPr>
            <a:r>
              <a:rPr lang="ru-RU" sz="1800" dirty="0" smtClean="0"/>
              <a:t>По непрочно лежащим камням средней величины («живой» осыпи) надо идти осторожно, избегать резких движений, чтобы не вызвать камнепада. При движении по осыпям необходимо защищать тело от ссадин и порезов одеждой, даже если тепло или жарко.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512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lide-share.ru/slide/789637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1830"/>
            <a:ext cx="8712968" cy="6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820</Words>
  <Application>Microsoft Office PowerPoint</Application>
  <PresentationFormat>Экран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Организация обучения технике и тактике преодоления препятствий в туристском путешествии Часть II</vt:lpstr>
      <vt:lpstr>Специфика горных походов и пешеходных походов по среднегорью</vt:lpstr>
      <vt:lpstr>Презентация PowerPoint</vt:lpstr>
      <vt:lpstr>ПРЕОДОЛЕНИЕ ПРЕПЯТСТВИЙ: Травянистые склоны</vt:lpstr>
      <vt:lpstr>Презентация PowerPoint</vt:lpstr>
      <vt:lpstr>Презентация PowerPoint</vt:lpstr>
      <vt:lpstr>Презентация PowerPoint</vt:lpstr>
      <vt:lpstr>Виды осыпей</vt:lpstr>
      <vt:lpstr>Презентация PowerPoint</vt:lpstr>
      <vt:lpstr>Передвижение по снежникам </vt:lpstr>
      <vt:lpstr>ПРЕОДОЛЕНИЕ ПРЕПЯТСТВИЙ: Передвижение по снежникам </vt:lpstr>
      <vt:lpstr>ПРЕОДОЛЕНИЕ ПРЕПЯТСТВИЙ: Движение по ледникам</vt:lpstr>
      <vt:lpstr>Презентация PowerPoint</vt:lpstr>
      <vt:lpstr>Презентация PowerPoint</vt:lpstr>
      <vt:lpstr>Движение по закрытым ледникам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Преодоление завалов и зарослей</vt:lpstr>
      <vt:lpstr>Преодоление заболоченных участков</vt:lpstr>
      <vt:lpstr>Переправы через реку</vt:lpstr>
      <vt:lpstr>Особенности преодоления препятствий в лыжном походе.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skif_05@mail.ru</dc:creator>
  <cp:lastModifiedBy>олег самсонов</cp:lastModifiedBy>
  <cp:revision>10</cp:revision>
  <dcterms:created xsi:type="dcterms:W3CDTF">2020-05-13T14:56:50Z</dcterms:created>
  <dcterms:modified xsi:type="dcterms:W3CDTF">2020-05-18T06:16:59Z</dcterms:modified>
</cp:coreProperties>
</file>