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5"/>
  </p:sldMasterIdLst>
  <p:notesMasterIdLst>
    <p:notesMasterId r:id="rId37"/>
  </p:notesMasterIdLst>
  <p:handoutMasterIdLst>
    <p:handoutMasterId r:id="rId38"/>
  </p:handoutMasterIdLst>
  <p:sldIdLst>
    <p:sldId id="256" r:id="rId6"/>
    <p:sldId id="277" r:id="rId7"/>
    <p:sldId id="259" r:id="rId8"/>
    <p:sldId id="268" r:id="rId9"/>
    <p:sldId id="269" r:id="rId10"/>
    <p:sldId id="262" r:id="rId11"/>
    <p:sldId id="263" r:id="rId12"/>
    <p:sldId id="264" r:id="rId13"/>
    <p:sldId id="265" r:id="rId14"/>
    <p:sldId id="266" r:id="rId15"/>
    <p:sldId id="267" r:id="rId16"/>
    <p:sldId id="289" r:id="rId17"/>
    <p:sldId id="270" r:id="rId18"/>
    <p:sldId id="271" r:id="rId19"/>
    <p:sldId id="272" r:id="rId20"/>
    <p:sldId id="273" r:id="rId21"/>
    <p:sldId id="274" r:id="rId22"/>
    <p:sldId id="275" r:id="rId23"/>
    <p:sldId id="276" r:id="rId24"/>
    <p:sldId id="278" r:id="rId25"/>
    <p:sldId id="279" r:id="rId26"/>
    <p:sldId id="280" r:id="rId27"/>
    <p:sldId id="281" r:id="rId28"/>
    <p:sldId id="282" r:id="rId29"/>
    <p:sldId id="283" r:id="rId30"/>
    <p:sldId id="284" r:id="rId31"/>
    <p:sldId id="285" r:id="rId32"/>
    <p:sldId id="286" r:id="rId33"/>
    <p:sldId id="287" r:id="rId34"/>
    <p:sldId id="290" r:id="rId35"/>
    <p:sldId id="288" r:id="rId36"/>
  </p:sldIdLst>
  <p:sldSz cx="9144000" cy="5143500" type="screen16x9"/>
  <p:notesSz cx="6797675" cy="9928225"/>
  <p:defaultTextStyle>
    <a:defPPr>
      <a:defRPr lang="fi-FI"/>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800">
          <p15:clr>
            <a:srgbClr val="A4A3A4"/>
          </p15:clr>
        </p15:guide>
        <p15:guide id="4" pos="2880">
          <p15:clr>
            <a:srgbClr val="A4A3A4"/>
          </p15:clr>
        </p15:guide>
        <p15:guide id="5" orient="horz" pos="1944">
          <p15:clr>
            <a:srgbClr val="A4A3A4"/>
          </p15:clr>
        </p15:guide>
        <p15:guide id="6" orient="horz" pos="16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Petri Avikainen" initials="PA [40]" lastIdx="1" clrIdx="42">
    <p:extLst/>
  </p:cmAuthor>
  <p:cmAuthor id="1" name="Sini Vikkula" initials="SV" lastIdx="11" clrIdx="0">
    <p:extLst/>
  </p:cmAuthor>
  <p:cmAuthor id="44" name="Petri Avikainen" initials="PA [41]" lastIdx="1" clrIdx="43">
    <p:extLst/>
  </p:cmAuthor>
  <p:cmAuthor id="2" name="Petri Avikainen" initials="PA" lastIdx="1" clrIdx="1">
    <p:extLst/>
  </p:cmAuthor>
  <p:cmAuthor id="45" name="Petri Avikainen" initials="PA [42]" lastIdx="1" clrIdx="44">
    <p:extLst/>
  </p:cmAuthor>
  <p:cmAuthor id="3" name="Petri Avikainen" initials="PA [2]" lastIdx="4" clrIdx="2">
    <p:extLst/>
  </p:cmAuthor>
  <p:cmAuthor id="46" name="Petri Avikainen" initials="PA [43]" lastIdx="1" clrIdx="45">
    <p:extLst/>
  </p:cmAuthor>
  <p:cmAuthor id="4" name="Petri Avikainen" initials="PA [3]" lastIdx="1" clrIdx="3">
    <p:extLst/>
  </p:cmAuthor>
  <p:cmAuthor id="47" name="Petri Avikainen" initials="PA [44]" lastIdx="1" clrIdx="46">
    <p:extLst/>
  </p:cmAuthor>
  <p:cmAuthor id="5" name="Petri Avikainen" initials="PA [4]" lastIdx="1" clrIdx="4">
    <p:extLst/>
  </p:cmAuthor>
  <p:cmAuthor id="48" name="Petri Avikainen" initials="PA [45]" lastIdx="1" clrIdx="47">
    <p:extLst/>
  </p:cmAuthor>
  <p:cmAuthor id="6" name="Petri Avikainen" initials="PA [5]" lastIdx="1" clrIdx="5">
    <p:extLst/>
  </p:cmAuthor>
  <p:cmAuthor id="49" name="Petri Avikainen" initials="PA [46]" lastIdx="1" clrIdx="48">
    <p:extLst/>
  </p:cmAuthor>
  <p:cmAuthor id="7" name="Petri Avikainen" initials="PA [6]" lastIdx="1" clrIdx="6">
    <p:extLst/>
  </p:cmAuthor>
  <p:cmAuthor id="50" name="Petri Avikainen" initials="PA [47]" lastIdx="1" clrIdx="49">
    <p:extLst/>
  </p:cmAuthor>
  <p:cmAuthor id="8" name="Petri Avikainen" initials="PA [7]" lastIdx="1" clrIdx="7">
    <p:extLst/>
  </p:cmAuthor>
  <p:cmAuthor id="51" name="Lasse Martinaho" initials="" lastIdx="0" clrIdx="50"/>
  <p:cmAuthor id="9" name="Petri Avikainen" initials="PA [8]" lastIdx="1" clrIdx="8">
    <p:extLst/>
  </p:cmAuthor>
  <p:cmAuthor id="10" name="Petri Avikainen" initials="PA [9]" lastIdx="1" clrIdx="9">
    <p:extLst/>
  </p:cmAuthor>
  <p:cmAuthor id="11" name="Petri Avikainen" initials="PA [10]" lastIdx="1" clrIdx="10">
    <p:extLst/>
  </p:cmAuthor>
  <p:cmAuthor id="12" name="Petri Avikainen" initials="PA [11]" lastIdx="1" clrIdx="11">
    <p:extLst/>
  </p:cmAuthor>
  <p:cmAuthor id="13" name="Petri Avikainen" initials="PA [12]" lastIdx="1" clrIdx="12">
    <p:extLst/>
  </p:cmAuthor>
  <p:cmAuthor id="14" name="Petri Avikainen" initials="PA [13]" lastIdx="1" clrIdx="13">
    <p:extLst/>
  </p:cmAuthor>
  <p:cmAuthor id="15" name="Petri Avikainen" initials="PA [14]" lastIdx="1" clrIdx="14">
    <p:extLst/>
  </p:cmAuthor>
  <p:cmAuthor id="16" name="Petri Avikainen" initials="PA [15]" lastIdx="1" clrIdx="15">
    <p:extLst/>
  </p:cmAuthor>
  <p:cmAuthor id="17" name="Petri Avikainen" initials="PA [15] [2]" lastIdx="1" clrIdx="16">
    <p:extLst/>
  </p:cmAuthor>
  <p:cmAuthor id="18" name="Petri Avikainen" initials="PA [16]" lastIdx="1" clrIdx="17">
    <p:extLst/>
  </p:cmAuthor>
  <p:cmAuthor id="19" name="Petri Avikainen" initials="PA [17]" lastIdx="1" clrIdx="18">
    <p:extLst/>
  </p:cmAuthor>
  <p:cmAuthor id="20" name="Petri Avikainen" initials="PA [18]" lastIdx="1" clrIdx="19">
    <p:extLst/>
  </p:cmAuthor>
  <p:cmAuthor id="21" name="Petri Avikainen" initials="PA [19]" lastIdx="1" clrIdx="20">
    <p:extLst/>
  </p:cmAuthor>
  <p:cmAuthor id="22" name="Petri Avikainen" initials="PA [20]" lastIdx="1" clrIdx="21">
    <p:extLst/>
  </p:cmAuthor>
  <p:cmAuthor id="23" name="Petri Avikainen" initials="PA [21]" lastIdx="1" clrIdx="22">
    <p:extLst/>
  </p:cmAuthor>
  <p:cmAuthor id="24" name="Petri Avikainen" initials="PA [22]" lastIdx="1" clrIdx="23">
    <p:extLst/>
  </p:cmAuthor>
  <p:cmAuthor id="25" name="Petri Avikainen" initials="PA [19] [2]" lastIdx="1" clrIdx="24">
    <p:extLst/>
  </p:cmAuthor>
  <p:cmAuthor id="26" name="Petri Avikainen" initials="PA [23]" lastIdx="1" clrIdx="25">
    <p:extLst/>
  </p:cmAuthor>
  <p:cmAuthor id="27" name="Petri Avikainen" initials="PA [24]" lastIdx="1" clrIdx="26">
    <p:extLst/>
  </p:cmAuthor>
  <p:cmAuthor id="28" name="Petri Avikainen" initials="PA [25]" lastIdx="1" clrIdx="27">
    <p:extLst/>
  </p:cmAuthor>
  <p:cmAuthor id="29" name="Petri Avikainen" initials="PA [26]" lastIdx="1" clrIdx="28">
    <p:extLst/>
  </p:cmAuthor>
  <p:cmAuthor id="30" name="Petri Avikainen" initials="PA [27]" lastIdx="1" clrIdx="29">
    <p:extLst/>
  </p:cmAuthor>
  <p:cmAuthor id="31" name="Petri Avikainen" initials="PA [28]" lastIdx="1" clrIdx="30">
    <p:extLst/>
  </p:cmAuthor>
  <p:cmAuthor id="32" name="Petri Avikainen" initials="PA [29]" lastIdx="1" clrIdx="31">
    <p:extLst/>
  </p:cmAuthor>
  <p:cmAuthor id="33" name="Petri Avikainen" initials="PA [30]" lastIdx="1" clrIdx="32">
    <p:extLst/>
  </p:cmAuthor>
  <p:cmAuthor id="34" name="Petri Avikainen" initials="PA [31]" lastIdx="1" clrIdx="33">
    <p:extLst/>
  </p:cmAuthor>
  <p:cmAuthor id="35" name="Petri Avikainen" initials="PA [32]" lastIdx="1" clrIdx="34">
    <p:extLst/>
  </p:cmAuthor>
  <p:cmAuthor id="36" name="Petri Avikainen" initials="PA [33]" lastIdx="1" clrIdx="35">
    <p:extLst/>
  </p:cmAuthor>
  <p:cmAuthor id="37" name="Petri Avikainen" initials="PA [34]" lastIdx="1" clrIdx="36">
    <p:extLst/>
  </p:cmAuthor>
  <p:cmAuthor id="38" name="Petri Avikainen" initials="PA [35]" lastIdx="1" clrIdx="37">
    <p:extLst/>
  </p:cmAuthor>
  <p:cmAuthor id="39" name="Petri Avikainen" initials="PA [36]" lastIdx="1" clrIdx="38">
    <p:extLst/>
  </p:cmAuthor>
  <p:cmAuthor id="40" name="Petri Avikainen" initials="PA [37]" lastIdx="1" clrIdx="39">
    <p:extLst/>
  </p:cmAuthor>
  <p:cmAuthor id="41" name="Petri Avikainen" initials="PA [38]" lastIdx="1" clrIdx="40">
    <p:extLst/>
  </p:cmAuthor>
  <p:cmAuthor id="42" name="Petri Avikainen" initials="PA [39]" lastIdx="1" clrIdx="4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39"/>
    <a:srgbClr val="6B482A"/>
    <a:srgbClr val="6B4D2A"/>
    <a:srgbClr val="553C39"/>
    <a:srgbClr val="575757"/>
    <a:srgbClr val="009B38"/>
    <a:srgbClr val="006E32"/>
    <a:srgbClr val="6BC149"/>
    <a:srgbClr val="A0D783"/>
    <a:srgbClr val="D4E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Vaalea tyyli 1 - Korostu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eematyyli 2 - Korostu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ematyyli 2 - Korostu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074" autoAdjust="0"/>
  </p:normalViewPr>
  <p:slideViewPr>
    <p:cSldViewPr snapToGrid="0">
      <p:cViewPr varScale="1">
        <p:scale>
          <a:sx n="103" d="100"/>
          <a:sy n="103" d="100"/>
        </p:scale>
        <p:origin x="108" y="774"/>
      </p:cViewPr>
      <p:guideLst>
        <p:guide orient="horz" pos="2160"/>
        <p:guide pos="3840"/>
        <p:guide orient="horz" pos="1800"/>
        <p:guide pos="2880"/>
        <p:guide orient="horz" pos="1944"/>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5"/>
    </p:cViewPr>
  </p:sorterViewPr>
  <p:notesViewPr>
    <p:cSldViewPr snapToGrid="0">
      <p:cViewPr varScale="1">
        <p:scale>
          <a:sx n="105" d="100"/>
          <a:sy n="105" d="100"/>
        </p:scale>
        <p:origin x="-5344" y="-1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1F3C6D2-8F7A-2241-B03F-D23A37C3B4E2}" type="datetime1">
              <a:rPr lang="fi-FI" smtClean="0"/>
              <a:pPr/>
              <a:t>25.5.2020</a:t>
            </a:fld>
            <a:endParaRPr lang="fi-FI"/>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11C1ACA-D5CB-4F1F-98BC-D97A85BDD72F}" type="slidenum">
              <a:rPr lang="fi-FI" smtClean="0"/>
              <a:pPr/>
              <a:t>‹#›</a:t>
            </a:fld>
            <a:endParaRPr lang="fi-FI"/>
          </a:p>
        </p:txBody>
      </p:sp>
    </p:spTree>
    <p:extLst>
      <p:ext uri="{BB962C8B-B14F-4D97-AF65-F5344CB8AC3E}">
        <p14:creationId xmlns:p14="http://schemas.microsoft.com/office/powerpoint/2010/main" val="247820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4B111BF-48F2-4946-862E-170390BC0503}" type="datetime1">
              <a:rPr lang="fi-FI" smtClean="0"/>
              <a:pPr/>
              <a:t>25.5.2020</a:t>
            </a:fld>
            <a:endParaRPr lang="fi-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B74C45B-F5C0-4F42-B309-1BC1E2F87481}" type="slidenum">
              <a:rPr lang="fi-FI" smtClean="0"/>
              <a:pPr/>
              <a:t>‹#›</a:t>
            </a:fld>
            <a:endParaRPr lang="fi-FI"/>
          </a:p>
        </p:txBody>
      </p:sp>
    </p:spTree>
    <p:extLst>
      <p:ext uri="{BB962C8B-B14F-4D97-AF65-F5344CB8AC3E}">
        <p14:creationId xmlns:p14="http://schemas.microsoft.com/office/powerpoint/2010/main" val="404056608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B74C45B-F5C0-4F42-B309-1BC1E2F87481}" type="slidenum">
              <a:rPr lang="fi-FI" smtClean="0"/>
              <a:pPr/>
              <a:t>12</a:t>
            </a:fld>
            <a:endParaRPr lang="fi-FI"/>
          </a:p>
        </p:txBody>
      </p:sp>
    </p:spTree>
    <p:extLst>
      <p:ext uri="{BB962C8B-B14F-4D97-AF65-F5344CB8AC3E}">
        <p14:creationId xmlns:p14="http://schemas.microsoft.com/office/powerpoint/2010/main" val="211352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15680">
              <a:defRPr/>
            </a:pPr>
            <a:r>
              <a:rPr lang="fi-FI" sz="1200" dirty="0"/>
              <a:t>Rakennustyyppinen reaalimaailman kohde. Maankäyttö- ja rakennuslain 113 pykälän mukaan[2] rakennus on asumiseen, työntekoon, varastointiin tai muuhun käyttöön tarkoitettu kiinteä tai paikallaan pidettäväksi tarkoitettu rakennelma, rakenne tai laitos, joka ominaisuuksiensa vuoksi edellyttää viranomaisvalvontaa turvallisuuteen, terveellisyyteen, maisemaan, viihtyisyyteen, ympäristönäkökohtiin taikka muihin tämän lain tavoitteisiin liittyvistä syistä. </a:t>
            </a:r>
          </a:p>
          <a:p>
            <a:pPr defTabSz="915680">
              <a:defRPr/>
            </a:pPr>
            <a:endParaRPr lang="fi-FI" sz="1200" dirty="0"/>
          </a:p>
          <a:p>
            <a:pPr defTabSz="915680">
              <a:defRPr/>
            </a:pPr>
            <a:r>
              <a:rPr lang="fi-FI" sz="1200" dirty="0"/>
              <a:t>Rakennuksena ei kuitenkaan pidetä kooltaan vähäistä ja kevytrakenteista rakennelmaa tai pienehköä laitosta, ellei sillä ole erityisiä maankäytöllisiä tai ympäristöllisiä vaikutuksia. </a:t>
            </a:r>
          </a:p>
          <a:p>
            <a:pPr defTabSz="915680">
              <a:defRPr/>
            </a:pPr>
            <a:endParaRPr lang="fi-FI" sz="1200" dirty="0"/>
          </a:p>
          <a:p>
            <a:pPr defTabSz="915680">
              <a:defRPr/>
            </a:pPr>
            <a:r>
              <a:rPr lang="fi-FI" sz="1200" dirty="0"/>
              <a:t>Oikeudellisessa määrittelyssä rakennuksen käsitteeseen liittyy oleellisesti viranomaisvalvonnan tarve. Ympäristövaikutustensa vuoksi rakennelmaakin voidaan pitää rakennuksena ja rakennuksen tekemiseen tarvitaan aina rakennuslupa. Muutoin rakennelmien ja pienehköjen laitosten pystyttämiseen tai sijoittamiseen riittää toimenpidelupa.</a:t>
            </a:r>
          </a:p>
          <a:p>
            <a:endParaRPr lang="fi-FI" dirty="0"/>
          </a:p>
          <a:p>
            <a:r>
              <a:rPr lang="fi-FI" sz="1200" dirty="0"/>
              <a:t>Rakennusta vähäisemmät rakentamisen tuotteet ovat rakennelmia. Rakennuksen ja rakennelman välinen raja ei ole yksiselitteinen vaan on aina tapauskohtaisesti harkittava mihin kohdeluokkaan kohde kuuluu. Kohdeluokat ovat dynaamisia siten, että luokkien jäsenet voivat vaihtaa luokkaansa</a:t>
            </a:r>
            <a:endParaRPr lang="fi-FI" dirty="0"/>
          </a:p>
        </p:txBody>
      </p:sp>
      <p:sp>
        <p:nvSpPr>
          <p:cNvPr id="4" name="Dian numeron paikkamerkki 3"/>
          <p:cNvSpPr>
            <a:spLocks noGrp="1"/>
          </p:cNvSpPr>
          <p:nvPr>
            <p:ph type="sldNum" sz="quarter" idx="10"/>
          </p:nvPr>
        </p:nvSpPr>
        <p:spPr/>
        <p:txBody>
          <a:bodyPr/>
          <a:lstStyle/>
          <a:p>
            <a:fld id="{D8BCC62B-AB90-4E45-A789-353598BD8329}" type="slidenum">
              <a:rPr lang="fi-FI" smtClean="0"/>
              <a:pPr/>
              <a:t>20</a:t>
            </a:fld>
            <a:endParaRPr lang="fi-FI"/>
          </a:p>
        </p:txBody>
      </p:sp>
    </p:spTree>
    <p:extLst>
      <p:ext uri="{BB962C8B-B14F-4D97-AF65-F5344CB8AC3E}">
        <p14:creationId xmlns:p14="http://schemas.microsoft.com/office/powerpoint/2010/main" val="384143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388D09B-A693-4284-BAE7-A1BAC264CBE5}" type="slidenum">
              <a:rPr lang="fi-FI" smtClean="0"/>
              <a:pPr/>
              <a:t>23</a:t>
            </a:fld>
            <a:endParaRPr lang="fi-FI"/>
          </a:p>
        </p:txBody>
      </p:sp>
      <p:sp>
        <p:nvSpPr>
          <p:cNvPr id="53251" name="Rectangle 2"/>
          <p:cNvSpPr>
            <a:spLocks noGrp="1" noRot="1" noChangeAspect="1" noChangeArrowheads="1" noTextEdit="1"/>
          </p:cNvSpPr>
          <p:nvPr>
            <p:ph type="sldImg"/>
          </p:nvPr>
        </p:nvSpPr>
        <p:spPr>
          <a:xfrm>
            <a:off x="381000" y="687388"/>
            <a:ext cx="6103938" cy="3433762"/>
          </a:xfrm>
          <a:ln/>
        </p:spPr>
      </p:sp>
      <p:sp>
        <p:nvSpPr>
          <p:cNvPr id="53252" name="Rectangle 3"/>
          <p:cNvSpPr>
            <a:spLocks noGrp="1" noChangeArrowheads="1"/>
          </p:cNvSpPr>
          <p:nvPr>
            <p:ph type="body" idx="1"/>
          </p:nvPr>
        </p:nvSpPr>
        <p:spPr>
          <a:xfrm>
            <a:off x="915252" y="4350309"/>
            <a:ext cx="5035508" cy="4122043"/>
          </a:xfrm>
          <a:noFill/>
          <a:ln/>
        </p:spPr>
        <p:txBody>
          <a:bodyPr/>
          <a:lstStyle/>
          <a:p>
            <a:pPr eaLnBrk="1" hangingPunct="1"/>
            <a:endParaRPr lang="fi-FI" dirty="0"/>
          </a:p>
        </p:txBody>
      </p:sp>
    </p:spTree>
    <p:extLst>
      <p:ext uri="{BB962C8B-B14F-4D97-AF65-F5344CB8AC3E}">
        <p14:creationId xmlns:p14="http://schemas.microsoft.com/office/powerpoint/2010/main" val="98149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1. Taulukon käyntimäärämuutos (%) on laskennallinen ja lukua ovat kasvattaneet käyntimäärien kasvun lisäksi hallinnolliset päätökset, erityisesti kansallispuistojen laajentaminen tai uusien perustaminen.</a:t>
            </a:r>
          </a:p>
          <a:p>
            <a:endParaRPr lang="fi-FI" dirty="0"/>
          </a:p>
          <a:p>
            <a:r>
              <a:rPr lang="fi-FI" dirty="0"/>
              <a:t>2. 2002 silloiset Pallas-Ounastunturin ja Pyhätunturin kansallispuistot siirtyivät Metsähallituksen hallintaan.				</a:t>
            </a:r>
          </a:p>
          <a:p>
            <a:r>
              <a:rPr lang="fi-FI" dirty="0"/>
              <a:t>3. 2003 perustettiin Leivonmäen ja Repoveden kansallispuistot.		</a:t>
            </a:r>
          </a:p>
          <a:p>
            <a:endParaRPr lang="fi-FI" dirty="0"/>
          </a:p>
          <a:p>
            <a:r>
              <a:rPr lang="fi-FI" dirty="0"/>
              <a:t>4. 2005 Pallas-Ounastunturin kansallispuisto liitettiin osaksi huomattavasti laajempaa Pallas-</a:t>
            </a:r>
            <a:r>
              <a:rPr lang="fi-FI" dirty="0" err="1"/>
              <a:t>Yllästunturin</a:t>
            </a:r>
            <a:r>
              <a:rPr lang="fi-FI" dirty="0"/>
              <a:t> kansallispuistoa ja </a:t>
            </a:r>
          </a:p>
          <a:p>
            <a:r>
              <a:rPr lang="fi-FI" dirty="0"/>
              <a:t>Pyhätunturin kansallispuisto vastaavasti osaksi laajempaa Pyhä-</a:t>
            </a:r>
            <a:r>
              <a:rPr lang="fi-FI" dirty="0" err="1"/>
              <a:t>Luoston</a:t>
            </a:r>
            <a:r>
              <a:rPr lang="fi-FI" dirty="0"/>
              <a:t> kansallispuistoa.	</a:t>
            </a:r>
          </a:p>
          <a:p>
            <a:endParaRPr lang="fi-FI" dirty="0"/>
          </a:p>
          <a:p>
            <a:r>
              <a:rPr lang="fi-FI" dirty="0"/>
              <a:t>5. 2008 Kolin kansallispuisto siirtyi Metsähallituksen hallintaan. </a:t>
            </a:r>
          </a:p>
          <a:p>
            <a:r>
              <a:rPr lang="fi-FI" dirty="0"/>
              <a:t>				</a:t>
            </a:r>
          </a:p>
          <a:p>
            <a:r>
              <a:rPr lang="fi-FI" dirty="0"/>
              <a:t>6. 2011 perustettiin Selkämeren ja </a:t>
            </a:r>
            <a:r>
              <a:rPr lang="fi-FI" dirty="0" err="1"/>
              <a:t>Sipoonkorven</a:t>
            </a:r>
            <a:r>
              <a:rPr lang="fi-FI" dirty="0"/>
              <a:t> kansallispuistot.	</a:t>
            </a:r>
          </a:p>
          <a:p>
            <a:r>
              <a:rPr lang="fi-FI" dirty="0"/>
              <a:t>			</a:t>
            </a:r>
          </a:p>
          <a:p>
            <a:r>
              <a:rPr lang="fi-FI" dirty="0"/>
              <a:t>7. 2014 perustettiin Etelä-Konneveden kansallispuisto.				</a:t>
            </a:r>
          </a:p>
          <a:p>
            <a:endParaRPr lang="fi-FI" dirty="0"/>
          </a:p>
          <a:p>
            <a:r>
              <a:rPr lang="fi-FI" dirty="0"/>
              <a:t>8. 2015 perustettiin Teijon kansallispuisto ja 	</a:t>
            </a:r>
          </a:p>
          <a:p>
            <a:r>
              <a:rPr lang="fi-FI" dirty="0" err="1"/>
              <a:t>Örö</a:t>
            </a:r>
            <a:r>
              <a:rPr lang="fi-FI" dirty="0"/>
              <a:t> liitettiin osaksi Saaristomeren kansallispuistoa.				</a:t>
            </a:r>
          </a:p>
          <a:p>
            <a:endParaRPr lang="fi-FI" dirty="0"/>
          </a:p>
          <a:p>
            <a:r>
              <a:rPr lang="fi-FI" dirty="0"/>
              <a:t>9. 2016 Rauman kaupungin alueet liitettiin osaksi Selkämeren kansallispuistoa.	</a:t>
            </a:r>
          </a:p>
          <a:p>
            <a:endParaRPr lang="fi-FI" dirty="0"/>
          </a:p>
          <a:p>
            <a:r>
              <a:rPr lang="fi-FI" dirty="0"/>
              <a:t>10. 2017 perustettiin </a:t>
            </a:r>
            <a:r>
              <a:rPr lang="fi-FI" dirty="0" err="1"/>
              <a:t>Hossan</a:t>
            </a:r>
            <a:r>
              <a:rPr lang="fi-FI" dirty="0"/>
              <a:t> kansallispuisto.</a:t>
            </a:r>
          </a:p>
          <a:p>
            <a:endParaRPr lang="fi-FI" dirty="0"/>
          </a:p>
        </p:txBody>
      </p:sp>
      <p:sp>
        <p:nvSpPr>
          <p:cNvPr id="4" name="Alatunnisteen paikkamerkki 3"/>
          <p:cNvSpPr>
            <a:spLocks noGrp="1"/>
          </p:cNvSpPr>
          <p:nvPr>
            <p:ph type="ftr" sz="quarter" idx="10"/>
          </p:nvPr>
        </p:nvSpPr>
        <p:spPr/>
        <p:txBody>
          <a:bodyPr/>
          <a:lstStyle/>
          <a:p>
            <a:endParaRPr lang="fi-FI"/>
          </a:p>
        </p:txBody>
      </p:sp>
      <p:sp>
        <p:nvSpPr>
          <p:cNvPr id="5" name="Dian numeron paikkamerkki 4"/>
          <p:cNvSpPr>
            <a:spLocks noGrp="1"/>
          </p:cNvSpPr>
          <p:nvPr>
            <p:ph type="sldNum" sz="quarter" idx="11"/>
          </p:nvPr>
        </p:nvSpPr>
        <p:spPr/>
        <p:txBody>
          <a:bodyPr/>
          <a:lstStyle/>
          <a:p>
            <a:fld id="{2B74C45B-F5C0-4F42-B309-1BC1E2F87481}" type="slidenum">
              <a:rPr lang="fi-FI" smtClean="0"/>
              <a:pPr/>
              <a:t>24</a:t>
            </a:fld>
            <a:endParaRPr lang="fi-FI"/>
          </a:p>
        </p:txBody>
      </p:sp>
    </p:spTree>
    <p:extLst>
      <p:ext uri="{BB962C8B-B14F-4D97-AF65-F5344CB8AC3E}">
        <p14:creationId xmlns:p14="http://schemas.microsoft.com/office/powerpoint/2010/main" val="3912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endParaRPr lang="fi-FI"/>
          </a:p>
        </p:txBody>
      </p:sp>
      <p:sp>
        <p:nvSpPr>
          <p:cNvPr id="5" name="Dian numeron paikkamerkki 4"/>
          <p:cNvSpPr>
            <a:spLocks noGrp="1"/>
          </p:cNvSpPr>
          <p:nvPr>
            <p:ph type="sldNum" sz="quarter" idx="11"/>
          </p:nvPr>
        </p:nvSpPr>
        <p:spPr/>
        <p:txBody>
          <a:bodyPr/>
          <a:lstStyle/>
          <a:p>
            <a:fld id="{2B74C45B-F5C0-4F42-B309-1BC1E2F87481}" type="slidenum">
              <a:rPr lang="fi-FI" smtClean="0"/>
              <a:pPr/>
              <a:t>25</a:t>
            </a:fld>
            <a:endParaRPr lang="fi-FI"/>
          </a:p>
        </p:txBody>
      </p:sp>
    </p:spTree>
    <p:extLst>
      <p:ext uri="{BB962C8B-B14F-4D97-AF65-F5344CB8AC3E}">
        <p14:creationId xmlns:p14="http://schemas.microsoft.com/office/powerpoint/2010/main" val="274849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endParaRPr lang="fi-FI"/>
          </a:p>
        </p:txBody>
      </p:sp>
      <p:sp>
        <p:nvSpPr>
          <p:cNvPr id="5" name="Dian numeron paikkamerkki 4"/>
          <p:cNvSpPr>
            <a:spLocks noGrp="1"/>
          </p:cNvSpPr>
          <p:nvPr>
            <p:ph type="sldNum" sz="quarter" idx="11"/>
          </p:nvPr>
        </p:nvSpPr>
        <p:spPr/>
        <p:txBody>
          <a:bodyPr/>
          <a:lstStyle/>
          <a:p>
            <a:fld id="{2B74C45B-F5C0-4F42-B309-1BC1E2F87481}" type="slidenum">
              <a:rPr lang="fi-FI" smtClean="0"/>
              <a:pPr/>
              <a:t>28</a:t>
            </a:fld>
            <a:endParaRPr lang="fi-FI"/>
          </a:p>
        </p:txBody>
      </p:sp>
    </p:spTree>
    <p:extLst>
      <p:ext uri="{BB962C8B-B14F-4D97-AF65-F5344CB8AC3E}">
        <p14:creationId xmlns:p14="http://schemas.microsoft.com/office/powerpoint/2010/main" val="246229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B74C45B-F5C0-4F42-B309-1BC1E2F87481}" type="slidenum">
              <a:rPr lang="fi-FI" smtClean="0"/>
              <a:pPr/>
              <a:t>30</a:t>
            </a:fld>
            <a:endParaRPr lang="fi-FI"/>
          </a:p>
        </p:txBody>
      </p:sp>
    </p:spTree>
    <p:extLst>
      <p:ext uri="{BB962C8B-B14F-4D97-AF65-F5344CB8AC3E}">
        <p14:creationId xmlns:p14="http://schemas.microsoft.com/office/powerpoint/2010/main" val="2752297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Kuva 1" descr="Koivikko_kansi.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00" y="0"/>
            <a:ext cx="9180000" cy="5168340"/>
          </a:xfrm>
          <a:prstGeom prst="rect">
            <a:avLst/>
          </a:prstGeom>
        </p:spPr>
      </p:pic>
      <p:sp>
        <p:nvSpPr>
          <p:cNvPr id="3" name="Title Placeholder 10"/>
          <p:cNvSpPr>
            <a:spLocks noGrp="1"/>
          </p:cNvSpPr>
          <p:nvPr>
            <p:ph type="title"/>
          </p:nvPr>
        </p:nvSpPr>
        <p:spPr>
          <a:xfrm>
            <a:off x="419099" y="2316807"/>
            <a:ext cx="8317393" cy="471423"/>
          </a:xfrm>
          <a:prstGeom prst="rect">
            <a:avLst/>
          </a:prstGeom>
        </p:spPr>
        <p:txBody>
          <a:bodyPr vert="horz" lIns="0" tIns="0" rIns="0" bIns="0" rtlCol="0" anchor="ctr" anchorCtr="0">
            <a:noAutofit/>
          </a:bodyPr>
          <a:lstStyle>
            <a:lvl1pPr>
              <a:defRPr sz="4100" b="1" i="0" baseline="0">
                <a:solidFill>
                  <a:schemeClr val="bg1"/>
                </a:solidFill>
                <a:effectLst>
                  <a:outerShdw blurRad="127000" dist="12700" dir="2700000" algn="tl" rotWithShape="0">
                    <a:srgbClr val="000000"/>
                  </a:outerShdw>
                </a:effectLst>
              </a:defRPr>
            </a:lvl1pPr>
          </a:lstStyle>
          <a:p>
            <a:r>
              <a:rPr lang="fi-FI"/>
              <a:t>Muokkaa perustyyl. napsautt.</a:t>
            </a:r>
            <a:endParaRPr lang="en-US" dirty="0"/>
          </a:p>
        </p:txBody>
      </p:sp>
      <p:sp>
        <p:nvSpPr>
          <p:cNvPr id="25" name="Tekstiruutu 24"/>
          <p:cNvSpPr txBox="1"/>
          <p:nvPr userDrawn="1"/>
        </p:nvSpPr>
        <p:spPr>
          <a:xfrm>
            <a:off x="420078" y="2930769"/>
            <a:ext cx="7795846" cy="1221154"/>
          </a:xfrm>
          <a:prstGeom prst="rect">
            <a:avLst/>
          </a:prstGeom>
        </p:spPr>
        <p:txBody>
          <a:bodyPr vert="horz" wrap="square" lIns="0" tIns="0" rIns="0" bIns="0" rtlCol="0" anchor="ctr" anchorCtr="0">
            <a:normAutofit/>
          </a:bodyPr>
          <a:lstStyle/>
          <a:p>
            <a:endParaRPr lang="fi-FI" sz="2400" dirty="0">
              <a:latin typeface="Corbel"/>
              <a:cs typeface="Corbel"/>
            </a:endParaRPr>
          </a:p>
        </p:txBody>
      </p:sp>
      <p:sp>
        <p:nvSpPr>
          <p:cNvPr id="26" name="Text Placeholder 2"/>
          <p:cNvSpPr>
            <a:spLocks noGrp="1"/>
          </p:cNvSpPr>
          <p:nvPr>
            <p:ph type="body" idx="1"/>
          </p:nvPr>
        </p:nvSpPr>
        <p:spPr>
          <a:xfrm>
            <a:off x="419100" y="2842846"/>
            <a:ext cx="8318500" cy="370443"/>
          </a:xfrm>
        </p:spPr>
        <p:txBody>
          <a:bodyPr lIns="0" tIns="0" rIns="0" bIns="0" anchor="ctr" anchorCtr="0">
            <a:noAutofit/>
          </a:bodyPr>
          <a:lstStyle>
            <a:lvl1pPr marL="0" indent="0">
              <a:buNone/>
              <a:defRPr sz="2200" b="1" cap="none">
                <a:solidFill>
                  <a:schemeClr val="bg1"/>
                </a:solidFill>
                <a:effectLst>
                  <a:outerShdw blurRad="127000" dist="12700" dir="2700000" algn="tl" rotWithShape="0">
                    <a:srgbClr val="000000"/>
                  </a:outerShdw>
                </a:effectLs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7" name="Content Placeholder 2"/>
          <p:cNvSpPr>
            <a:spLocks noGrp="1"/>
          </p:cNvSpPr>
          <p:nvPr>
            <p:ph sz="half" idx="13" hasCustomPrompt="1"/>
          </p:nvPr>
        </p:nvSpPr>
        <p:spPr>
          <a:xfrm>
            <a:off x="419099" y="3276965"/>
            <a:ext cx="8318501" cy="376728"/>
          </a:xfrm>
        </p:spPr>
        <p:txBody>
          <a:bodyPr lIns="0" tIns="0" rIns="0" bIns="0">
            <a:noAutofit/>
          </a:bodyPr>
          <a:lstStyle>
            <a:lvl1pPr marL="0" indent="0">
              <a:lnSpc>
                <a:spcPct val="100000"/>
              </a:lnSpc>
              <a:spcBef>
                <a:spcPts val="600"/>
              </a:spcBef>
              <a:buFontTx/>
              <a:buNone/>
              <a:defRPr sz="1400" b="1" i="0" baseline="0">
                <a:solidFill>
                  <a:schemeClr val="bg1"/>
                </a:solidFill>
                <a:effectLst>
                  <a:outerShdw blurRad="127000" dist="12700" dir="2700000" algn="tl" rotWithShape="0">
                    <a:srgbClr val="000000"/>
                  </a:outerShdw>
                </a:effectLst>
              </a:defRPr>
            </a:lvl1pPr>
            <a:lvl2pPr marL="3429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2pPr>
            <a:lvl3pPr marL="6858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3pPr>
            <a:lvl4pPr marL="10287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4pPr>
            <a:lvl5pPr marL="13716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5pPr>
            <a:lvl6pPr>
              <a:defRPr sz="1400"/>
            </a:lvl6pPr>
            <a:lvl7pPr>
              <a:defRPr sz="1400"/>
            </a:lvl7pPr>
            <a:lvl8pPr>
              <a:defRPr sz="1400"/>
            </a:lvl8pPr>
            <a:lvl9pPr>
              <a:defRPr sz="1400"/>
            </a:lvl9pPr>
          </a:lstStyle>
          <a:p>
            <a:pPr lvl="0"/>
            <a:r>
              <a:rPr lang="en-US" dirty="0"/>
              <a:t>Click to edit Master text styles</a:t>
            </a:r>
          </a:p>
        </p:txBody>
      </p:sp>
      <p:pic>
        <p:nvPicPr>
          <p:cNvPr id="28" name="Kuva 1"/>
          <p:cNvPicPr>
            <a:picLocks noChangeAspect="1"/>
          </p:cNvPicPr>
          <p:nvPr userDrawn="1"/>
        </p:nvPicPr>
        <p:blipFill>
          <a:blip r:embed="rId3" cstate="email">
            <a:clrChange>
              <a:clrFrom>
                <a:srgbClr val="88929F"/>
              </a:clrFrom>
              <a:clrTo>
                <a:srgbClr val="88929F">
                  <a:alpha val="0"/>
                </a:srgbClr>
              </a:clrTo>
            </a:clrChange>
            <a:lum bright="100000" contrast="-70000"/>
            <a:alphaModFix amt="50000"/>
            <a:extLst>
              <a:ext uri="{28A0092B-C50C-407E-A947-70E740481C1C}">
                <a14:useLocalDpi xmlns:a14="http://schemas.microsoft.com/office/drawing/2010/main"/>
              </a:ext>
            </a:extLst>
          </a:blip>
          <a:stretch>
            <a:fillRect/>
          </a:stretch>
        </p:blipFill>
        <p:spPr>
          <a:xfrm rot="16200000" flipH="1">
            <a:off x="7753573" y="3753073"/>
            <a:ext cx="1412853" cy="1368000"/>
          </a:xfrm>
          <a:prstGeom prst="rect">
            <a:avLst/>
          </a:prstGeom>
        </p:spPr>
      </p:pic>
      <p:pic>
        <p:nvPicPr>
          <p:cNvPr id="29" name="Kuva 28"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a:effectLst>
            <a:outerShdw blurRad="127000" dist="12700" dir="2700000" algn="tl" rotWithShape="0">
              <a:srgbClr val="000000"/>
            </a:outerShdw>
          </a:effectLst>
        </p:spPr>
      </p:pic>
      <p:pic>
        <p:nvPicPr>
          <p:cNvPr id="37" name="Kuva 36"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p:spPr>
      </p:pic>
    </p:spTree>
    <p:extLst>
      <p:ext uri="{BB962C8B-B14F-4D97-AF65-F5344CB8AC3E}">
        <p14:creationId xmlns:p14="http://schemas.microsoft.com/office/powerpoint/2010/main" val="175483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5" name="Otsikko 2"/>
          <p:cNvSpPr>
            <a:spLocks noGrp="1"/>
          </p:cNvSpPr>
          <p:nvPr>
            <p:ph type="title"/>
          </p:nvPr>
        </p:nvSpPr>
        <p:spPr>
          <a:xfrm>
            <a:off x="4793945" y="362858"/>
            <a:ext cx="4000501" cy="977900"/>
          </a:xfrm>
        </p:spPr>
        <p:txBody>
          <a:bodyPr anchor="t" anchorCtr="0">
            <a:noAutofit/>
          </a:bodyPr>
          <a:lstStyle>
            <a:lvl1pPr>
              <a:defRPr b="0" i="0">
                <a:solidFill>
                  <a:srgbClr val="009639"/>
                </a:solidFill>
              </a:defRPr>
            </a:lvl1pPr>
          </a:lstStyle>
          <a:p>
            <a:r>
              <a:rPr lang="fi-FI" sz="2600"/>
              <a:t>Muokkaa perustyyl. napsautt.</a:t>
            </a:r>
            <a:endParaRPr lang="fi-FI" sz="2600" dirty="0"/>
          </a:p>
        </p:txBody>
      </p:sp>
      <p:sp>
        <p:nvSpPr>
          <p:cNvPr id="7" name="Content Placeholder 2"/>
          <p:cNvSpPr>
            <a:spLocks noGrp="1"/>
          </p:cNvSpPr>
          <p:nvPr>
            <p:ph sz="half" idx="14"/>
          </p:nvPr>
        </p:nvSpPr>
        <p:spPr>
          <a:xfrm>
            <a:off x="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pic>
        <p:nvPicPr>
          <p:cNvPr id="10" name="Kuva 9"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5539" y="4549587"/>
            <a:ext cx="1999647" cy="503999"/>
          </a:xfrm>
          <a:prstGeom prst="rect">
            <a:avLst/>
          </a:prstGeom>
        </p:spPr>
      </p:pic>
      <p:sp>
        <p:nvSpPr>
          <p:cNvPr id="11" name="Content Placeholder 2"/>
          <p:cNvSpPr>
            <a:spLocks noGrp="1"/>
          </p:cNvSpPr>
          <p:nvPr>
            <p:ph sz="half" idx="15"/>
          </p:nvPr>
        </p:nvSpPr>
        <p:spPr>
          <a:xfrm>
            <a:off x="4793945" y="1422403"/>
            <a:ext cx="3990191" cy="3115598"/>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6075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3">
    <p:spTree>
      <p:nvGrpSpPr>
        <p:cNvPr id="1" name=""/>
        <p:cNvGrpSpPr/>
        <p:nvPr/>
      </p:nvGrpSpPr>
      <p:grpSpPr>
        <a:xfrm>
          <a:off x="0" y="0"/>
          <a:ext cx="0" cy="0"/>
          <a:chOff x="0" y="0"/>
          <a:chExt cx="0" cy="0"/>
        </a:xfrm>
      </p:grpSpPr>
      <p:sp>
        <p:nvSpPr>
          <p:cNvPr id="3" name="Content Placeholder 2"/>
          <p:cNvSpPr>
            <a:spLocks noGrp="1"/>
          </p:cNvSpPr>
          <p:nvPr>
            <p:ph sz="half" idx="14"/>
          </p:nvPr>
        </p:nvSpPr>
        <p:spPr>
          <a:xfrm>
            <a:off x="469440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24" name="Text Placeholder 2"/>
          <p:cNvSpPr>
            <a:spLocks noGrp="1"/>
          </p:cNvSpPr>
          <p:nvPr>
            <p:ph type="body" idx="1"/>
          </p:nvPr>
        </p:nvSpPr>
        <p:spPr>
          <a:xfrm>
            <a:off x="385707" y="141513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5" name="Content Placeholder 2"/>
          <p:cNvSpPr>
            <a:spLocks noGrp="1"/>
          </p:cNvSpPr>
          <p:nvPr>
            <p:ph sz="half" idx="15"/>
          </p:nvPr>
        </p:nvSpPr>
        <p:spPr>
          <a:xfrm>
            <a:off x="385707" y="179338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8" name="Otsikko 2"/>
          <p:cNvSpPr>
            <a:spLocks noGrp="1"/>
          </p:cNvSpPr>
          <p:nvPr>
            <p:ph type="title"/>
          </p:nvPr>
        </p:nvSpPr>
        <p:spPr>
          <a:xfrm>
            <a:off x="385707" y="355588"/>
            <a:ext cx="4000501" cy="977900"/>
          </a:xfrm>
        </p:spPr>
        <p:txBody>
          <a:bodyPr anchor="t" anchorCtr="0">
            <a:noAutofit/>
          </a:bodyPr>
          <a:lstStyle>
            <a:lvl1pPr>
              <a:defRPr b="0" i="0">
                <a:solidFill>
                  <a:srgbClr val="009639"/>
                </a:solidFill>
              </a:defRPr>
            </a:lvl1pPr>
          </a:lstStyle>
          <a:p>
            <a:r>
              <a:rPr lang="fi-FI" sz="2600"/>
              <a:t>Muokkaa perustyyl. napsautt.</a:t>
            </a:r>
            <a:endParaRPr lang="fi-FI" sz="2600" dirty="0"/>
          </a:p>
        </p:txBody>
      </p:sp>
      <p:pic>
        <p:nvPicPr>
          <p:cNvPr id="11" name="Kuva 10"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Tree>
    <p:extLst>
      <p:ext uri="{BB962C8B-B14F-4D97-AF65-F5344CB8AC3E}">
        <p14:creationId xmlns:p14="http://schemas.microsoft.com/office/powerpoint/2010/main" val="28879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4">
    <p:spTree>
      <p:nvGrpSpPr>
        <p:cNvPr id="1" name=""/>
        <p:cNvGrpSpPr/>
        <p:nvPr/>
      </p:nvGrpSpPr>
      <p:grpSpPr>
        <a:xfrm>
          <a:off x="0" y="0"/>
          <a:ext cx="0" cy="0"/>
          <a:chOff x="0" y="0"/>
          <a:chExt cx="0" cy="0"/>
        </a:xfrm>
      </p:grpSpPr>
      <p:sp>
        <p:nvSpPr>
          <p:cNvPr id="8" name="Content Placeholder 2"/>
          <p:cNvSpPr>
            <a:spLocks noGrp="1"/>
          </p:cNvSpPr>
          <p:nvPr>
            <p:ph sz="half" idx="14"/>
          </p:nvPr>
        </p:nvSpPr>
        <p:spPr>
          <a:xfrm>
            <a:off x="469440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13" name="Otsikko 2"/>
          <p:cNvSpPr>
            <a:spLocks noGrp="1"/>
          </p:cNvSpPr>
          <p:nvPr>
            <p:ph type="title"/>
          </p:nvPr>
        </p:nvSpPr>
        <p:spPr>
          <a:xfrm>
            <a:off x="385707" y="355588"/>
            <a:ext cx="4000501" cy="977900"/>
          </a:xfrm>
        </p:spPr>
        <p:txBody>
          <a:bodyPr anchor="t" anchorCtr="0">
            <a:noAutofit/>
          </a:bodyPr>
          <a:lstStyle>
            <a:lvl1pPr>
              <a:defRPr b="0" i="0">
                <a:solidFill>
                  <a:srgbClr val="009639"/>
                </a:solidFill>
              </a:defRPr>
            </a:lvl1pPr>
          </a:lstStyle>
          <a:p>
            <a:r>
              <a:rPr lang="fi-FI" sz="2600"/>
              <a:t>Muokkaa perustyyl. napsautt.</a:t>
            </a:r>
            <a:endParaRPr lang="fi-FI" sz="2600" dirty="0"/>
          </a:p>
        </p:txBody>
      </p:sp>
      <p:pic>
        <p:nvPicPr>
          <p:cNvPr id="14" name="Kuva 13"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
        <p:nvSpPr>
          <p:cNvPr id="15" name="Content Placeholder 2"/>
          <p:cNvSpPr>
            <a:spLocks noGrp="1"/>
          </p:cNvSpPr>
          <p:nvPr>
            <p:ph sz="half" idx="15"/>
          </p:nvPr>
        </p:nvSpPr>
        <p:spPr>
          <a:xfrm>
            <a:off x="385707" y="1415133"/>
            <a:ext cx="3990191" cy="3122924"/>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281832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a:t>Muokkaa perustyyl. napsautt.</a:t>
            </a:r>
            <a:endParaRPr lang="fi-FI" dirty="0"/>
          </a:p>
        </p:txBody>
      </p:sp>
      <p:sp>
        <p:nvSpPr>
          <p:cNvPr id="4" name="Text Placeholder 2"/>
          <p:cNvSpPr>
            <a:spLocks noGrp="1"/>
          </p:cNvSpPr>
          <p:nvPr>
            <p:ph type="body" idx="1"/>
          </p:nvPr>
        </p:nvSpPr>
        <p:spPr>
          <a:xfrm>
            <a:off x="385707" y="141513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5" name="Content Placeholder 2"/>
          <p:cNvSpPr>
            <a:spLocks noGrp="1"/>
          </p:cNvSpPr>
          <p:nvPr>
            <p:ph sz="half" idx="15"/>
          </p:nvPr>
        </p:nvSpPr>
        <p:spPr>
          <a:xfrm>
            <a:off x="385707" y="179338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Kuva 5"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pic>
        <p:nvPicPr>
          <p:cNvPr id="8" name="Kuva 1"/>
          <p:cNvPicPr>
            <a:picLocks noChangeAspect="1"/>
          </p:cNvPicPr>
          <p:nvPr userDrawn="1"/>
        </p:nvPicPr>
        <p:blipFill>
          <a:blip r:embed="rId3" cstate="email">
            <a:clrChange>
              <a:clrFrom>
                <a:srgbClr val="88929F"/>
              </a:clrFrom>
              <a:clrTo>
                <a:srgbClr val="88929F">
                  <a:alpha val="0"/>
                </a:srgbClr>
              </a:clrTo>
            </a:clrChange>
            <a:alphaModFix/>
            <a:extLst>
              <a:ext uri="{28A0092B-C50C-407E-A947-70E740481C1C}">
                <a14:useLocalDpi xmlns:a14="http://schemas.microsoft.com/office/drawing/2010/main"/>
              </a:ext>
            </a:extLst>
          </a:blip>
          <a:stretch>
            <a:fillRect/>
          </a:stretch>
        </p:blipFill>
        <p:spPr>
          <a:xfrm>
            <a:off x="7731147" y="3775500"/>
            <a:ext cx="1412853" cy="1368000"/>
          </a:xfrm>
          <a:prstGeom prst="rect">
            <a:avLst/>
          </a:prstGeom>
        </p:spPr>
      </p:pic>
    </p:spTree>
    <p:extLst>
      <p:ext uri="{BB962C8B-B14F-4D97-AF65-F5344CB8AC3E}">
        <p14:creationId xmlns:p14="http://schemas.microsoft.com/office/powerpoint/2010/main" val="415182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a:t>Muokkaa perustyyl. napsautt.</a:t>
            </a:r>
            <a:endParaRPr lang="fi-FI" dirty="0"/>
          </a:p>
        </p:txBody>
      </p:sp>
      <p:pic>
        <p:nvPicPr>
          <p:cNvPr id="4" name="Kuva 3"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
        <p:nvSpPr>
          <p:cNvPr id="5" name="Content Placeholder 2"/>
          <p:cNvSpPr>
            <a:spLocks noGrp="1"/>
          </p:cNvSpPr>
          <p:nvPr>
            <p:ph sz="half" idx="15"/>
          </p:nvPr>
        </p:nvSpPr>
        <p:spPr>
          <a:xfrm>
            <a:off x="385707" y="1415133"/>
            <a:ext cx="3990191" cy="3119389"/>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1"/>
          <p:cNvPicPr>
            <a:picLocks noChangeAspect="1"/>
          </p:cNvPicPr>
          <p:nvPr userDrawn="1"/>
        </p:nvPicPr>
        <p:blipFill>
          <a:blip r:embed="rId3" cstate="email">
            <a:clrChange>
              <a:clrFrom>
                <a:srgbClr val="88929F"/>
              </a:clrFrom>
              <a:clrTo>
                <a:srgbClr val="88929F">
                  <a:alpha val="0"/>
                </a:srgbClr>
              </a:clrTo>
            </a:clrChange>
            <a:alphaModFix/>
            <a:extLst>
              <a:ext uri="{28A0092B-C50C-407E-A947-70E740481C1C}">
                <a14:useLocalDpi xmlns:a14="http://schemas.microsoft.com/office/drawing/2010/main"/>
              </a:ext>
            </a:extLst>
          </a:blip>
          <a:stretch>
            <a:fillRect/>
          </a:stretch>
        </p:blipFill>
        <p:spPr>
          <a:xfrm>
            <a:off x="7731147" y="3775500"/>
            <a:ext cx="1412853" cy="1368000"/>
          </a:xfrm>
          <a:prstGeom prst="rect">
            <a:avLst/>
          </a:prstGeom>
        </p:spPr>
      </p:pic>
    </p:spTree>
    <p:extLst>
      <p:ext uri="{BB962C8B-B14F-4D97-AF65-F5344CB8AC3E}">
        <p14:creationId xmlns:p14="http://schemas.microsoft.com/office/powerpoint/2010/main" val="299800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sic sli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cap="none" spc="130">
                <a:solidFill>
                  <a:srgbClr val="009639"/>
                </a:solidFill>
              </a:defRPr>
            </a:lvl1pPr>
          </a:lstStyle>
          <a:p>
            <a:r>
              <a:rPr lang="fi-FI"/>
              <a:t>Muokkaa perustyyl. napsautt.</a:t>
            </a:r>
            <a:endParaRPr lang="fi-FI" dirty="0"/>
          </a:p>
        </p:txBody>
      </p:sp>
      <p:sp>
        <p:nvSpPr>
          <p:cNvPr id="4" name="Text Placeholder 2"/>
          <p:cNvSpPr>
            <a:spLocks noGrp="1"/>
          </p:cNvSpPr>
          <p:nvPr>
            <p:ph type="body" idx="1"/>
          </p:nvPr>
        </p:nvSpPr>
        <p:spPr>
          <a:xfrm>
            <a:off x="419100" y="1523999"/>
            <a:ext cx="8318500"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5" name="Content Placeholder 2"/>
          <p:cNvSpPr>
            <a:spLocks noGrp="1"/>
          </p:cNvSpPr>
          <p:nvPr>
            <p:ph sz="half" idx="13"/>
          </p:nvPr>
        </p:nvSpPr>
        <p:spPr>
          <a:xfrm>
            <a:off x="419099" y="1928811"/>
            <a:ext cx="8318501" cy="2745412"/>
          </a:xfrm>
        </p:spPr>
        <p:txBody>
          <a:bodyPr>
            <a:normAutofit/>
          </a:bodyPr>
          <a:lstStyle>
            <a:lvl1pPr>
              <a:lnSpc>
                <a:spcPct val="100000"/>
              </a:lnSpc>
              <a:spcBef>
                <a:spcPts val="600"/>
              </a:spcBef>
              <a:defRPr sz="1400" b="0"/>
            </a:lvl1pPr>
            <a:lvl2pPr>
              <a:lnSpc>
                <a:spcPct val="100000"/>
              </a:lnSpc>
              <a:spcBef>
                <a:spcPts val="600"/>
              </a:spcBef>
              <a:defRPr sz="1400" b="0"/>
            </a:lvl2pPr>
            <a:lvl3pPr>
              <a:lnSpc>
                <a:spcPct val="100000"/>
              </a:lnSpc>
              <a:spcBef>
                <a:spcPts val="600"/>
              </a:spcBef>
              <a:defRPr sz="1400" b="0"/>
            </a:lvl3pPr>
            <a:lvl4pPr>
              <a:lnSpc>
                <a:spcPct val="100000"/>
              </a:lnSpc>
              <a:spcBef>
                <a:spcPts val="600"/>
              </a:spcBef>
              <a:defRPr sz="1400" b="0"/>
            </a:lvl4pPr>
            <a:lvl5pPr>
              <a:lnSpc>
                <a:spcPct val="100000"/>
              </a:lnSpc>
              <a:spcBef>
                <a:spcPts val="600"/>
              </a:spcBef>
              <a:defRPr sz="1400" b="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kstiruutu 8"/>
          <p:cNvSpPr txBox="1"/>
          <p:nvPr userDrawn="1"/>
        </p:nvSpPr>
        <p:spPr>
          <a:xfrm>
            <a:off x="6248400" y="4749800"/>
            <a:ext cx="1651000" cy="266700"/>
          </a:xfrm>
          <a:prstGeom prst="rect">
            <a:avLst/>
          </a:prstGeom>
        </p:spPr>
        <p:txBody>
          <a:bodyPr vert="horz" wrap="square" lIns="0" tIns="0" rIns="0" bIns="0" rtlCol="0" anchor="ctr" anchorCtr="0">
            <a:normAutofit fontScale="85000" lnSpcReduction="20000"/>
          </a:bodyPr>
          <a:lstStyle/>
          <a:p>
            <a:endParaRPr lang="en-GB" sz="2400" dirty="0">
              <a:latin typeface="Corbel"/>
              <a:cs typeface="Corbel"/>
            </a:endParaRPr>
          </a:p>
        </p:txBody>
      </p:sp>
      <p:pic>
        <p:nvPicPr>
          <p:cNvPr id="10" name="Kuva 9"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Tree>
    <p:extLst>
      <p:ext uri="{BB962C8B-B14F-4D97-AF65-F5344CB8AC3E}">
        <p14:creationId xmlns:p14="http://schemas.microsoft.com/office/powerpoint/2010/main" val="199105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full page image">
    <p:spTree>
      <p:nvGrpSpPr>
        <p:cNvPr id="1" name=""/>
        <p:cNvGrpSpPr/>
        <p:nvPr/>
      </p:nvGrpSpPr>
      <p:grpSpPr>
        <a:xfrm>
          <a:off x="0" y="0"/>
          <a:ext cx="0" cy="0"/>
          <a:chOff x="0" y="0"/>
          <a:chExt cx="0" cy="0"/>
        </a:xfrm>
      </p:grpSpPr>
      <p:sp>
        <p:nvSpPr>
          <p:cNvPr id="6" name="Content Placeholder 2"/>
          <p:cNvSpPr>
            <a:spLocks noGrp="1"/>
          </p:cNvSpPr>
          <p:nvPr>
            <p:ph sz="half" idx="14"/>
          </p:nvPr>
        </p:nvSpPr>
        <p:spPr>
          <a:xfrm>
            <a:off x="0" y="0"/>
            <a:ext cx="91440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a:t>Muokkaa perustyyl. napsautt.</a:t>
            </a:r>
            <a:endParaRPr lang="fi-FI" dirty="0"/>
          </a:p>
        </p:txBody>
      </p:sp>
    </p:spTree>
    <p:extLst>
      <p:ext uri="{BB962C8B-B14F-4D97-AF65-F5344CB8AC3E}">
        <p14:creationId xmlns:p14="http://schemas.microsoft.com/office/powerpoint/2010/main" val="390943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7" name="Kuva 2"/>
          <p:cNvPicPr>
            <a:picLocks noChangeAspect="1"/>
          </p:cNvPicPr>
          <p:nvPr userDrawn="1"/>
        </p:nvPicPr>
        <p:blipFill rotWithShape="1">
          <a:blip r:embed="rId2" cstate="email">
            <a:extLst>
              <a:ext uri="{28A0092B-C50C-407E-A947-70E740481C1C}">
                <a14:useLocalDpi xmlns:a14="http://schemas.microsoft.com/office/drawing/2010/main"/>
              </a:ext>
            </a:extLst>
          </a:blip>
          <a:srcRect l="-1" r="16848"/>
          <a:stretch/>
        </p:blipFill>
        <p:spPr>
          <a:xfrm>
            <a:off x="-1" y="0"/>
            <a:ext cx="9144001" cy="5298292"/>
          </a:xfrm>
          <a:prstGeom prst="rect">
            <a:avLst/>
          </a:prstGeom>
        </p:spPr>
      </p:pic>
      <p:sp>
        <p:nvSpPr>
          <p:cNvPr id="4" name="Title 8"/>
          <p:cNvSpPr>
            <a:spLocks noGrp="1"/>
          </p:cNvSpPr>
          <p:nvPr>
            <p:ph type="title" hasCustomPrompt="1"/>
          </p:nvPr>
        </p:nvSpPr>
        <p:spPr>
          <a:xfrm>
            <a:off x="424733" y="2361920"/>
            <a:ext cx="8435840" cy="554387"/>
          </a:xfrm>
        </p:spPr>
        <p:txBody>
          <a:bodyPr>
            <a:noAutofit/>
          </a:bodyPr>
          <a:lstStyle>
            <a:lvl1pPr>
              <a:defRPr sz="3200" b="0" i="0" cap="none" spc="120">
                <a:solidFill>
                  <a:schemeClr val="bg1"/>
                </a:solidFill>
                <a:effectLst>
                  <a:outerShdw dist="38100" dir="2700000" algn="tl" rotWithShape="0">
                    <a:schemeClr val="tx1">
                      <a:alpha val="25000"/>
                    </a:schemeClr>
                  </a:outerShdw>
                </a:effectLst>
              </a:defRPr>
            </a:lvl1pPr>
          </a:lstStyle>
          <a:p>
            <a:r>
              <a:rPr lang="en-US" dirty="0"/>
              <a:t>Click to edit Master title style</a:t>
            </a:r>
          </a:p>
        </p:txBody>
      </p:sp>
    </p:spTree>
    <p:extLst>
      <p:ext uri="{BB962C8B-B14F-4D97-AF65-F5344CB8AC3E}">
        <p14:creationId xmlns:p14="http://schemas.microsoft.com/office/powerpoint/2010/main" val="181241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5">
    <p:spTree>
      <p:nvGrpSpPr>
        <p:cNvPr id="1" name=""/>
        <p:cNvGrpSpPr/>
        <p:nvPr/>
      </p:nvGrpSpPr>
      <p:grpSpPr>
        <a:xfrm>
          <a:off x="0" y="0"/>
          <a:ext cx="0" cy="0"/>
          <a:chOff x="0" y="0"/>
          <a:chExt cx="0" cy="0"/>
        </a:xfrm>
      </p:grpSpPr>
      <p:sp>
        <p:nvSpPr>
          <p:cNvPr id="4" name="Otsikko 2"/>
          <p:cNvSpPr>
            <a:spLocks noGrp="1"/>
          </p:cNvSpPr>
          <p:nvPr>
            <p:ph type="title"/>
          </p:nvPr>
        </p:nvSpPr>
        <p:spPr>
          <a:xfrm>
            <a:off x="4793945" y="362858"/>
            <a:ext cx="4000501" cy="977900"/>
          </a:xfrm>
        </p:spPr>
        <p:txBody>
          <a:bodyPr anchor="t" anchorCtr="0">
            <a:noAutofit/>
          </a:bodyPr>
          <a:lstStyle>
            <a:lvl1pPr>
              <a:defRPr b="0" i="0">
                <a:solidFill>
                  <a:srgbClr val="6B482A"/>
                </a:solidFill>
              </a:defRPr>
            </a:lvl1pPr>
          </a:lstStyle>
          <a:p>
            <a:r>
              <a:rPr lang="fi-FI" sz="2600"/>
              <a:t>Muokkaa perustyyl. napsautt.</a:t>
            </a:r>
            <a:endParaRPr lang="fi-FI" sz="2600" dirty="0"/>
          </a:p>
        </p:txBody>
      </p:sp>
      <p:sp>
        <p:nvSpPr>
          <p:cNvPr id="9" name="Text Placeholder 2"/>
          <p:cNvSpPr>
            <a:spLocks noGrp="1"/>
          </p:cNvSpPr>
          <p:nvPr>
            <p:ph type="body" idx="1"/>
          </p:nvPr>
        </p:nvSpPr>
        <p:spPr>
          <a:xfrm>
            <a:off x="4793945" y="142240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10" name="Content Placeholder 2"/>
          <p:cNvSpPr>
            <a:spLocks noGrp="1"/>
          </p:cNvSpPr>
          <p:nvPr>
            <p:ph sz="half" idx="15"/>
          </p:nvPr>
        </p:nvSpPr>
        <p:spPr>
          <a:xfrm>
            <a:off x="4793945" y="180065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5" name="Kuva 14"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5539" y="4549587"/>
            <a:ext cx="1999647" cy="503999"/>
          </a:xfrm>
          <a:prstGeom prst="rect">
            <a:avLst/>
          </a:prstGeom>
        </p:spPr>
      </p:pic>
      <p:sp>
        <p:nvSpPr>
          <p:cNvPr id="8" name="Content Placeholder 2"/>
          <p:cNvSpPr>
            <a:spLocks noGrp="1"/>
          </p:cNvSpPr>
          <p:nvPr>
            <p:ph sz="half" idx="14"/>
          </p:nvPr>
        </p:nvSpPr>
        <p:spPr>
          <a:xfrm>
            <a:off x="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Tree>
    <p:extLst>
      <p:ext uri="{BB962C8B-B14F-4D97-AF65-F5344CB8AC3E}">
        <p14:creationId xmlns:p14="http://schemas.microsoft.com/office/powerpoint/2010/main" val="1428645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6">
    <p:spTree>
      <p:nvGrpSpPr>
        <p:cNvPr id="1" name=""/>
        <p:cNvGrpSpPr/>
        <p:nvPr/>
      </p:nvGrpSpPr>
      <p:grpSpPr>
        <a:xfrm>
          <a:off x="0" y="0"/>
          <a:ext cx="0" cy="0"/>
          <a:chOff x="0" y="0"/>
          <a:chExt cx="0" cy="0"/>
        </a:xfrm>
      </p:grpSpPr>
      <p:sp>
        <p:nvSpPr>
          <p:cNvPr id="5" name="Otsikko 2"/>
          <p:cNvSpPr>
            <a:spLocks noGrp="1"/>
          </p:cNvSpPr>
          <p:nvPr>
            <p:ph type="title"/>
          </p:nvPr>
        </p:nvSpPr>
        <p:spPr>
          <a:xfrm>
            <a:off x="4793945" y="362858"/>
            <a:ext cx="4000501" cy="977900"/>
          </a:xfrm>
        </p:spPr>
        <p:txBody>
          <a:bodyPr anchor="t" anchorCtr="0">
            <a:noAutofit/>
          </a:bodyPr>
          <a:lstStyle>
            <a:lvl1pPr>
              <a:defRPr b="0" i="0">
                <a:solidFill>
                  <a:srgbClr val="6B482A"/>
                </a:solidFill>
              </a:defRPr>
            </a:lvl1pPr>
          </a:lstStyle>
          <a:p>
            <a:r>
              <a:rPr lang="fi-FI" sz="2600"/>
              <a:t>Muokkaa perustyyl. napsautt.</a:t>
            </a:r>
            <a:endParaRPr lang="fi-FI" sz="2600" dirty="0"/>
          </a:p>
        </p:txBody>
      </p:sp>
      <p:sp>
        <p:nvSpPr>
          <p:cNvPr id="7" name="Content Placeholder 2"/>
          <p:cNvSpPr>
            <a:spLocks noGrp="1"/>
          </p:cNvSpPr>
          <p:nvPr>
            <p:ph sz="half" idx="14"/>
          </p:nvPr>
        </p:nvSpPr>
        <p:spPr>
          <a:xfrm>
            <a:off x="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pic>
        <p:nvPicPr>
          <p:cNvPr id="10" name="Kuva 9"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5539" y="4549587"/>
            <a:ext cx="1999647" cy="503999"/>
          </a:xfrm>
          <a:prstGeom prst="rect">
            <a:avLst/>
          </a:prstGeom>
        </p:spPr>
      </p:pic>
      <p:sp>
        <p:nvSpPr>
          <p:cNvPr id="11" name="Content Placeholder 2"/>
          <p:cNvSpPr>
            <a:spLocks noGrp="1"/>
          </p:cNvSpPr>
          <p:nvPr>
            <p:ph sz="half" idx="15"/>
          </p:nvPr>
        </p:nvSpPr>
        <p:spPr>
          <a:xfrm>
            <a:off x="4793945" y="1422403"/>
            <a:ext cx="3990191" cy="3115598"/>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02810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Placeholder 10"/>
          <p:cNvSpPr>
            <a:spLocks noGrp="1"/>
          </p:cNvSpPr>
          <p:nvPr>
            <p:ph type="title"/>
          </p:nvPr>
        </p:nvSpPr>
        <p:spPr>
          <a:xfrm>
            <a:off x="419099" y="2316807"/>
            <a:ext cx="8317393" cy="471423"/>
          </a:xfrm>
          <a:prstGeom prst="rect">
            <a:avLst/>
          </a:prstGeom>
        </p:spPr>
        <p:txBody>
          <a:bodyPr vert="horz" lIns="0" tIns="0" rIns="0" bIns="0" rtlCol="0" anchor="ctr" anchorCtr="0">
            <a:noAutofit/>
          </a:bodyPr>
          <a:lstStyle>
            <a:lvl1pPr>
              <a:defRPr sz="4100" b="1" i="0" baseline="0">
                <a:solidFill>
                  <a:schemeClr val="bg1"/>
                </a:solidFill>
                <a:effectLst>
                  <a:outerShdw blurRad="127000" dist="12700" dir="2700000" algn="tl" rotWithShape="0">
                    <a:srgbClr val="000000"/>
                  </a:outerShdw>
                </a:effectLst>
              </a:defRPr>
            </a:lvl1pPr>
          </a:lstStyle>
          <a:p>
            <a:r>
              <a:rPr lang="fi-FI"/>
              <a:t>Muokkaa perustyyl. napsautt.</a:t>
            </a:r>
            <a:endParaRPr lang="en-US" dirty="0"/>
          </a:p>
        </p:txBody>
      </p:sp>
      <p:sp>
        <p:nvSpPr>
          <p:cNvPr id="25" name="Tekstiruutu 24"/>
          <p:cNvSpPr txBox="1"/>
          <p:nvPr userDrawn="1"/>
        </p:nvSpPr>
        <p:spPr>
          <a:xfrm>
            <a:off x="420078" y="2930769"/>
            <a:ext cx="7795846" cy="1221154"/>
          </a:xfrm>
          <a:prstGeom prst="rect">
            <a:avLst/>
          </a:prstGeom>
        </p:spPr>
        <p:txBody>
          <a:bodyPr vert="horz" wrap="square" lIns="0" tIns="0" rIns="0" bIns="0" rtlCol="0" anchor="ctr" anchorCtr="0">
            <a:normAutofit/>
          </a:bodyPr>
          <a:lstStyle/>
          <a:p>
            <a:endParaRPr lang="fi-FI" sz="2400" dirty="0">
              <a:latin typeface="Corbel"/>
              <a:cs typeface="Corbel"/>
            </a:endParaRPr>
          </a:p>
        </p:txBody>
      </p:sp>
      <p:sp>
        <p:nvSpPr>
          <p:cNvPr id="26" name="Text Placeholder 2"/>
          <p:cNvSpPr>
            <a:spLocks noGrp="1"/>
          </p:cNvSpPr>
          <p:nvPr>
            <p:ph type="body" idx="1"/>
          </p:nvPr>
        </p:nvSpPr>
        <p:spPr>
          <a:xfrm>
            <a:off x="419100" y="2842846"/>
            <a:ext cx="8318500" cy="370443"/>
          </a:xfrm>
        </p:spPr>
        <p:txBody>
          <a:bodyPr lIns="0" tIns="0" rIns="0" bIns="0" anchor="ctr" anchorCtr="0">
            <a:noAutofit/>
          </a:bodyPr>
          <a:lstStyle>
            <a:lvl1pPr marL="0" indent="0">
              <a:buNone/>
              <a:defRPr sz="2200" b="1" cap="none">
                <a:solidFill>
                  <a:schemeClr val="bg1"/>
                </a:solidFill>
                <a:effectLst>
                  <a:outerShdw blurRad="127000" dist="12700" dir="2700000" algn="tl" rotWithShape="0">
                    <a:srgbClr val="000000"/>
                  </a:outerShdw>
                </a:effectLs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7" name="Content Placeholder 2"/>
          <p:cNvSpPr>
            <a:spLocks noGrp="1"/>
          </p:cNvSpPr>
          <p:nvPr>
            <p:ph sz="half" idx="13" hasCustomPrompt="1"/>
          </p:nvPr>
        </p:nvSpPr>
        <p:spPr>
          <a:xfrm>
            <a:off x="419099" y="3276965"/>
            <a:ext cx="8318501" cy="376728"/>
          </a:xfrm>
        </p:spPr>
        <p:txBody>
          <a:bodyPr lIns="0" tIns="0" rIns="0" bIns="0">
            <a:noAutofit/>
          </a:bodyPr>
          <a:lstStyle>
            <a:lvl1pPr marL="0" indent="0">
              <a:lnSpc>
                <a:spcPct val="100000"/>
              </a:lnSpc>
              <a:spcBef>
                <a:spcPts val="600"/>
              </a:spcBef>
              <a:buFontTx/>
              <a:buNone/>
              <a:defRPr sz="1400" b="1" i="0" baseline="0">
                <a:solidFill>
                  <a:schemeClr val="bg1"/>
                </a:solidFill>
                <a:effectLst>
                  <a:outerShdw blurRad="127000" dist="12700" dir="2700000" algn="tl" rotWithShape="0">
                    <a:srgbClr val="000000"/>
                  </a:outerShdw>
                </a:effectLst>
              </a:defRPr>
            </a:lvl1pPr>
            <a:lvl2pPr marL="3429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2pPr>
            <a:lvl3pPr marL="6858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3pPr>
            <a:lvl4pPr marL="10287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4pPr>
            <a:lvl5pPr marL="13716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5pPr>
            <a:lvl6pPr>
              <a:defRPr sz="1400"/>
            </a:lvl6pPr>
            <a:lvl7pPr>
              <a:defRPr sz="1400"/>
            </a:lvl7pPr>
            <a:lvl8pPr>
              <a:defRPr sz="1400"/>
            </a:lvl8pPr>
            <a:lvl9pPr>
              <a:defRPr sz="1400"/>
            </a:lvl9pPr>
          </a:lstStyle>
          <a:p>
            <a:pPr lvl="0"/>
            <a:r>
              <a:rPr lang="en-US" dirty="0"/>
              <a:t>Click to edit Master text styles</a:t>
            </a:r>
          </a:p>
        </p:txBody>
      </p:sp>
      <p:pic>
        <p:nvPicPr>
          <p:cNvPr id="28" name="Kuva 1"/>
          <p:cNvPicPr>
            <a:picLocks noChangeAspect="1"/>
          </p:cNvPicPr>
          <p:nvPr userDrawn="1"/>
        </p:nvPicPr>
        <p:blipFill>
          <a:blip r:embed="rId3" cstate="email">
            <a:clrChange>
              <a:clrFrom>
                <a:srgbClr val="88929F"/>
              </a:clrFrom>
              <a:clrTo>
                <a:srgbClr val="88929F">
                  <a:alpha val="0"/>
                </a:srgbClr>
              </a:clrTo>
            </a:clrChange>
            <a:lum bright="100000" contrast="-70000"/>
            <a:alphaModFix amt="50000"/>
            <a:extLst>
              <a:ext uri="{28A0092B-C50C-407E-A947-70E740481C1C}">
                <a14:useLocalDpi xmlns:a14="http://schemas.microsoft.com/office/drawing/2010/main"/>
              </a:ext>
            </a:extLst>
          </a:blip>
          <a:stretch>
            <a:fillRect/>
          </a:stretch>
        </p:blipFill>
        <p:spPr>
          <a:xfrm rot="16200000" flipH="1">
            <a:off x="7753573" y="3753073"/>
            <a:ext cx="1412853" cy="1368000"/>
          </a:xfrm>
          <a:prstGeom prst="rect">
            <a:avLst/>
          </a:prstGeom>
        </p:spPr>
      </p:pic>
      <p:pic>
        <p:nvPicPr>
          <p:cNvPr id="29" name="Kuva 28"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a:effectLst>
            <a:outerShdw blurRad="127000" dist="12700" dir="2700000" algn="tl" rotWithShape="0">
              <a:srgbClr val="000000"/>
            </a:outerShdw>
          </a:effectLst>
        </p:spPr>
      </p:pic>
      <p:pic>
        <p:nvPicPr>
          <p:cNvPr id="37" name="Kuva 36"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p:spPr>
      </p:pic>
    </p:spTree>
    <p:extLst>
      <p:ext uri="{BB962C8B-B14F-4D97-AF65-F5344CB8AC3E}">
        <p14:creationId xmlns:p14="http://schemas.microsoft.com/office/powerpoint/2010/main" val="337408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7">
    <p:spTree>
      <p:nvGrpSpPr>
        <p:cNvPr id="1" name=""/>
        <p:cNvGrpSpPr/>
        <p:nvPr/>
      </p:nvGrpSpPr>
      <p:grpSpPr>
        <a:xfrm>
          <a:off x="0" y="0"/>
          <a:ext cx="0" cy="0"/>
          <a:chOff x="0" y="0"/>
          <a:chExt cx="0" cy="0"/>
        </a:xfrm>
      </p:grpSpPr>
      <p:sp>
        <p:nvSpPr>
          <p:cNvPr id="3" name="Content Placeholder 2"/>
          <p:cNvSpPr>
            <a:spLocks noGrp="1"/>
          </p:cNvSpPr>
          <p:nvPr>
            <p:ph sz="half" idx="14"/>
          </p:nvPr>
        </p:nvSpPr>
        <p:spPr>
          <a:xfrm>
            <a:off x="469440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24" name="Text Placeholder 2"/>
          <p:cNvSpPr>
            <a:spLocks noGrp="1"/>
          </p:cNvSpPr>
          <p:nvPr>
            <p:ph type="body" idx="1"/>
          </p:nvPr>
        </p:nvSpPr>
        <p:spPr>
          <a:xfrm>
            <a:off x="385707" y="141513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5" name="Content Placeholder 2"/>
          <p:cNvSpPr>
            <a:spLocks noGrp="1"/>
          </p:cNvSpPr>
          <p:nvPr>
            <p:ph sz="half" idx="15"/>
          </p:nvPr>
        </p:nvSpPr>
        <p:spPr>
          <a:xfrm>
            <a:off x="385707" y="179338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8" name="Otsikko 2"/>
          <p:cNvSpPr>
            <a:spLocks noGrp="1"/>
          </p:cNvSpPr>
          <p:nvPr>
            <p:ph type="title"/>
          </p:nvPr>
        </p:nvSpPr>
        <p:spPr>
          <a:xfrm>
            <a:off x="385707" y="355588"/>
            <a:ext cx="4000501" cy="977900"/>
          </a:xfrm>
        </p:spPr>
        <p:txBody>
          <a:bodyPr anchor="t" anchorCtr="0">
            <a:noAutofit/>
          </a:bodyPr>
          <a:lstStyle>
            <a:lvl1pPr>
              <a:defRPr b="0" i="0">
                <a:solidFill>
                  <a:srgbClr val="6B482A"/>
                </a:solidFill>
              </a:defRPr>
            </a:lvl1pPr>
          </a:lstStyle>
          <a:p>
            <a:r>
              <a:rPr lang="fi-FI" sz="2600"/>
              <a:t>Muokkaa perustyyl. napsautt.</a:t>
            </a:r>
            <a:endParaRPr lang="fi-FI" sz="2600" dirty="0"/>
          </a:p>
        </p:txBody>
      </p:sp>
      <p:pic>
        <p:nvPicPr>
          <p:cNvPr id="11" name="Kuva 10"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Tree>
    <p:extLst>
      <p:ext uri="{BB962C8B-B14F-4D97-AF65-F5344CB8AC3E}">
        <p14:creationId xmlns:p14="http://schemas.microsoft.com/office/powerpoint/2010/main" val="119007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8">
    <p:spTree>
      <p:nvGrpSpPr>
        <p:cNvPr id="1" name=""/>
        <p:cNvGrpSpPr/>
        <p:nvPr/>
      </p:nvGrpSpPr>
      <p:grpSpPr>
        <a:xfrm>
          <a:off x="0" y="0"/>
          <a:ext cx="0" cy="0"/>
          <a:chOff x="0" y="0"/>
          <a:chExt cx="0" cy="0"/>
        </a:xfrm>
      </p:grpSpPr>
      <p:sp>
        <p:nvSpPr>
          <p:cNvPr id="8" name="Content Placeholder 2"/>
          <p:cNvSpPr>
            <a:spLocks noGrp="1"/>
          </p:cNvSpPr>
          <p:nvPr>
            <p:ph sz="half" idx="14"/>
          </p:nvPr>
        </p:nvSpPr>
        <p:spPr>
          <a:xfrm>
            <a:off x="469440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13" name="Otsikko 2"/>
          <p:cNvSpPr>
            <a:spLocks noGrp="1"/>
          </p:cNvSpPr>
          <p:nvPr>
            <p:ph type="title"/>
          </p:nvPr>
        </p:nvSpPr>
        <p:spPr>
          <a:xfrm>
            <a:off x="385707" y="355588"/>
            <a:ext cx="4000501" cy="977900"/>
          </a:xfrm>
        </p:spPr>
        <p:txBody>
          <a:bodyPr anchor="t" anchorCtr="0">
            <a:noAutofit/>
          </a:bodyPr>
          <a:lstStyle>
            <a:lvl1pPr>
              <a:defRPr b="0" i="0">
                <a:solidFill>
                  <a:srgbClr val="6B482A"/>
                </a:solidFill>
              </a:defRPr>
            </a:lvl1pPr>
          </a:lstStyle>
          <a:p>
            <a:r>
              <a:rPr lang="fi-FI" sz="2600"/>
              <a:t>Muokkaa perustyyl. napsautt.</a:t>
            </a:r>
            <a:endParaRPr lang="fi-FI" sz="2600" dirty="0"/>
          </a:p>
        </p:txBody>
      </p:sp>
      <p:pic>
        <p:nvPicPr>
          <p:cNvPr id="14" name="Kuva 13"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
        <p:nvSpPr>
          <p:cNvPr id="15" name="Content Placeholder 2"/>
          <p:cNvSpPr>
            <a:spLocks noGrp="1"/>
          </p:cNvSpPr>
          <p:nvPr>
            <p:ph sz="half" idx="15"/>
          </p:nvPr>
        </p:nvSpPr>
        <p:spPr>
          <a:xfrm>
            <a:off x="385707" y="1415133"/>
            <a:ext cx="3990191" cy="3122924"/>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868338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2" name="Otsikko 1"/>
          <p:cNvSpPr>
            <a:spLocks noGrp="1"/>
          </p:cNvSpPr>
          <p:nvPr>
            <p:ph type="title"/>
          </p:nvPr>
        </p:nvSpPr>
        <p:spPr>
          <a:xfrm>
            <a:off x="385707" y="355600"/>
            <a:ext cx="8317393" cy="471423"/>
          </a:xfrm>
        </p:spPr>
        <p:txBody>
          <a:bodyPr anchor="t" anchorCtr="0">
            <a:noAutofit/>
          </a:bodyPr>
          <a:lstStyle>
            <a:lvl1pPr>
              <a:defRPr sz="2600" b="0" i="0">
                <a:solidFill>
                  <a:srgbClr val="6B482A"/>
                </a:solidFill>
              </a:defRPr>
            </a:lvl1pPr>
          </a:lstStyle>
          <a:p>
            <a:r>
              <a:rPr lang="fi-FI"/>
              <a:t>Muokkaa perustyyl. napsautt.</a:t>
            </a:r>
            <a:endParaRPr lang="fi-FI" dirty="0"/>
          </a:p>
        </p:txBody>
      </p:sp>
      <p:sp>
        <p:nvSpPr>
          <p:cNvPr id="5" name="Text Placeholder 2"/>
          <p:cNvSpPr>
            <a:spLocks noGrp="1"/>
          </p:cNvSpPr>
          <p:nvPr>
            <p:ph type="body" idx="1"/>
          </p:nvPr>
        </p:nvSpPr>
        <p:spPr>
          <a:xfrm>
            <a:off x="385707" y="141513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2"/>
          <p:cNvSpPr>
            <a:spLocks noGrp="1"/>
          </p:cNvSpPr>
          <p:nvPr>
            <p:ph sz="half" idx="15"/>
          </p:nvPr>
        </p:nvSpPr>
        <p:spPr>
          <a:xfrm>
            <a:off x="385707" y="179338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pic>
        <p:nvPicPr>
          <p:cNvPr id="12" name="Kuva 11" descr="mh_kuvio_ruskea_puolikas_rgb-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7776000" y="3775500"/>
            <a:ext cx="1368000" cy="1368000"/>
          </a:xfrm>
          <a:prstGeom prst="rect">
            <a:avLst/>
          </a:prstGeom>
        </p:spPr>
      </p:pic>
    </p:spTree>
    <p:extLst>
      <p:ext uri="{BB962C8B-B14F-4D97-AF65-F5344CB8AC3E}">
        <p14:creationId xmlns:p14="http://schemas.microsoft.com/office/powerpoint/2010/main" val="3598597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7" name="Otsikko 1"/>
          <p:cNvSpPr>
            <a:spLocks noGrp="1"/>
          </p:cNvSpPr>
          <p:nvPr>
            <p:ph type="title"/>
          </p:nvPr>
        </p:nvSpPr>
        <p:spPr>
          <a:xfrm>
            <a:off x="385707" y="355600"/>
            <a:ext cx="8317393" cy="471423"/>
          </a:xfrm>
        </p:spPr>
        <p:txBody>
          <a:bodyPr anchor="t" anchorCtr="0">
            <a:noAutofit/>
          </a:bodyPr>
          <a:lstStyle>
            <a:lvl1pPr>
              <a:defRPr sz="2600" b="0" i="0">
                <a:solidFill>
                  <a:srgbClr val="6B482A"/>
                </a:solidFill>
              </a:defRPr>
            </a:lvl1pPr>
          </a:lstStyle>
          <a:p>
            <a:r>
              <a:rPr lang="fi-FI"/>
              <a:t>Muokkaa perustyyl. napsautt.</a:t>
            </a:r>
            <a:endParaRPr lang="fi-FI" dirty="0"/>
          </a:p>
        </p:txBody>
      </p:sp>
      <p:pic>
        <p:nvPicPr>
          <p:cNvPr id="14" name="Kuva 13"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
        <p:nvSpPr>
          <p:cNvPr id="16" name="Content Placeholder 2"/>
          <p:cNvSpPr>
            <a:spLocks noGrp="1"/>
          </p:cNvSpPr>
          <p:nvPr>
            <p:ph sz="half" idx="15"/>
          </p:nvPr>
        </p:nvSpPr>
        <p:spPr>
          <a:xfrm>
            <a:off x="385707" y="1415133"/>
            <a:ext cx="3990191" cy="3119389"/>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Kuva 5" descr="mh_kuvio_ruskea_puolikas_rgb-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7776000" y="3775500"/>
            <a:ext cx="1368000" cy="1368000"/>
          </a:xfrm>
          <a:prstGeom prst="rect">
            <a:avLst/>
          </a:prstGeom>
        </p:spPr>
      </p:pic>
    </p:spTree>
    <p:extLst>
      <p:ext uri="{BB962C8B-B14F-4D97-AF65-F5344CB8AC3E}">
        <p14:creationId xmlns:p14="http://schemas.microsoft.com/office/powerpoint/2010/main" val="110985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cap="none" spc="130">
                <a:solidFill>
                  <a:srgbClr val="6B482A"/>
                </a:solidFill>
              </a:defRPr>
            </a:lvl1pPr>
          </a:lstStyle>
          <a:p>
            <a:r>
              <a:rPr lang="fi-FI"/>
              <a:t>Muokkaa perustyyl. napsautt.</a:t>
            </a:r>
            <a:endParaRPr lang="fi-FI" dirty="0"/>
          </a:p>
        </p:txBody>
      </p:sp>
      <p:sp>
        <p:nvSpPr>
          <p:cNvPr id="4" name="Text Placeholder 2"/>
          <p:cNvSpPr>
            <a:spLocks noGrp="1"/>
          </p:cNvSpPr>
          <p:nvPr>
            <p:ph type="body" idx="1"/>
          </p:nvPr>
        </p:nvSpPr>
        <p:spPr>
          <a:xfrm>
            <a:off x="419100" y="1523999"/>
            <a:ext cx="8318500"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5" name="Content Placeholder 2"/>
          <p:cNvSpPr>
            <a:spLocks noGrp="1"/>
          </p:cNvSpPr>
          <p:nvPr>
            <p:ph sz="half" idx="13"/>
          </p:nvPr>
        </p:nvSpPr>
        <p:spPr>
          <a:xfrm>
            <a:off x="419099" y="1928811"/>
            <a:ext cx="8318501" cy="2745412"/>
          </a:xfrm>
        </p:spPr>
        <p:txBody>
          <a:bodyPr>
            <a:normAutofit/>
          </a:bodyPr>
          <a:lstStyle>
            <a:lvl1pPr>
              <a:lnSpc>
                <a:spcPct val="100000"/>
              </a:lnSpc>
              <a:spcBef>
                <a:spcPts val="600"/>
              </a:spcBef>
              <a:defRPr sz="1400" b="0"/>
            </a:lvl1pPr>
            <a:lvl2pPr>
              <a:lnSpc>
                <a:spcPct val="100000"/>
              </a:lnSpc>
              <a:spcBef>
                <a:spcPts val="600"/>
              </a:spcBef>
              <a:defRPr sz="1400" b="0"/>
            </a:lvl2pPr>
            <a:lvl3pPr>
              <a:lnSpc>
                <a:spcPct val="100000"/>
              </a:lnSpc>
              <a:spcBef>
                <a:spcPts val="600"/>
              </a:spcBef>
              <a:defRPr sz="1400" b="0"/>
            </a:lvl3pPr>
            <a:lvl4pPr>
              <a:lnSpc>
                <a:spcPct val="100000"/>
              </a:lnSpc>
              <a:spcBef>
                <a:spcPts val="600"/>
              </a:spcBef>
              <a:defRPr sz="1400" b="0"/>
            </a:lvl4pPr>
            <a:lvl5pPr>
              <a:lnSpc>
                <a:spcPct val="100000"/>
              </a:lnSpc>
              <a:spcBef>
                <a:spcPts val="600"/>
              </a:spcBef>
              <a:defRPr sz="1400" b="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kstiruutu 8"/>
          <p:cNvSpPr txBox="1"/>
          <p:nvPr userDrawn="1"/>
        </p:nvSpPr>
        <p:spPr>
          <a:xfrm>
            <a:off x="6248400" y="4749800"/>
            <a:ext cx="1651000" cy="266700"/>
          </a:xfrm>
          <a:prstGeom prst="rect">
            <a:avLst/>
          </a:prstGeom>
        </p:spPr>
        <p:txBody>
          <a:bodyPr vert="horz" wrap="square" lIns="0" tIns="0" rIns="0" bIns="0" rtlCol="0" anchor="ctr" anchorCtr="0">
            <a:normAutofit fontScale="85000" lnSpcReduction="20000"/>
          </a:bodyPr>
          <a:lstStyle/>
          <a:p>
            <a:endParaRPr lang="en-GB" sz="2400" dirty="0">
              <a:latin typeface="Corbel"/>
              <a:cs typeface="Corbel"/>
            </a:endParaRPr>
          </a:p>
        </p:txBody>
      </p:sp>
      <p:pic>
        <p:nvPicPr>
          <p:cNvPr id="10" name="Kuva 9"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Tree>
    <p:extLst>
      <p:ext uri="{BB962C8B-B14F-4D97-AF65-F5344CB8AC3E}">
        <p14:creationId xmlns:p14="http://schemas.microsoft.com/office/powerpoint/2010/main" val="2237446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full page image 2">
    <p:spTree>
      <p:nvGrpSpPr>
        <p:cNvPr id="1" name=""/>
        <p:cNvGrpSpPr/>
        <p:nvPr/>
      </p:nvGrpSpPr>
      <p:grpSpPr>
        <a:xfrm>
          <a:off x="0" y="0"/>
          <a:ext cx="0" cy="0"/>
          <a:chOff x="0" y="0"/>
          <a:chExt cx="0" cy="0"/>
        </a:xfrm>
      </p:grpSpPr>
      <p:sp>
        <p:nvSpPr>
          <p:cNvPr id="6" name="Content Placeholder 2"/>
          <p:cNvSpPr>
            <a:spLocks noGrp="1"/>
          </p:cNvSpPr>
          <p:nvPr>
            <p:ph sz="half" idx="14"/>
          </p:nvPr>
        </p:nvSpPr>
        <p:spPr>
          <a:xfrm>
            <a:off x="0" y="0"/>
            <a:ext cx="91440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7" name="Otsikko 1"/>
          <p:cNvSpPr>
            <a:spLocks noGrp="1"/>
          </p:cNvSpPr>
          <p:nvPr>
            <p:ph type="title"/>
          </p:nvPr>
        </p:nvSpPr>
        <p:spPr>
          <a:xfrm>
            <a:off x="385707" y="355600"/>
            <a:ext cx="8317393" cy="471423"/>
          </a:xfrm>
        </p:spPr>
        <p:txBody>
          <a:bodyPr anchor="t" anchorCtr="0">
            <a:noAutofit/>
          </a:bodyPr>
          <a:lstStyle>
            <a:lvl1pPr>
              <a:defRPr sz="2600" b="0" i="0">
                <a:solidFill>
                  <a:srgbClr val="6B482A"/>
                </a:solidFill>
              </a:defRPr>
            </a:lvl1pPr>
          </a:lstStyle>
          <a:p>
            <a:r>
              <a:rPr lang="fi-FI"/>
              <a:t>Muokkaa perustyyl. napsautt.</a:t>
            </a:r>
            <a:endParaRPr lang="fi-FI" dirty="0"/>
          </a:p>
        </p:txBody>
      </p:sp>
    </p:spTree>
    <p:extLst>
      <p:ext uri="{BB962C8B-B14F-4D97-AF65-F5344CB8AC3E}">
        <p14:creationId xmlns:p14="http://schemas.microsoft.com/office/powerpoint/2010/main" val="2759015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 name="Kuva 1"/>
          <p:cNvPicPr>
            <a:picLocks noChangeAspect="1"/>
          </p:cNvPicPr>
          <p:nvPr userDrawn="1"/>
        </p:nvPicPr>
        <p:blipFill rotWithShape="1">
          <a:blip r:embed="rId2" cstate="email">
            <a:extLst>
              <a:ext uri="{28A0092B-C50C-407E-A947-70E740481C1C}">
                <a14:useLocalDpi xmlns:a14="http://schemas.microsoft.com/office/drawing/2010/main"/>
              </a:ext>
            </a:extLst>
          </a:blip>
          <a:srcRect t="1" r="17140" b="4645"/>
          <a:stretch/>
        </p:blipFill>
        <p:spPr>
          <a:xfrm>
            <a:off x="-2" y="0"/>
            <a:ext cx="9144000" cy="5158800"/>
          </a:xfrm>
          <a:prstGeom prst="rect">
            <a:avLst/>
          </a:prstGeom>
        </p:spPr>
      </p:pic>
      <p:sp>
        <p:nvSpPr>
          <p:cNvPr id="5" name="Title 8"/>
          <p:cNvSpPr>
            <a:spLocks noGrp="1"/>
          </p:cNvSpPr>
          <p:nvPr>
            <p:ph type="title" hasCustomPrompt="1"/>
          </p:nvPr>
        </p:nvSpPr>
        <p:spPr>
          <a:xfrm>
            <a:off x="424733" y="2361920"/>
            <a:ext cx="8435840" cy="554387"/>
          </a:xfrm>
        </p:spPr>
        <p:txBody>
          <a:bodyPr>
            <a:noAutofit/>
          </a:bodyPr>
          <a:lstStyle>
            <a:lvl1pPr>
              <a:defRPr sz="3200" b="0" i="0" cap="none" spc="120">
                <a:solidFill>
                  <a:schemeClr val="bg1"/>
                </a:solidFill>
                <a:effectLst>
                  <a:outerShdw dist="38100" dir="2700000" algn="tl" rotWithShape="0">
                    <a:schemeClr val="tx1">
                      <a:alpha val="25000"/>
                    </a:schemeClr>
                  </a:outerShdw>
                </a:effectLst>
              </a:defRPr>
            </a:lvl1pPr>
          </a:lstStyle>
          <a:p>
            <a:r>
              <a:rPr lang="en-US" dirty="0"/>
              <a:t>Click to edit Master title style</a:t>
            </a:r>
          </a:p>
        </p:txBody>
      </p:sp>
    </p:spTree>
    <p:extLst>
      <p:ext uri="{BB962C8B-B14F-4D97-AF65-F5344CB8AC3E}">
        <p14:creationId xmlns:p14="http://schemas.microsoft.com/office/powerpoint/2010/main" val="242119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5">
    <p:spTree>
      <p:nvGrpSpPr>
        <p:cNvPr id="1" name=""/>
        <p:cNvGrpSpPr/>
        <p:nvPr/>
      </p:nvGrpSpPr>
      <p:grpSpPr>
        <a:xfrm>
          <a:off x="0" y="0"/>
          <a:ext cx="0" cy="0"/>
          <a:chOff x="0" y="0"/>
          <a:chExt cx="0" cy="0"/>
        </a:xfrm>
      </p:grpSpPr>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a:t>Muokkaa perustyyl. napsautt.</a:t>
            </a:r>
            <a:endParaRPr lang="fi-FI" dirty="0"/>
          </a:p>
        </p:txBody>
      </p:sp>
      <p:sp>
        <p:nvSpPr>
          <p:cNvPr id="4" name="Text Placeholder 2"/>
          <p:cNvSpPr>
            <a:spLocks noGrp="1"/>
          </p:cNvSpPr>
          <p:nvPr>
            <p:ph type="body" idx="1"/>
          </p:nvPr>
        </p:nvSpPr>
        <p:spPr>
          <a:xfrm>
            <a:off x="385707" y="141513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5" name="Content Placeholder 2"/>
          <p:cNvSpPr>
            <a:spLocks noGrp="1"/>
          </p:cNvSpPr>
          <p:nvPr>
            <p:ph sz="half" idx="15"/>
          </p:nvPr>
        </p:nvSpPr>
        <p:spPr>
          <a:xfrm>
            <a:off x="385707" y="179338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Kuva 5"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pic>
        <p:nvPicPr>
          <p:cNvPr id="2" name="Kuva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7776000" y="3775500"/>
            <a:ext cx="1368000" cy="1368000"/>
          </a:xfrm>
          <a:prstGeom prst="rect">
            <a:avLst/>
          </a:prstGeom>
        </p:spPr>
      </p:pic>
    </p:spTree>
    <p:extLst>
      <p:ext uri="{BB962C8B-B14F-4D97-AF65-F5344CB8AC3E}">
        <p14:creationId xmlns:p14="http://schemas.microsoft.com/office/powerpoint/2010/main" val="2113813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6">
    <p:spTree>
      <p:nvGrpSpPr>
        <p:cNvPr id="1" name=""/>
        <p:cNvGrpSpPr/>
        <p:nvPr/>
      </p:nvGrpSpPr>
      <p:grpSpPr>
        <a:xfrm>
          <a:off x="0" y="0"/>
          <a:ext cx="0" cy="0"/>
          <a:chOff x="0" y="0"/>
          <a:chExt cx="0" cy="0"/>
        </a:xfrm>
      </p:grpSpPr>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a:t>Muokkaa perustyyl. napsautt.</a:t>
            </a:r>
            <a:endParaRPr lang="fi-FI" dirty="0"/>
          </a:p>
        </p:txBody>
      </p:sp>
      <p:pic>
        <p:nvPicPr>
          <p:cNvPr id="4" name="Kuva 3"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
        <p:nvSpPr>
          <p:cNvPr id="5" name="Content Placeholder 2"/>
          <p:cNvSpPr>
            <a:spLocks noGrp="1"/>
          </p:cNvSpPr>
          <p:nvPr>
            <p:ph sz="half" idx="15"/>
          </p:nvPr>
        </p:nvSpPr>
        <p:spPr>
          <a:xfrm>
            <a:off x="385707" y="1415133"/>
            <a:ext cx="3990191" cy="3119389"/>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7776000" y="3775500"/>
            <a:ext cx="1368000" cy="1368000"/>
          </a:xfrm>
          <a:prstGeom prst="rect">
            <a:avLst/>
          </a:prstGeom>
        </p:spPr>
      </p:pic>
    </p:spTree>
    <p:extLst>
      <p:ext uri="{BB962C8B-B14F-4D97-AF65-F5344CB8AC3E}">
        <p14:creationId xmlns:p14="http://schemas.microsoft.com/office/powerpoint/2010/main" val="3648011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4" name="Kuva 1"/>
          <p:cNvPicPr>
            <a:picLocks noChangeAspect="1"/>
          </p:cNvPicPr>
          <p:nvPr userDrawn="1"/>
        </p:nvPicPr>
        <p:blipFill rotWithShape="1">
          <a:blip r:embed="rId2" cstate="email">
            <a:extLst>
              <a:ext uri="{28A0092B-C50C-407E-A947-70E740481C1C}">
                <a14:useLocalDpi xmlns:a14="http://schemas.microsoft.com/office/drawing/2010/main"/>
              </a:ext>
            </a:extLst>
          </a:blip>
          <a:srcRect r="16816" b="4631"/>
          <a:stretch/>
        </p:blipFill>
        <p:spPr>
          <a:xfrm>
            <a:off x="0" y="0"/>
            <a:ext cx="9162000" cy="5158800"/>
          </a:xfrm>
          <a:prstGeom prst="rect">
            <a:avLst/>
          </a:prstGeom>
        </p:spPr>
      </p:pic>
      <p:sp>
        <p:nvSpPr>
          <p:cNvPr id="5" name="Title 8"/>
          <p:cNvSpPr>
            <a:spLocks noGrp="1"/>
          </p:cNvSpPr>
          <p:nvPr>
            <p:ph type="title" hasCustomPrompt="1"/>
          </p:nvPr>
        </p:nvSpPr>
        <p:spPr>
          <a:xfrm>
            <a:off x="424733" y="2361920"/>
            <a:ext cx="8435840" cy="554387"/>
          </a:xfrm>
        </p:spPr>
        <p:txBody>
          <a:bodyPr>
            <a:noAutofit/>
          </a:bodyPr>
          <a:lstStyle>
            <a:lvl1pPr>
              <a:defRPr sz="3200" b="0" i="0" cap="none" spc="120">
                <a:solidFill>
                  <a:schemeClr val="bg1"/>
                </a:solidFill>
                <a:effectLst>
                  <a:outerShdw dist="38100" dir="2700000" algn="tl" rotWithShape="0">
                    <a:schemeClr val="tx1">
                      <a:alpha val="25000"/>
                    </a:schemeClr>
                  </a:outerShdw>
                </a:effectLst>
              </a:defRPr>
            </a:lvl1pPr>
          </a:lstStyle>
          <a:p>
            <a:r>
              <a:rPr lang="en-US" dirty="0"/>
              <a:t>Click to edit Master title style</a:t>
            </a:r>
          </a:p>
        </p:txBody>
      </p:sp>
    </p:spTree>
    <p:extLst>
      <p:ext uri="{BB962C8B-B14F-4D97-AF65-F5344CB8AC3E}">
        <p14:creationId xmlns:p14="http://schemas.microsoft.com/office/powerpoint/2010/main" val="405739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Placeholder 10"/>
          <p:cNvSpPr>
            <a:spLocks noGrp="1"/>
          </p:cNvSpPr>
          <p:nvPr>
            <p:ph type="title"/>
          </p:nvPr>
        </p:nvSpPr>
        <p:spPr>
          <a:xfrm>
            <a:off x="419099" y="2316807"/>
            <a:ext cx="8317393" cy="471423"/>
          </a:xfrm>
          <a:prstGeom prst="rect">
            <a:avLst/>
          </a:prstGeom>
        </p:spPr>
        <p:txBody>
          <a:bodyPr vert="horz" lIns="0" tIns="0" rIns="0" bIns="0" rtlCol="0" anchor="ctr" anchorCtr="0">
            <a:noAutofit/>
          </a:bodyPr>
          <a:lstStyle>
            <a:lvl1pPr>
              <a:defRPr sz="4100" b="1" i="0" baseline="0">
                <a:solidFill>
                  <a:schemeClr val="bg1"/>
                </a:solidFill>
                <a:effectLst>
                  <a:outerShdw blurRad="127000" dist="12700" dir="2700000" algn="tl" rotWithShape="0">
                    <a:srgbClr val="000000"/>
                  </a:outerShdw>
                </a:effectLst>
              </a:defRPr>
            </a:lvl1pPr>
          </a:lstStyle>
          <a:p>
            <a:r>
              <a:rPr lang="fi-FI"/>
              <a:t>Muokkaa perustyyl. napsautt.</a:t>
            </a:r>
            <a:endParaRPr lang="en-US" dirty="0"/>
          </a:p>
        </p:txBody>
      </p:sp>
      <p:sp>
        <p:nvSpPr>
          <p:cNvPr id="25" name="Tekstiruutu 24"/>
          <p:cNvSpPr txBox="1"/>
          <p:nvPr userDrawn="1"/>
        </p:nvSpPr>
        <p:spPr>
          <a:xfrm>
            <a:off x="420078" y="2930769"/>
            <a:ext cx="7795846" cy="1221154"/>
          </a:xfrm>
          <a:prstGeom prst="rect">
            <a:avLst/>
          </a:prstGeom>
        </p:spPr>
        <p:txBody>
          <a:bodyPr vert="horz" wrap="square" lIns="0" tIns="0" rIns="0" bIns="0" rtlCol="0" anchor="ctr" anchorCtr="0">
            <a:normAutofit/>
          </a:bodyPr>
          <a:lstStyle/>
          <a:p>
            <a:endParaRPr lang="fi-FI" sz="2400" dirty="0">
              <a:latin typeface="Corbel"/>
              <a:cs typeface="Corbel"/>
            </a:endParaRPr>
          </a:p>
        </p:txBody>
      </p:sp>
      <p:sp>
        <p:nvSpPr>
          <p:cNvPr id="26" name="Text Placeholder 2"/>
          <p:cNvSpPr>
            <a:spLocks noGrp="1"/>
          </p:cNvSpPr>
          <p:nvPr>
            <p:ph type="body" idx="1"/>
          </p:nvPr>
        </p:nvSpPr>
        <p:spPr>
          <a:xfrm>
            <a:off x="419100" y="2842846"/>
            <a:ext cx="8318500" cy="370443"/>
          </a:xfrm>
        </p:spPr>
        <p:txBody>
          <a:bodyPr lIns="0" tIns="0" rIns="0" bIns="0" anchor="ctr" anchorCtr="0">
            <a:noAutofit/>
          </a:bodyPr>
          <a:lstStyle>
            <a:lvl1pPr marL="0" indent="0">
              <a:buNone/>
              <a:defRPr sz="2200" b="1" cap="none">
                <a:solidFill>
                  <a:schemeClr val="bg1"/>
                </a:solidFill>
                <a:effectLst>
                  <a:outerShdw blurRad="127000" dist="12700" dir="2700000" algn="tl" rotWithShape="0">
                    <a:srgbClr val="000000"/>
                  </a:outerShdw>
                </a:effectLs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7" name="Content Placeholder 2"/>
          <p:cNvSpPr>
            <a:spLocks noGrp="1"/>
          </p:cNvSpPr>
          <p:nvPr>
            <p:ph sz="half" idx="13" hasCustomPrompt="1"/>
          </p:nvPr>
        </p:nvSpPr>
        <p:spPr>
          <a:xfrm>
            <a:off x="419099" y="3276965"/>
            <a:ext cx="8318501" cy="376728"/>
          </a:xfrm>
        </p:spPr>
        <p:txBody>
          <a:bodyPr lIns="0" tIns="0" rIns="0" bIns="0">
            <a:noAutofit/>
          </a:bodyPr>
          <a:lstStyle>
            <a:lvl1pPr marL="0" indent="0">
              <a:lnSpc>
                <a:spcPct val="100000"/>
              </a:lnSpc>
              <a:spcBef>
                <a:spcPts val="600"/>
              </a:spcBef>
              <a:buFontTx/>
              <a:buNone/>
              <a:defRPr sz="1400" b="1" i="0" baseline="0">
                <a:solidFill>
                  <a:schemeClr val="bg1"/>
                </a:solidFill>
                <a:effectLst>
                  <a:outerShdw blurRad="127000" dist="12700" dir="2700000" algn="tl" rotWithShape="0">
                    <a:srgbClr val="000000"/>
                  </a:outerShdw>
                </a:effectLst>
              </a:defRPr>
            </a:lvl1pPr>
            <a:lvl2pPr marL="3429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2pPr>
            <a:lvl3pPr marL="6858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3pPr>
            <a:lvl4pPr marL="10287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4pPr>
            <a:lvl5pPr marL="13716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5pPr>
            <a:lvl6pPr>
              <a:defRPr sz="1400"/>
            </a:lvl6pPr>
            <a:lvl7pPr>
              <a:defRPr sz="1400"/>
            </a:lvl7pPr>
            <a:lvl8pPr>
              <a:defRPr sz="1400"/>
            </a:lvl8pPr>
            <a:lvl9pPr>
              <a:defRPr sz="1400"/>
            </a:lvl9pPr>
          </a:lstStyle>
          <a:p>
            <a:pPr lvl="0"/>
            <a:r>
              <a:rPr lang="en-US" dirty="0"/>
              <a:t>Click to edit Master text styles</a:t>
            </a:r>
          </a:p>
        </p:txBody>
      </p:sp>
      <p:pic>
        <p:nvPicPr>
          <p:cNvPr id="28" name="Kuva 1"/>
          <p:cNvPicPr>
            <a:picLocks noChangeAspect="1"/>
          </p:cNvPicPr>
          <p:nvPr userDrawn="1"/>
        </p:nvPicPr>
        <p:blipFill>
          <a:blip r:embed="rId3" cstate="email">
            <a:clrChange>
              <a:clrFrom>
                <a:srgbClr val="88929F"/>
              </a:clrFrom>
              <a:clrTo>
                <a:srgbClr val="88929F">
                  <a:alpha val="0"/>
                </a:srgbClr>
              </a:clrTo>
            </a:clrChange>
            <a:lum bright="100000" contrast="-70000"/>
            <a:alphaModFix amt="50000"/>
            <a:extLst>
              <a:ext uri="{28A0092B-C50C-407E-A947-70E740481C1C}">
                <a14:useLocalDpi xmlns:a14="http://schemas.microsoft.com/office/drawing/2010/main"/>
              </a:ext>
            </a:extLst>
          </a:blip>
          <a:stretch>
            <a:fillRect/>
          </a:stretch>
        </p:blipFill>
        <p:spPr>
          <a:xfrm rot="16200000" flipH="1">
            <a:off x="7753573" y="3753073"/>
            <a:ext cx="1412853" cy="1368000"/>
          </a:xfrm>
          <a:prstGeom prst="rect">
            <a:avLst/>
          </a:prstGeom>
        </p:spPr>
      </p:pic>
      <p:pic>
        <p:nvPicPr>
          <p:cNvPr id="29" name="Kuva 28"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a:effectLst>
            <a:outerShdw blurRad="127000" dist="12700" dir="2700000" algn="tl" rotWithShape="0">
              <a:srgbClr val="000000"/>
            </a:outerShdw>
          </a:effectLst>
        </p:spPr>
      </p:pic>
      <p:pic>
        <p:nvPicPr>
          <p:cNvPr id="37" name="Kuva 36"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p:spPr>
      </p:pic>
    </p:spTree>
    <p:extLst>
      <p:ext uri="{BB962C8B-B14F-4D97-AF65-F5344CB8AC3E}">
        <p14:creationId xmlns:p14="http://schemas.microsoft.com/office/powerpoint/2010/main" val="3933036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7">
    <p:spTree>
      <p:nvGrpSpPr>
        <p:cNvPr id="1" name=""/>
        <p:cNvGrpSpPr/>
        <p:nvPr/>
      </p:nvGrpSpPr>
      <p:grpSpPr>
        <a:xfrm>
          <a:off x="0" y="0"/>
          <a:ext cx="0" cy="0"/>
          <a:chOff x="0" y="0"/>
          <a:chExt cx="0" cy="0"/>
        </a:xfrm>
      </p:grpSpPr>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a:t>Muokkaa perustyyl. napsautt.</a:t>
            </a:r>
            <a:endParaRPr lang="fi-FI" dirty="0"/>
          </a:p>
        </p:txBody>
      </p:sp>
      <p:sp>
        <p:nvSpPr>
          <p:cNvPr id="4" name="Text Placeholder 2"/>
          <p:cNvSpPr>
            <a:spLocks noGrp="1"/>
          </p:cNvSpPr>
          <p:nvPr>
            <p:ph type="body" idx="1"/>
          </p:nvPr>
        </p:nvSpPr>
        <p:spPr>
          <a:xfrm>
            <a:off x="385707" y="141513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5" name="Content Placeholder 2"/>
          <p:cNvSpPr>
            <a:spLocks noGrp="1"/>
          </p:cNvSpPr>
          <p:nvPr>
            <p:ph sz="half" idx="15"/>
          </p:nvPr>
        </p:nvSpPr>
        <p:spPr>
          <a:xfrm>
            <a:off x="385707" y="179338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Kuva 5"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pic>
        <p:nvPicPr>
          <p:cNvPr id="2" name="Kuva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7776000" y="3775500"/>
            <a:ext cx="1368000" cy="1368000"/>
          </a:xfrm>
          <a:prstGeom prst="rect">
            <a:avLst/>
          </a:prstGeom>
        </p:spPr>
      </p:pic>
    </p:spTree>
    <p:extLst>
      <p:ext uri="{BB962C8B-B14F-4D97-AF65-F5344CB8AC3E}">
        <p14:creationId xmlns:p14="http://schemas.microsoft.com/office/powerpoint/2010/main" val="1392477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8">
    <p:spTree>
      <p:nvGrpSpPr>
        <p:cNvPr id="1" name=""/>
        <p:cNvGrpSpPr/>
        <p:nvPr/>
      </p:nvGrpSpPr>
      <p:grpSpPr>
        <a:xfrm>
          <a:off x="0" y="0"/>
          <a:ext cx="0" cy="0"/>
          <a:chOff x="0" y="0"/>
          <a:chExt cx="0" cy="0"/>
        </a:xfrm>
      </p:grpSpPr>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a:t>Muokkaa perustyyl. napsautt.</a:t>
            </a:r>
            <a:endParaRPr lang="fi-FI" dirty="0"/>
          </a:p>
        </p:txBody>
      </p:sp>
      <p:pic>
        <p:nvPicPr>
          <p:cNvPr id="4" name="Kuva 3"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sp>
        <p:nvSpPr>
          <p:cNvPr id="5" name="Content Placeholder 2"/>
          <p:cNvSpPr>
            <a:spLocks noGrp="1"/>
          </p:cNvSpPr>
          <p:nvPr>
            <p:ph sz="half" idx="15"/>
          </p:nvPr>
        </p:nvSpPr>
        <p:spPr>
          <a:xfrm>
            <a:off x="385707" y="1415133"/>
            <a:ext cx="3990191" cy="3119389"/>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7" name="Kuva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7776000" y="3775500"/>
            <a:ext cx="1368000" cy="1368000"/>
          </a:xfrm>
          <a:prstGeom prst="rect">
            <a:avLst/>
          </a:prstGeom>
        </p:spPr>
      </p:pic>
    </p:spTree>
    <p:extLst>
      <p:ext uri="{BB962C8B-B14F-4D97-AF65-F5344CB8AC3E}">
        <p14:creationId xmlns:p14="http://schemas.microsoft.com/office/powerpoint/2010/main" val="152090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5" name="Suorakulmio 4"/>
          <p:cNvSpPr/>
          <p:nvPr userDrawn="1"/>
        </p:nvSpPr>
        <p:spPr>
          <a:xfrm>
            <a:off x="0" y="0"/>
            <a:ext cx="9144000" cy="5143500"/>
          </a:xfrm>
          <a:prstGeom prst="rect">
            <a:avLst/>
          </a:prstGeom>
          <a:solidFill>
            <a:srgbClr val="6B4D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p:cNvPicPr>
            <a:picLocks noChangeAspect="1"/>
          </p:cNvPicPr>
          <p:nvPr userDrawn="1"/>
        </p:nvPicPr>
        <p:blipFill>
          <a:blip r:embed="rId2"/>
          <a:stretch>
            <a:fillRect/>
          </a:stretch>
        </p:blipFill>
        <p:spPr>
          <a:xfrm>
            <a:off x="3159837" y="1187529"/>
            <a:ext cx="2706736" cy="1526473"/>
          </a:xfrm>
          <a:prstGeom prst="rect">
            <a:avLst/>
          </a:prstGeom>
          <a:effectLst/>
        </p:spPr>
      </p:pic>
      <p:pic>
        <p:nvPicPr>
          <p:cNvPr id="9" name="Kuva 1"/>
          <p:cNvPicPr>
            <a:picLocks noChangeAspect="1"/>
          </p:cNvPicPr>
          <p:nvPr userDrawn="1"/>
        </p:nvPicPr>
        <p:blipFill>
          <a:blip r:embed="rId3" cstate="email">
            <a:clrChange>
              <a:clrFrom>
                <a:srgbClr val="88929F"/>
              </a:clrFrom>
              <a:clrTo>
                <a:srgbClr val="88929F">
                  <a:alpha val="0"/>
                </a:srgbClr>
              </a:clrTo>
            </a:clrChange>
            <a:lum bright="100000" contrast="-70000"/>
            <a:alphaModFix/>
            <a:extLst>
              <a:ext uri="{28A0092B-C50C-407E-A947-70E740481C1C}">
                <a14:useLocalDpi xmlns:a14="http://schemas.microsoft.com/office/drawing/2010/main"/>
              </a:ext>
            </a:extLst>
          </a:blip>
          <a:stretch>
            <a:fillRect/>
          </a:stretch>
        </p:blipFill>
        <p:spPr>
          <a:xfrm rot="16200000" flipH="1">
            <a:off x="7753570" y="3753070"/>
            <a:ext cx="1412860" cy="1368000"/>
          </a:xfrm>
          <a:prstGeom prst="rect">
            <a:avLst/>
          </a:prstGeom>
        </p:spPr>
      </p:pic>
      <p:pic>
        <p:nvPicPr>
          <p:cNvPr id="11" name="Kuva 10" descr="Somelogot-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6825" y="4641710"/>
            <a:ext cx="619637" cy="246308"/>
          </a:xfrm>
          <a:prstGeom prst="rect">
            <a:avLst/>
          </a:prstGeom>
        </p:spPr>
      </p:pic>
      <p:sp>
        <p:nvSpPr>
          <p:cNvPr id="12" name="Suorakulmio 11"/>
          <p:cNvSpPr/>
          <p:nvPr userDrawn="1"/>
        </p:nvSpPr>
        <p:spPr>
          <a:xfrm>
            <a:off x="1078741" y="4563148"/>
            <a:ext cx="4572000" cy="738664"/>
          </a:xfrm>
          <a:prstGeom prst="rect">
            <a:avLst/>
          </a:prstGeom>
        </p:spPr>
        <p:txBody>
          <a:bodyPr>
            <a:noAutofit/>
          </a:bodyPr>
          <a:lstStyle/>
          <a:p>
            <a:pPr>
              <a:lnSpc>
                <a:spcPct val="90000"/>
              </a:lnSpc>
            </a:pPr>
            <a:r>
              <a:rPr lang="fi-FI" sz="1050" noProof="1">
                <a:solidFill>
                  <a:schemeClr val="bg1"/>
                </a:solidFill>
                <a:latin typeface="Trebuchet MS"/>
                <a:cs typeface="Trebuchet MS"/>
              </a:rPr>
              <a:t>www.facebook.com/metsahallitus</a:t>
            </a:r>
            <a:br>
              <a:rPr lang="fi-FI" sz="1050" noProof="1">
                <a:solidFill>
                  <a:schemeClr val="bg1"/>
                </a:solidFill>
                <a:latin typeface="Trebuchet MS"/>
                <a:cs typeface="Trebuchet MS"/>
              </a:rPr>
            </a:br>
            <a:r>
              <a:rPr lang="fi-FI" sz="1050" noProof="1">
                <a:solidFill>
                  <a:schemeClr val="bg1"/>
                </a:solidFill>
                <a:latin typeface="Trebuchet MS"/>
                <a:cs typeface="Trebuchet MS"/>
              </a:rPr>
              <a:t>www.twitter.com/metsahallitus</a:t>
            </a:r>
            <a:br>
              <a:rPr lang="fi-FI" sz="1050" noProof="1">
                <a:solidFill>
                  <a:schemeClr val="bg1"/>
                </a:solidFill>
                <a:latin typeface="Trebuchet MS"/>
                <a:cs typeface="Trebuchet MS"/>
              </a:rPr>
            </a:br>
            <a:endParaRPr lang="fi-FI" sz="1050" noProof="1">
              <a:solidFill>
                <a:schemeClr val="bg1"/>
              </a:solidFill>
              <a:latin typeface="Trebuchet MS"/>
              <a:cs typeface="Trebuchet MS"/>
            </a:endParaRPr>
          </a:p>
        </p:txBody>
      </p:sp>
      <p:sp>
        <p:nvSpPr>
          <p:cNvPr id="14" name="Suorakulmio 13"/>
          <p:cNvSpPr/>
          <p:nvPr userDrawn="1"/>
        </p:nvSpPr>
        <p:spPr>
          <a:xfrm>
            <a:off x="3140506" y="2899401"/>
            <a:ext cx="2743102" cy="359019"/>
          </a:xfrm>
          <a:prstGeom prst="rect">
            <a:avLst/>
          </a:prstGeom>
        </p:spPr>
        <p:txBody>
          <a:bodyPr>
            <a:noAutofit/>
          </a:bodyPr>
          <a:lstStyle/>
          <a:p>
            <a:pPr algn="ctr">
              <a:lnSpc>
                <a:spcPct val="90000"/>
              </a:lnSpc>
            </a:pPr>
            <a:r>
              <a:rPr lang="fi-FI" sz="1400" b="0" i="0" noProof="1">
                <a:solidFill>
                  <a:srgbClr val="FFFFFF"/>
                </a:solidFill>
                <a:effectLst/>
                <a:latin typeface="Trebuchet MS"/>
                <a:cs typeface="Trebuchet MS"/>
              </a:rPr>
              <a:t>www.metsa.fi</a:t>
            </a:r>
            <a:endParaRPr lang="fi-FI" sz="1400" b="0" i="0" noProof="1">
              <a:solidFill>
                <a:schemeClr val="bg1"/>
              </a:solidFill>
              <a:latin typeface="Trebuchet MS"/>
              <a:cs typeface="Trebuchet MS"/>
            </a:endParaRPr>
          </a:p>
        </p:txBody>
      </p:sp>
      <p:sp>
        <p:nvSpPr>
          <p:cNvPr id="10" name="Content Placeholder 2"/>
          <p:cNvSpPr>
            <a:spLocks noGrp="1"/>
          </p:cNvSpPr>
          <p:nvPr>
            <p:ph sz="half" idx="15" hasCustomPrompt="1"/>
          </p:nvPr>
        </p:nvSpPr>
        <p:spPr>
          <a:xfrm>
            <a:off x="2576905" y="3383743"/>
            <a:ext cx="3990191" cy="960817"/>
          </a:xfrm>
        </p:spPr>
        <p:txBody>
          <a:bodyPr>
            <a:noAutofit/>
          </a:bodyPr>
          <a:lstStyle>
            <a:lvl1pPr marL="0" indent="0" algn="ctr">
              <a:spcBef>
                <a:spcPts val="600"/>
              </a:spcBef>
              <a:buSzPct val="140000"/>
              <a:buNone/>
              <a:defRPr sz="1400">
                <a:solidFill>
                  <a:schemeClr val="bg1"/>
                </a:solidFill>
              </a:defRPr>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en-US" dirty="0"/>
              <a:t>Click to edit Master text styles</a:t>
            </a:r>
          </a:p>
        </p:txBody>
      </p:sp>
    </p:spTree>
    <p:extLst>
      <p:ext uri="{BB962C8B-B14F-4D97-AF65-F5344CB8AC3E}">
        <p14:creationId xmlns:p14="http://schemas.microsoft.com/office/powerpoint/2010/main" val="38561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p:cNvPicPr>
            <a:picLocks noChangeAspect="1"/>
          </p:cNvPicPr>
          <p:nvPr userDrawn="1"/>
        </p:nvPicPr>
        <p:blipFill>
          <a:blip r:embed="rId2"/>
          <a:stretch>
            <a:fillRect/>
          </a:stretch>
        </p:blipFill>
        <p:spPr>
          <a:xfrm>
            <a:off x="3159837" y="1187529"/>
            <a:ext cx="2706736" cy="1526473"/>
          </a:xfrm>
          <a:prstGeom prst="rect">
            <a:avLst/>
          </a:prstGeom>
          <a:effectLst/>
        </p:spPr>
      </p:pic>
      <p:pic>
        <p:nvPicPr>
          <p:cNvPr id="11" name="Kuva 10" descr="Somelogot-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825" y="4641710"/>
            <a:ext cx="619637" cy="246308"/>
          </a:xfrm>
          <a:prstGeom prst="rect">
            <a:avLst/>
          </a:prstGeom>
        </p:spPr>
      </p:pic>
      <p:sp>
        <p:nvSpPr>
          <p:cNvPr id="12" name="Suorakulmio 11"/>
          <p:cNvSpPr/>
          <p:nvPr userDrawn="1"/>
        </p:nvSpPr>
        <p:spPr>
          <a:xfrm>
            <a:off x="1078741" y="4563148"/>
            <a:ext cx="4572000" cy="738664"/>
          </a:xfrm>
          <a:prstGeom prst="rect">
            <a:avLst/>
          </a:prstGeom>
        </p:spPr>
        <p:txBody>
          <a:bodyPr>
            <a:noAutofit/>
          </a:bodyPr>
          <a:lstStyle/>
          <a:p>
            <a:pPr>
              <a:lnSpc>
                <a:spcPct val="90000"/>
              </a:lnSpc>
            </a:pPr>
            <a:r>
              <a:rPr lang="fi-FI" sz="1050" noProof="1">
                <a:solidFill>
                  <a:schemeClr val="bg1"/>
                </a:solidFill>
                <a:latin typeface="Trebuchet MS"/>
                <a:cs typeface="Trebuchet MS"/>
              </a:rPr>
              <a:t>www.facebook.com/metsahallitus</a:t>
            </a:r>
            <a:br>
              <a:rPr lang="fi-FI" sz="1050" noProof="1">
                <a:solidFill>
                  <a:schemeClr val="bg1"/>
                </a:solidFill>
                <a:latin typeface="Trebuchet MS"/>
                <a:cs typeface="Trebuchet MS"/>
              </a:rPr>
            </a:br>
            <a:r>
              <a:rPr lang="fi-FI" sz="1050" noProof="1">
                <a:solidFill>
                  <a:schemeClr val="bg1"/>
                </a:solidFill>
                <a:latin typeface="Trebuchet MS"/>
                <a:cs typeface="Trebuchet MS"/>
              </a:rPr>
              <a:t>www.twitter.com/metsahallitus</a:t>
            </a:r>
            <a:br>
              <a:rPr lang="fi-FI" sz="1050" noProof="1">
                <a:solidFill>
                  <a:schemeClr val="bg1"/>
                </a:solidFill>
                <a:latin typeface="Trebuchet MS"/>
                <a:cs typeface="Trebuchet MS"/>
              </a:rPr>
            </a:br>
            <a:endParaRPr lang="fi-FI" sz="1050" noProof="1">
              <a:solidFill>
                <a:schemeClr val="bg1"/>
              </a:solidFill>
              <a:latin typeface="Trebuchet MS"/>
              <a:cs typeface="Trebuchet MS"/>
            </a:endParaRPr>
          </a:p>
        </p:txBody>
      </p:sp>
      <p:pic>
        <p:nvPicPr>
          <p:cNvPr id="16" name="Kuva 1"/>
          <p:cNvPicPr>
            <a:picLocks noChangeAspect="1"/>
          </p:cNvPicPr>
          <p:nvPr userDrawn="1"/>
        </p:nvPicPr>
        <p:blipFill>
          <a:blip r:embed="rId4" cstate="email">
            <a:clrChange>
              <a:clrFrom>
                <a:srgbClr val="88929F"/>
              </a:clrFrom>
              <a:clrTo>
                <a:srgbClr val="88929F">
                  <a:alpha val="0"/>
                </a:srgbClr>
              </a:clrTo>
            </a:clrChange>
            <a:lum bright="100000" contrast="-70000"/>
            <a:alphaModFix/>
            <a:extLst>
              <a:ext uri="{28A0092B-C50C-407E-A947-70E740481C1C}">
                <a14:useLocalDpi xmlns:a14="http://schemas.microsoft.com/office/drawing/2010/main"/>
              </a:ext>
            </a:extLst>
          </a:blip>
          <a:stretch>
            <a:fillRect/>
          </a:stretch>
        </p:blipFill>
        <p:spPr>
          <a:xfrm rot="16200000" flipH="1">
            <a:off x="7753570" y="3753070"/>
            <a:ext cx="1412860" cy="1368000"/>
          </a:xfrm>
          <a:prstGeom prst="rect">
            <a:avLst/>
          </a:prstGeom>
        </p:spPr>
      </p:pic>
      <p:sp>
        <p:nvSpPr>
          <p:cNvPr id="17" name="Suorakulmio 16"/>
          <p:cNvSpPr/>
          <p:nvPr userDrawn="1"/>
        </p:nvSpPr>
        <p:spPr>
          <a:xfrm>
            <a:off x="3140506" y="2899401"/>
            <a:ext cx="2743102" cy="359019"/>
          </a:xfrm>
          <a:prstGeom prst="rect">
            <a:avLst/>
          </a:prstGeom>
        </p:spPr>
        <p:txBody>
          <a:bodyPr>
            <a:noAutofit/>
          </a:bodyPr>
          <a:lstStyle/>
          <a:p>
            <a:pPr algn="ctr">
              <a:lnSpc>
                <a:spcPct val="90000"/>
              </a:lnSpc>
            </a:pPr>
            <a:r>
              <a:rPr lang="fi-FI" sz="1400" b="0" i="0" noProof="1">
                <a:solidFill>
                  <a:srgbClr val="FFFFFF"/>
                </a:solidFill>
                <a:effectLst/>
                <a:latin typeface="Trebuchet MS"/>
                <a:cs typeface="Trebuchet MS"/>
              </a:rPr>
              <a:t>www.metsa.fi</a:t>
            </a:r>
            <a:endParaRPr lang="fi-FI" sz="1400" b="0" i="0" noProof="1">
              <a:solidFill>
                <a:schemeClr val="bg1"/>
              </a:solidFill>
              <a:latin typeface="Trebuchet MS"/>
              <a:cs typeface="Trebuchet MS"/>
            </a:endParaRPr>
          </a:p>
        </p:txBody>
      </p:sp>
      <p:sp>
        <p:nvSpPr>
          <p:cNvPr id="18" name="Content Placeholder 2"/>
          <p:cNvSpPr>
            <a:spLocks noGrp="1"/>
          </p:cNvSpPr>
          <p:nvPr>
            <p:ph sz="half" idx="15" hasCustomPrompt="1"/>
          </p:nvPr>
        </p:nvSpPr>
        <p:spPr>
          <a:xfrm>
            <a:off x="2576905" y="3383743"/>
            <a:ext cx="3990191" cy="960817"/>
          </a:xfrm>
        </p:spPr>
        <p:txBody>
          <a:bodyPr>
            <a:noAutofit/>
          </a:bodyPr>
          <a:lstStyle>
            <a:lvl1pPr marL="0" indent="0" algn="ctr">
              <a:spcBef>
                <a:spcPts val="600"/>
              </a:spcBef>
              <a:buSzPct val="140000"/>
              <a:buNone/>
              <a:defRPr sz="1400">
                <a:solidFill>
                  <a:schemeClr val="bg1"/>
                </a:solidFill>
              </a:defRPr>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en-US" dirty="0"/>
              <a:t>Click to edit Master text styles</a:t>
            </a:r>
          </a:p>
        </p:txBody>
      </p:sp>
    </p:spTree>
    <p:extLst>
      <p:ext uri="{BB962C8B-B14F-4D97-AF65-F5344CB8AC3E}">
        <p14:creationId xmlns:p14="http://schemas.microsoft.com/office/powerpoint/2010/main" val="2512227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3">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solidFill>
            <a:srgbClr val="0072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p:cNvPicPr>
            <a:picLocks noChangeAspect="1"/>
          </p:cNvPicPr>
          <p:nvPr userDrawn="1"/>
        </p:nvPicPr>
        <p:blipFill>
          <a:blip r:embed="rId2"/>
          <a:stretch>
            <a:fillRect/>
          </a:stretch>
        </p:blipFill>
        <p:spPr>
          <a:xfrm>
            <a:off x="3159837" y="1187529"/>
            <a:ext cx="2706736" cy="1526473"/>
          </a:xfrm>
          <a:prstGeom prst="rect">
            <a:avLst/>
          </a:prstGeom>
          <a:effectLst/>
        </p:spPr>
      </p:pic>
      <p:pic>
        <p:nvPicPr>
          <p:cNvPr id="11" name="Kuva 10" descr="Somelogot-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825" y="4641710"/>
            <a:ext cx="619637" cy="246308"/>
          </a:xfrm>
          <a:prstGeom prst="rect">
            <a:avLst/>
          </a:prstGeom>
        </p:spPr>
      </p:pic>
      <p:sp>
        <p:nvSpPr>
          <p:cNvPr id="12" name="Suorakulmio 11"/>
          <p:cNvSpPr/>
          <p:nvPr userDrawn="1"/>
        </p:nvSpPr>
        <p:spPr>
          <a:xfrm>
            <a:off x="1078741" y="4563148"/>
            <a:ext cx="4572000" cy="738664"/>
          </a:xfrm>
          <a:prstGeom prst="rect">
            <a:avLst/>
          </a:prstGeom>
        </p:spPr>
        <p:txBody>
          <a:bodyPr>
            <a:noAutofit/>
          </a:bodyPr>
          <a:lstStyle/>
          <a:p>
            <a:pPr>
              <a:lnSpc>
                <a:spcPct val="90000"/>
              </a:lnSpc>
            </a:pPr>
            <a:r>
              <a:rPr lang="fi-FI" sz="1050" noProof="1">
                <a:solidFill>
                  <a:schemeClr val="bg1"/>
                </a:solidFill>
                <a:latin typeface="Trebuchet MS"/>
                <a:cs typeface="Trebuchet MS"/>
              </a:rPr>
              <a:t>www.facebook.com/metsahallitus</a:t>
            </a:r>
            <a:br>
              <a:rPr lang="fi-FI" sz="1050" noProof="1">
                <a:solidFill>
                  <a:schemeClr val="bg1"/>
                </a:solidFill>
                <a:latin typeface="Trebuchet MS"/>
                <a:cs typeface="Trebuchet MS"/>
              </a:rPr>
            </a:br>
            <a:r>
              <a:rPr lang="fi-FI" sz="1050" noProof="1">
                <a:solidFill>
                  <a:schemeClr val="bg1"/>
                </a:solidFill>
                <a:latin typeface="Trebuchet MS"/>
                <a:cs typeface="Trebuchet MS"/>
              </a:rPr>
              <a:t>www.twitter.com/metsahallitus</a:t>
            </a:r>
            <a:br>
              <a:rPr lang="fi-FI" sz="1050" noProof="1">
                <a:solidFill>
                  <a:schemeClr val="bg1"/>
                </a:solidFill>
                <a:latin typeface="Trebuchet MS"/>
                <a:cs typeface="Trebuchet MS"/>
              </a:rPr>
            </a:br>
            <a:endParaRPr lang="fi-FI" sz="1050" noProof="1">
              <a:solidFill>
                <a:schemeClr val="bg1"/>
              </a:solidFill>
              <a:latin typeface="Trebuchet MS"/>
              <a:cs typeface="Trebuchet MS"/>
            </a:endParaRPr>
          </a:p>
        </p:txBody>
      </p:sp>
      <p:pic>
        <p:nvPicPr>
          <p:cNvPr id="13" name="Kuva 1"/>
          <p:cNvPicPr>
            <a:picLocks noChangeAspect="1"/>
          </p:cNvPicPr>
          <p:nvPr userDrawn="1"/>
        </p:nvPicPr>
        <p:blipFill>
          <a:blip r:embed="rId4" cstate="email">
            <a:clrChange>
              <a:clrFrom>
                <a:srgbClr val="88929F"/>
              </a:clrFrom>
              <a:clrTo>
                <a:srgbClr val="88929F">
                  <a:alpha val="0"/>
                </a:srgbClr>
              </a:clrTo>
            </a:clrChange>
            <a:lum bright="100000" contrast="-70000"/>
            <a:alphaModFix/>
            <a:extLst>
              <a:ext uri="{28A0092B-C50C-407E-A947-70E740481C1C}">
                <a14:useLocalDpi xmlns:a14="http://schemas.microsoft.com/office/drawing/2010/main"/>
              </a:ext>
            </a:extLst>
          </a:blip>
          <a:stretch>
            <a:fillRect/>
          </a:stretch>
        </p:blipFill>
        <p:spPr>
          <a:xfrm rot="16200000" flipH="1">
            <a:off x="7753570" y="3753070"/>
            <a:ext cx="1412860" cy="1368000"/>
          </a:xfrm>
          <a:prstGeom prst="rect">
            <a:avLst/>
          </a:prstGeom>
        </p:spPr>
      </p:pic>
      <p:sp>
        <p:nvSpPr>
          <p:cNvPr id="15" name="Suorakulmio 14"/>
          <p:cNvSpPr/>
          <p:nvPr userDrawn="1"/>
        </p:nvSpPr>
        <p:spPr>
          <a:xfrm>
            <a:off x="3140506" y="2899401"/>
            <a:ext cx="2743102" cy="359019"/>
          </a:xfrm>
          <a:prstGeom prst="rect">
            <a:avLst/>
          </a:prstGeom>
        </p:spPr>
        <p:txBody>
          <a:bodyPr>
            <a:noAutofit/>
          </a:bodyPr>
          <a:lstStyle/>
          <a:p>
            <a:pPr algn="ctr">
              <a:lnSpc>
                <a:spcPct val="90000"/>
              </a:lnSpc>
            </a:pPr>
            <a:r>
              <a:rPr lang="fi-FI" sz="1400" b="0" i="0" noProof="1">
                <a:solidFill>
                  <a:srgbClr val="FFFFFF"/>
                </a:solidFill>
                <a:effectLst/>
                <a:latin typeface="Trebuchet MS"/>
                <a:cs typeface="Trebuchet MS"/>
              </a:rPr>
              <a:t>www.metsa.fi</a:t>
            </a:r>
            <a:endParaRPr lang="fi-FI" sz="1400" b="0" i="0" noProof="1">
              <a:solidFill>
                <a:schemeClr val="bg1"/>
              </a:solidFill>
              <a:latin typeface="Trebuchet MS"/>
              <a:cs typeface="Trebuchet MS"/>
            </a:endParaRPr>
          </a:p>
        </p:txBody>
      </p:sp>
      <p:sp>
        <p:nvSpPr>
          <p:cNvPr id="16" name="Content Placeholder 2"/>
          <p:cNvSpPr>
            <a:spLocks noGrp="1"/>
          </p:cNvSpPr>
          <p:nvPr>
            <p:ph sz="half" idx="15" hasCustomPrompt="1"/>
          </p:nvPr>
        </p:nvSpPr>
        <p:spPr>
          <a:xfrm>
            <a:off x="2576905" y="3383743"/>
            <a:ext cx="3990191" cy="960817"/>
          </a:xfrm>
        </p:spPr>
        <p:txBody>
          <a:bodyPr>
            <a:noAutofit/>
          </a:bodyPr>
          <a:lstStyle>
            <a:lvl1pPr marL="0" indent="0" algn="ctr">
              <a:spcBef>
                <a:spcPts val="600"/>
              </a:spcBef>
              <a:buSzPct val="140000"/>
              <a:buNone/>
              <a:defRPr sz="1400">
                <a:solidFill>
                  <a:schemeClr val="bg1"/>
                </a:solidFill>
              </a:defRPr>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en-US" dirty="0"/>
              <a:t>Click to edit Master text styles</a:t>
            </a:r>
          </a:p>
        </p:txBody>
      </p:sp>
    </p:spTree>
    <p:extLst>
      <p:ext uri="{BB962C8B-B14F-4D97-AF65-F5344CB8AC3E}">
        <p14:creationId xmlns:p14="http://schemas.microsoft.com/office/powerpoint/2010/main" val="2512227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4">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solidFill>
            <a:srgbClr val="648C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8" name="Kuva 7"/>
          <p:cNvPicPr>
            <a:picLocks noChangeAspect="1"/>
          </p:cNvPicPr>
          <p:nvPr userDrawn="1"/>
        </p:nvPicPr>
        <p:blipFill>
          <a:blip r:embed="rId2"/>
          <a:stretch>
            <a:fillRect/>
          </a:stretch>
        </p:blipFill>
        <p:spPr>
          <a:xfrm>
            <a:off x="3159837" y="1187529"/>
            <a:ext cx="2706736" cy="1526473"/>
          </a:xfrm>
          <a:prstGeom prst="rect">
            <a:avLst/>
          </a:prstGeom>
          <a:effectLst/>
        </p:spPr>
      </p:pic>
      <p:pic>
        <p:nvPicPr>
          <p:cNvPr id="11" name="Kuva 10" descr="Somelogot-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825" y="4641710"/>
            <a:ext cx="619637" cy="246308"/>
          </a:xfrm>
          <a:prstGeom prst="rect">
            <a:avLst/>
          </a:prstGeom>
        </p:spPr>
      </p:pic>
      <p:sp>
        <p:nvSpPr>
          <p:cNvPr id="12" name="Suorakulmio 11"/>
          <p:cNvSpPr/>
          <p:nvPr userDrawn="1"/>
        </p:nvSpPr>
        <p:spPr>
          <a:xfrm>
            <a:off x="1078741" y="4563148"/>
            <a:ext cx="4572000" cy="738664"/>
          </a:xfrm>
          <a:prstGeom prst="rect">
            <a:avLst/>
          </a:prstGeom>
        </p:spPr>
        <p:txBody>
          <a:bodyPr>
            <a:noAutofit/>
          </a:bodyPr>
          <a:lstStyle/>
          <a:p>
            <a:pPr>
              <a:lnSpc>
                <a:spcPct val="90000"/>
              </a:lnSpc>
            </a:pPr>
            <a:r>
              <a:rPr lang="fi-FI" sz="1050" noProof="1">
                <a:solidFill>
                  <a:schemeClr val="bg1"/>
                </a:solidFill>
                <a:latin typeface="Trebuchet MS"/>
                <a:cs typeface="Trebuchet MS"/>
              </a:rPr>
              <a:t>www.facebook.com/metsahallitus</a:t>
            </a:r>
            <a:br>
              <a:rPr lang="fi-FI" sz="1050" noProof="1">
                <a:solidFill>
                  <a:schemeClr val="bg1"/>
                </a:solidFill>
                <a:latin typeface="Trebuchet MS"/>
                <a:cs typeface="Trebuchet MS"/>
              </a:rPr>
            </a:br>
            <a:r>
              <a:rPr lang="fi-FI" sz="1050" noProof="1">
                <a:solidFill>
                  <a:schemeClr val="bg1"/>
                </a:solidFill>
                <a:latin typeface="Trebuchet MS"/>
                <a:cs typeface="Trebuchet MS"/>
              </a:rPr>
              <a:t>www.twitter.com/metsahallitus</a:t>
            </a:r>
            <a:br>
              <a:rPr lang="fi-FI" sz="1050" noProof="1">
                <a:solidFill>
                  <a:schemeClr val="bg1"/>
                </a:solidFill>
                <a:latin typeface="Trebuchet MS"/>
                <a:cs typeface="Trebuchet MS"/>
              </a:rPr>
            </a:br>
            <a:endParaRPr lang="fi-FI" sz="1050" noProof="1">
              <a:solidFill>
                <a:schemeClr val="bg1"/>
              </a:solidFill>
              <a:latin typeface="Trebuchet MS"/>
              <a:cs typeface="Trebuchet MS"/>
            </a:endParaRPr>
          </a:p>
        </p:txBody>
      </p:sp>
      <p:pic>
        <p:nvPicPr>
          <p:cNvPr id="13" name="Kuva 1"/>
          <p:cNvPicPr>
            <a:picLocks noChangeAspect="1"/>
          </p:cNvPicPr>
          <p:nvPr userDrawn="1"/>
        </p:nvPicPr>
        <p:blipFill>
          <a:blip r:embed="rId4" cstate="email">
            <a:clrChange>
              <a:clrFrom>
                <a:srgbClr val="88929F"/>
              </a:clrFrom>
              <a:clrTo>
                <a:srgbClr val="88929F">
                  <a:alpha val="0"/>
                </a:srgbClr>
              </a:clrTo>
            </a:clrChange>
            <a:lum bright="100000" contrast="-70000"/>
            <a:alphaModFix/>
            <a:extLst>
              <a:ext uri="{28A0092B-C50C-407E-A947-70E740481C1C}">
                <a14:useLocalDpi xmlns:a14="http://schemas.microsoft.com/office/drawing/2010/main"/>
              </a:ext>
            </a:extLst>
          </a:blip>
          <a:stretch>
            <a:fillRect/>
          </a:stretch>
        </p:blipFill>
        <p:spPr>
          <a:xfrm rot="16200000" flipH="1">
            <a:off x="7753570" y="3753070"/>
            <a:ext cx="1412860" cy="1368000"/>
          </a:xfrm>
          <a:prstGeom prst="rect">
            <a:avLst/>
          </a:prstGeom>
        </p:spPr>
      </p:pic>
      <p:sp>
        <p:nvSpPr>
          <p:cNvPr id="15" name="Suorakulmio 14"/>
          <p:cNvSpPr/>
          <p:nvPr userDrawn="1"/>
        </p:nvSpPr>
        <p:spPr>
          <a:xfrm>
            <a:off x="3140506" y="2899401"/>
            <a:ext cx="2743102" cy="359019"/>
          </a:xfrm>
          <a:prstGeom prst="rect">
            <a:avLst/>
          </a:prstGeom>
        </p:spPr>
        <p:txBody>
          <a:bodyPr>
            <a:noAutofit/>
          </a:bodyPr>
          <a:lstStyle/>
          <a:p>
            <a:pPr algn="ctr">
              <a:lnSpc>
                <a:spcPct val="90000"/>
              </a:lnSpc>
            </a:pPr>
            <a:r>
              <a:rPr lang="fi-FI" sz="1400" b="0" i="0" noProof="1">
                <a:solidFill>
                  <a:srgbClr val="FFFFFF"/>
                </a:solidFill>
                <a:effectLst/>
                <a:latin typeface="Trebuchet MS"/>
                <a:cs typeface="Trebuchet MS"/>
              </a:rPr>
              <a:t>www.metsa.fi</a:t>
            </a:r>
            <a:endParaRPr lang="fi-FI" sz="1400" b="0" i="0" noProof="1">
              <a:solidFill>
                <a:schemeClr val="bg1"/>
              </a:solidFill>
              <a:latin typeface="Trebuchet MS"/>
              <a:cs typeface="Trebuchet MS"/>
            </a:endParaRPr>
          </a:p>
        </p:txBody>
      </p:sp>
      <p:sp>
        <p:nvSpPr>
          <p:cNvPr id="16" name="Content Placeholder 2"/>
          <p:cNvSpPr>
            <a:spLocks noGrp="1"/>
          </p:cNvSpPr>
          <p:nvPr>
            <p:ph sz="half" idx="15" hasCustomPrompt="1"/>
          </p:nvPr>
        </p:nvSpPr>
        <p:spPr>
          <a:xfrm>
            <a:off x="2576905" y="3383743"/>
            <a:ext cx="3990191" cy="960817"/>
          </a:xfrm>
        </p:spPr>
        <p:txBody>
          <a:bodyPr>
            <a:noAutofit/>
          </a:bodyPr>
          <a:lstStyle>
            <a:lvl1pPr marL="0" indent="0" algn="ctr">
              <a:spcBef>
                <a:spcPts val="600"/>
              </a:spcBef>
              <a:buSzPct val="140000"/>
              <a:buNone/>
              <a:defRPr sz="1400">
                <a:solidFill>
                  <a:schemeClr val="bg1"/>
                </a:solidFill>
              </a:defRPr>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en-US" dirty="0"/>
              <a:t>Click to edit Master text styles</a:t>
            </a:r>
          </a:p>
        </p:txBody>
      </p:sp>
    </p:spTree>
    <p:extLst>
      <p:ext uri="{BB962C8B-B14F-4D97-AF65-F5344CB8AC3E}">
        <p14:creationId xmlns:p14="http://schemas.microsoft.com/office/powerpoint/2010/main" val="2512227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xt and image">
    <p:spTree>
      <p:nvGrpSpPr>
        <p:cNvPr id="1" name=""/>
        <p:cNvGrpSpPr/>
        <p:nvPr/>
      </p:nvGrpSpPr>
      <p:grpSpPr>
        <a:xfrm>
          <a:off x="0" y="0"/>
          <a:ext cx="0" cy="0"/>
          <a:chOff x="0" y="0"/>
          <a:chExt cx="0" cy="0"/>
        </a:xfrm>
      </p:grpSpPr>
      <p:sp>
        <p:nvSpPr>
          <p:cNvPr id="8" name="Content Placeholder 2"/>
          <p:cNvSpPr>
            <a:spLocks noGrp="1"/>
          </p:cNvSpPr>
          <p:nvPr>
            <p:ph sz="half" idx="14"/>
          </p:nvPr>
        </p:nvSpPr>
        <p:spPr>
          <a:xfrm>
            <a:off x="469440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 napsauttamalla</a:t>
            </a:r>
          </a:p>
        </p:txBody>
      </p:sp>
      <p:sp>
        <p:nvSpPr>
          <p:cNvPr id="13" name="Otsikko 2"/>
          <p:cNvSpPr>
            <a:spLocks noGrp="1"/>
          </p:cNvSpPr>
          <p:nvPr>
            <p:ph type="title"/>
          </p:nvPr>
        </p:nvSpPr>
        <p:spPr>
          <a:xfrm>
            <a:off x="385707" y="355588"/>
            <a:ext cx="4000501" cy="977900"/>
          </a:xfrm>
        </p:spPr>
        <p:txBody>
          <a:bodyPr anchor="t" anchorCtr="0">
            <a:noAutofit/>
          </a:bodyPr>
          <a:lstStyle>
            <a:lvl1pPr>
              <a:defRPr b="0" i="0">
                <a:solidFill>
                  <a:srgbClr val="009639"/>
                </a:solidFill>
              </a:defRPr>
            </a:lvl1pPr>
          </a:lstStyle>
          <a:p>
            <a:r>
              <a:rPr lang="fi-FI" sz="2600"/>
              <a:t>Muokkaa perustyyl. napsautt.</a:t>
            </a:r>
            <a:endParaRPr lang="fi-FI" sz="2600" dirty="0"/>
          </a:p>
        </p:txBody>
      </p:sp>
      <p:pic>
        <p:nvPicPr>
          <p:cNvPr id="14" name="Kuva 13" descr="Varillinen_vaakalogo-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408" y="4549588"/>
            <a:ext cx="1999647" cy="503999"/>
          </a:xfrm>
          <a:prstGeom prst="rect">
            <a:avLst/>
          </a:prstGeom>
        </p:spPr>
      </p:pic>
      <p:sp>
        <p:nvSpPr>
          <p:cNvPr id="15" name="Content Placeholder 2"/>
          <p:cNvSpPr>
            <a:spLocks noGrp="1"/>
          </p:cNvSpPr>
          <p:nvPr>
            <p:ph sz="half" idx="15"/>
          </p:nvPr>
        </p:nvSpPr>
        <p:spPr>
          <a:xfrm>
            <a:off x="385709" y="1415133"/>
            <a:ext cx="3990191" cy="3122924"/>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779769572"/>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61811E3-7E24-430A-9A7B-224CC4F321CF}" type="datetimeFigureOut">
              <a:rPr lang="fi-FI" smtClean="0"/>
              <a:t>25.5.2020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1F9DE3F-DE5E-4F8B-A4FE-9DE1C405D394}" type="slidenum">
              <a:rPr lang="fi-FI" smtClean="0"/>
              <a:t>‹#›</a:t>
            </a:fld>
            <a:endParaRPr lang="fi-FI"/>
          </a:p>
        </p:txBody>
      </p:sp>
    </p:spTree>
    <p:extLst>
      <p:ext uri="{BB962C8B-B14F-4D97-AF65-F5344CB8AC3E}">
        <p14:creationId xmlns:p14="http://schemas.microsoft.com/office/powerpoint/2010/main" val="2784698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Mukautettu asettelu">
    <p:spTree>
      <p:nvGrpSpPr>
        <p:cNvPr id="1" name=""/>
        <p:cNvGrpSpPr/>
        <p:nvPr/>
      </p:nvGrpSpPr>
      <p:grpSpPr>
        <a:xfrm>
          <a:off x="0" y="0"/>
          <a:ext cx="0" cy="0"/>
          <a:chOff x="0" y="0"/>
          <a:chExt cx="0" cy="0"/>
        </a:xfrm>
      </p:grpSpPr>
      <p:sp>
        <p:nvSpPr>
          <p:cNvPr id="3" name="Otsikko 1"/>
          <p:cNvSpPr>
            <a:spLocks noGrp="1"/>
          </p:cNvSpPr>
          <p:nvPr>
            <p:ph type="title"/>
          </p:nvPr>
        </p:nvSpPr>
        <p:spPr>
          <a:xfrm>
            <a:off x="385707" y="355600"/>
            <a:ext cx="8317393" cy="471423"/>
          </a:xfrm>
        </p:spPr>
        <p:txBody>
          <a:bodyPr anchor="t" anchorCtr="0">
            <a:noAutofit/>
          </a:bodyPr>
          <a:lstStyle>
            <a:lvl1pPr>
              <a:defRPr sz="2600" b="0" i="0">
                <a:solidFill>
                  <a:srgbClr val="009639"/>
                </a:solidFill>
              </a:defRPr>
            </a:lvl1pPr>
          </a:lstStyle>
          <a:p>
            <a:r>
              <a:rPr lang="fi-FI" dirty="0"/>
              <a:t>Muokkaa perustyylejä naps.</a:t>
            </a:r>
          </a:p>
        </p:txBody>
      </p:sp>
      <p:sp>
        <p:nvSpPr>
          <p:cNvPr id="4" name="Text Placeholder 2"/>
          <p:cNvSpPr>
            <a:spLocks noGrp="1"/>
          </p:cNvSpPr>
          <p:nvPr>
            <p:ph type="body" idx="1"/>
          </p:nvPr>
        </p:nvSpPr>
        <p:spPr>
          <a:xfrm>
            <a:off x="385707" y="141513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Content Placeholder 2"/>
          <p:cNvSpPr>
            <a:spLocks noGrp="1"/>
          </p:cNvSpPr>
          <p:nvPr>
            <p:ph sz="half" idx="15"/>
          </p:nvPr>
        </p:nvSpPr>
        <p:spPr>
          <a:xfrm>
            <a:off x="385707" y="179338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6" name="Kuva 5"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47" cy="503999"/>
          </a:xfrm>
          <a:prstGeom prst="rect">
            <a:avLst/>
          </a:prstGeom>
        </p:spPr>
      </p:pic>
      <p:pic>
        <p:nvPicPr>
          <p:cNvPr id="8" name="Kuva 1"/>
          <p:cNvPicPr>
            <a:picLocks noChangeAspect="1"/>
          </p:cNvPicPr>
          <p:nvPr userDrawn="1"/>
        </p:nvPicPr>
        <p:blipFill>
          <a:blip r:embed="rId3" cstate="email">
            <a:clrChange>
              <a:clrFrom>
                <a:srgbClr val="88929F"/>
              </a:clrFrom>
              <a:clrTo>
                <a:srgbClr val="88929F">
                  <a:alpha val="0"/>
                </a:srgbClr>
              </a:clrTo>
            </a:clrChange>
            <a:alphaModFix/>
            <a:extLst>
              <a:ext uri="{28A0092B-C50C-407E-A947-70E740481C1C}">
                <a14:useLocalDpi xmlns:a14="http://schemas.microsoft.com/office/drawing/2010/main"/>
              </a:ext>
            </a:extLst>
          </a:blip>
          <a:stretch>
            <a:fillRect/>
          </a:stretch>
        </p:blipFill>
        <p:spPr>
          <a:xfrm>
            <a:off x="7471833" y="3524418"/>
            <a:ext cx="1672167" cy="1619082"/>
          </a:xfrm>
          <a:prstGeom prst="rect">
            <a:avLst/>
          </a:prstGeom>
        </p:spPr>
      </p:pic>
      <p:sp>
        <p:nvSpPr>
          <p:cNvPr id="7" name="Dian numeron paikkamerkki 5"/>
          <p:cNvSpPr>
            <a:spLocks noGrp="1"/>
          </p:cNvSpPr>
          <p:nvPr>
            <p:ph type="sldNum" sz="quarter" idx="16"/>
          </p:nvPr>
        </p:nvSpPr>
        <p:spPr>
          <a:xfrm>
            <a:off x="4224852" y="4809598"/>
            <a:ext cx="508000" cy="274637"/>
          </a:xfrm>
        </p:spPr>
        <p:txBody>
          <a:bodyPr/>
          <a:lstStyle/>
          <a:p>
            <a:fld id="{4AD2CE12-5BF4-453E-BC47-4EA89E19F8C8}" type="slidenum">
              <a:rPr lang="en-US" smtClean="0"/>
              <a:pPr/>
              <a:t>‹#›</a:t>
            </a:fld>
            <a:endParaRPr lang="en-US"/>
          </a:p>
        </p:txBody>
      </p:sp>
    </p:spTree>
    <p:extLst>
      <p:ext uri="{BB962C8B-B14F-4D97-AF65-F5344CB8AC3E}">
        <p14:creationId xmlns:p14="http://schemas.microsoft.com/office/powerpoint/2010/main" val="27500948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Placeholder 10"/>
          <p:cNvSpPr>
            <a:spLocks noGrp="1"/>
          </p:cNvSpPr>
          <p:nvPr>
            <p:ph type="title"/>
          </p:nvPr>
        </p:nvSpPr>
        <p:spPr>
          <a:xfrm>
            <a:off x="419099" y="2316807"/>
            <a:ext cx="8317393" cy="471423"/>
          </a:xfrm>
          <a:prstGeom prst="rect">
            <a:avLst/>
          </a:prstGeom>
        </p:spPr>
        <p:txBody>
          <a:bodyPr vert="horz" lIns="0" tIns="0" rIns="0" bIns="0" rtlCol="0" anchor="ctr" anchorCtr="0">
            <a:noAutofit/>
          </a:bodyPr>
          <a:lstStyle>
            <a:lvl1pPr>
              <a:defRPr sz="4100" b="1" i="0" baseline="0">
                <a:solidFill>
                  <a:schemeClr val="bg1"/>
                </a:solidFill>
                <a:effectLst>
                  <a:outerShdw blurRad="127000" dist="12700" dir="2700000" algn="tl" rotWithShape="0">
                    <a:srgbClr val="000000"/>
                  </a:outerShdw>
                </a:effectLst>
              </a:defRPr>
            </a:lvl1pPr>
          </a:lstStyle>
          <a:p>
            <a:r>
              <a:rPr lang="fi-FI"/>
              <a:t>Muokkaa perustyyl. napsautt.</a:t>
            </a:r>
            <a:endParaRPr lang="en-US" dirty="0"/>
          </a:p>
        </p:txBody>
      </p:sp>
      <p:sp>
        <p:nvSpPr>
          <p:cNvPr id="25" name="Tekstiruutu 24"/>
          <p:cNvSpPr txBox="1"/>
          <p:nvPr userDrawn="1"/>
        </p:nvSpPr>
        <p:spPr>
          <a:xfrm>
            <a:off x="420078" y="2930769"/>
            <a:ext cx="7795846" cy="1221154"/>
          </a:xfrm>
          <a:prstGeom prst="rect">
            <a:avLst/>
          </a:prstGeom>
        </p:spPr>
        <p:txBody>
          <a:bodyPr vert="horz" wrap="square" lIns="0" tIns="0" rIns="0" bIns="0" rtlCol="0" anchor="ctr" anchorCtr="0">
            <a:normAutofit/>
          </a:bodyPr>
          <a:lstStyle/>
          <a:p>
            <a:endParaRPr lang="fi-FI" sz="2400" dirty="0">
              <a:latin typeface="Corbel"/>
              <a:cs typeface="Corbel"/>
            </a:endParaRPr>
          </a:p>
        </p:txBody>
      </p:sp>
      <p:sp>
        <p:nvSpPr>
          <p:cNvPr id="26" name="Text Placeholder 2"/>
          <p:cNvSpPr>
            <a:spLocks noGrp="1"/>
          </p:cNvSpPr>
          <p:nvPr>
            <p:ph type="body" idx="1"/>
          </p:nvPr>
        </p:nvSpPr>
        <p:spPr>
          <a:xfrm>
            <a:off x="419100" y="2842846"/>
            <a:ext cx="8318500" cy="370443"/>
          </a:xfrm>
        </p:spPr>
        <p:txBody>
          <a:bodyPr lIns="0" tIns="0" rIns="0" bIns="0" anchor="ctr" anchorCtr="0">
            <a:noAutofit/>
          </a:bodyPr>
          <a:lstStyle>
            <a:lvl1pPr marL="0" indent="0">
              <a:buNone/>
              <a:defRPr sz="2200" b="1" cap="none">
                <a:solidFill>
                  <a:schemeClr val="bg1"/>
                </a:solidFill>
                <a:effectLst>
                  <a:outerShdw blurRad="127000" dist="12700" dir="2700000" algn="tl" rotWithShape="0">
                    <a:srgbClr val="000000"/>
                  </a:outerShdw>
                </a:effectLs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7" name="Content Placeholder 2"/>
          <p:cNvSpPr>
            <a:spLocks noGrp="1"/>
          </p:cNvSpPr>
          <p:nvPr>
            <p:ph sz="half" idx="13" hasCustomPrompt="1"/>
          </p:nvPr>
        </p:nvSpPr>
        <p:spPr>
          <a:xfrm>
            <a:off x="419099" y="3276965"/>
            <a:ext cx="8318501" cy="376728"/>
          </a:xfrm>
        </p:spPr>
        <p:txBody>
          <a:bodyPr lIns="0" tIns="0" rIns="0" bIns="0">
            <a:noAutofit/>
          </a:bodyPr>
          <a:lstStyle>
            <a:lvl1pPr marL="0" indent="0">
              <a:lnSpc>
                <a:spcPct val="100000"/>
              </a:lnSpc>
              <a:spcBef>
                <a:spcPts val="600"/>
              </a:spcBef>
              <a:buFontTx/>
              <a:buNone/>
              <a:defRPr sz="1400" b="1" i="0" baseline="0">
                <a:solidFill>
                  <a:schemeClr val="bg1"/>
                </a:solidFill>
                <a:effectLst>
                  <a:outerShdw blurRad="127000" dist="12700" dir="2700000" algn="tl" rotWithShape="0">
                    <a:srgbClr val="000000"/>
                  </a:outerShdw>
                </a:effectLst>
              </a:defRPr>
            </a:lvl1pPr>
            <a:lvl2pPr marL="3429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2pPr>
            <a:lvl3pPr marL="6858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3pPr>
            <a:lvl4pPr marL="10287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4pPr>
            <a:lvl5pPr marL="13716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5pPr>
            <a:lvl6pPr>
              <a:defRPr sz="1400"/>
            </a:lvl6pPr>
            <a:lvl7pPr>
              <a:defRPr sz="1400"/>
            </a:lvl7pPr>
            <a:lvl8pPr>
              <a:defRPr sz="1400"/>
            </a:lvl8pPr>
            <a:lvl9pPr>
              <a:defRPr sz="1400"/>
            </a:lvl9pPr>
          </a:lstStyle>
          <a:p>
            <a:pPr lvl="0"/>
            <a:r>
              <a:rPr lang="en-US" dirty="0"/>
              <a:t>Click to edit Master text styles</a:t>
            </a:r>
          </a:p>
        </p:txBody>
      </p:sp>
      <p:pic>
        <p:nvPicPr>
          <p:cNvPr id="28" name="Kuva 1"/>
          <p:cNvPicPr>
            <a:picLocks noChangeAspect="1"/>
          </p:cNvPicPr>
          <p:nvPr userDrawn="1"/>
        </p:nvPicPr>
        <p:blipFill>
          <a:blip r:embed="rId3" cstate="email">
            <a:clrChange>
              <a:clrFrom>
                <a:srgbClr val="88929F"/>
              </a:clrFrom>
              <a:clrTo>
                <a:srgbClr val="88929F">
                  <a:alpha val="0"/>
                </a:srgbClr>
              </a:clrTo>
            </a:clrChange>
            <a:lum bright="100000" contrast="-70000"/>
            <a:alphaModFix amt="50000"/>
            <a:extLst>
              <a:ext uri="{28A0092B-C50C-407E-A947-70E740481C1C}">
                <a14:useLocalDpi xmlns:a14="http://schemas.microsoft.com/office/drawing/2010/main"/>
              </a:ext>
            </a:extLst>
          </a:blip>
          <a:stretch>
            <a:fillRect/>
          </a:stretch>
        </p:blipFill>
        <p:spPr>
          <a:xfrm rot="16200000" flipH="1">
            <a:off x="7753573" y="3753073"/>
            <a:ext cx="1412853" cy="1368000"/>
          </a:xfrm>
          <a:prstGeom prst="rect">
            <a:avLst/>
          </a:prstGeom>
        </p:spPr>
      </p:pic>
      <p:pic>
        <p:nvPicPr>
          <p:cNvPr id="29" name="Kuva 28"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a:effectLst>
            <a:outerShdw blurRad="127000" dist="12700" dir="2700000" algn="tl" rotWithShape="0">
              <a:srgbClr val="000000"/>
            </a:outerShdw>
          </a:effectLst>
        </p:spPr>
      </p:pic>
      <p:pic>
        <p:nvPicPr>
          <p:cNvPr id="37" name="Kuva 36"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p:spPr>
      </p:pic>
    </p:spTree>
    <p:extLst>
      <p:ext uri="{BB962C8B-B14F-4D97-AF65-F5344CB8AC3E}">
        <p14:creationId xmlns:p14="http://schemas.microsoft.com/office/powerpoint/2010/main" val="134790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1">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Placeholder 10"/>
          <p:cNvSpPr>
            <a:spLocks noGrp="1"/>
          </p:cNvSpPr>
          <p:nvPr>
            <p:ph type="title"/>
          </p:nvPr>
        </p:nvSpPr>
        <p:spPr>
          <a:xfrm>
            <a:off x="419099" y="2316807"/>
            <a:ext cx="8317393" cy="471423"/>
          </a:xfrm>
          <a:prstGeom prst="rect">
            <a:avLst/>
          </a:prstGeom>
        </p:spPr>
        <p:txBody>
          <a:bodyPr vert="horz" lIns="0" tIns="0" rIns="0" bIns="0" rtlCol="0" anchor="ctr" anchorCtr="0">
            <a:noAutofit/>
          </a:bodyPr>
          <a:lstStyle>
            <a:lvl1pPr>
              <a:defRPr sz="4100" b="1" i="0" baseline="0">
                <a:solidFill>
                  <a:schemeClr val="bg1"/>
                </a:solidFill>
                <a:effectLst>
                  <a:outerShdw blurRad="127000" dist="12700" dir="2700000" algn="tl" rotWithShape="0">
                    <a:srgbClr val="000000"/>
                  </a:outerShdw>
                </a:effectLst>
              </a:defRPr>
            </a:lvl1pPr>
          </a:lstStyle>
          <a:p>
            <a:r>
              <a:rPr lang="fi-FI"/>
              <a:t>Muokkaa perustyyl. napsautt.</a:t>
            </a:r>
            <a:endParaRPr lang="en-US" dirty="0"/>
          </a:p>
        </p:txBody>
      </p:sp>
      <p:sp>
        <p:nvSpPr>
          <p:cNvPr id="25" name="Tekstiruutu 24"/>
          <p:cNvSpPr txBox="1"/>
          <p:nvPr userDrawn="1"/>
        </p:nvSpPr>
        <p:spPr>
          <a:xfrm>
            <a:off x="420078" y="2930769"/>
            <a:ext cx="7795846" cy="1221154"/>
          </a:xfrm>
          <a:prstGeom prst="rect">
            <a:avLst/>
          </a:prstGeom>
        </p:spPr>
        <p:txBody>
          <a:bodyPr vert="horz" wrap="square" lIns="0" tIns="0" rIns="0" bIns="0" rtlCol="0" anchor="ctr" anchorCtr="0">
            <a:normAutofit/>
          </a:bodyPr>
          <a:lstStyle/>
          <a:p>
            <a:endParaRPr lang="fi-FI" sz="2400" dirty="0">
              <a:latin typeface="Corbel"/>
              <a:cs typeface="Corbel"/>
            </a:endParaRPr>
          </a:p>
        </p:txBody>
      </p:sp>
      <p:sp>
        <p:nvSpPr>
          <p:cNvPr id="26" name="Text Placeholder 2"/>
          <p:cNvSpPr>
            <a:spLocks noGrp="1"/>
          </p:cNvSpPr>
          <p:nvPr>
            <p:ph type="body" idx="1"/>
          </p:nvPr>
        </p:nvSpPr>
        <p:spPr>
          <a:xfrm>
            <a:off x="419100" y="2842846"/>
            <a:ext cx="8318500" cy="370443"/>
          </a:xfrm>
        </p:spPr>
        <p:txBody>
          <a:bodyPr lIns="0" tIns="0" rIns="0" bIns="0" anchor="ctr" anchorCtr="0">
            <a:noAutofit/>
          </a:bodyPr>
          <a:lstStyle>
            <a:lvl1pPr marL="0" indent="0">
              <a:buNone/>
              <a:defRPr sz="2200" b="1" cap="none">
                <a:solidFill>
                  <a:schemeClr val="bg1"/>
                </a:solidFill>
                <a:effectLst>
                  <a:outerShdw blurRad="127000" dist="12700" dir="2700000" algn="tl" rotWithShape="0">
                    <a:srgbClr val="000000"/>
                  </a:outerShdw>
                </a:effectLs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7" name="Content Placeholder 2"/>
          <p:cNvSpPr>
            <a:spLocks noGrp="1"/>
          </p:cNvSpPr>
          <p:nvPr>
            <p:ph sz="half" idx="13" hasCustomPrompt="1"/>
          </p:nvPr>
        </p:nvSpPr>
        <p:spPr>
          <a:xfrm>
            <a:off x="419099" y="3276965"/>
            <a:ext cx="8318501" cy="376728"/>
          </a:xfrm>
        </p:spPr>
        <p:txBody>
          <a:bodyPr lIns="0" tIns="0" rIns="0" bIns="0">
            <a:noAutofit/>
          </a:bodyPr>
          <a:lstStyle>
            <a:lvl1pPr marL="0" indent="0">
              <a:lnSpc>
                <a:spcPct val="100000"/>
              </a:lnSpc>
              <a:spcBef>
                <a:spcPts val="600"/>
              </a:spcBef>
              <a:buFontTx/>
              <a:buNone/>
              <a:defRPr sz="1400" b="1" i="0" baseline="0">
                <a:solidFill>
                  <a:schemeClr val="bg1"/>
                </a:solidFill>
                <a:effectLst>
                  <a:outerShdw blurRad="127000" dist="12700" dir="2700000" algn="tl" rotWithShape="0">
                    <a:srgbClr val="000000"/>
                  </a:outerShdw>
                </a:effectLst>
              </a:defRPr>
            </a:lvl1pPr>
            <a:lvl2pPr marL="3429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2pPr>
            <a:lvl3pPr marL="6858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3pPr>
            <a:lvl4pPr marL="10287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4pPr>
            <a:lvl5pPr marL="13716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5pPr>
            <a:lvl6pPr>
              <a:defRPr sz="1400"/>
            </a:lvl6pPr>
            <a:lvl7pPr>
              <a:defRPr sz="1400"/>
            </a:lvl7pPr>
            <a:lvl8pPr>
              <a:defRPr sz="1400"/>
            </a:lvl8pPr>
            <a:lvl9pPr>
              <a:defRPr sz="1400"/>
            </a:lvl9pPr>
          </a:lstStyle>
          <a:p>
            <a:pPr lvl="0"/>
            <a:r>
              <a:rPr lang="en-US" dirty="0"/>
              <a:t>Click to edit Master text styles</a:t>
            </a:r>
          </a:p>
        </p:txBody>
      </p:sp>
      <p:pic>
        <p:nvPicPr>
          <p:cNvPr id="28" name="Kuva 1"/>
          <p:cNvPicPr>
            <a:picLocks noChangeAspect="1"/>
          </p:cNvPicPr>
          <p:nvPr userDrawn="1"/>
        </p:nvPicPr>
        <p:blipFill>
          <a:blip r:embed="rId3" cstate="email">
            <a:clrChange>
              <a:clrFrom>
                <a:srgbClr val="88929F"/>
              </a:clrFrom>
              <a:clrTo>
                <a:srgbClr val="88929F">
                  <a:alpha val="0"/>
                </a:srgbClr>
              </a:clrTo>
            </a:clrChange>
            <a:lum bright="100000" contrast="-70000"/>
            <a:alphaModFix amt="50000"/>
            <a:extLst>
              <a:ext uri="{28A0092B-C50C-407E-A947-70E740481C1C}">
                <a14:useLocalDpi xmlns:a14="http://schemas.microsoft.com/office/drawing/2010/main"/>
              </a:ext>
            </a:extLst>
          </a:blip>
          <a:stretch>
            <a:fillRect/>
          </a:stretch>
        </p:blipFill>
        <p:spPr>
          <a:xfrm rot="16200000" flipH="1">
            <a:off x="7753573" y="3753073"/>
            <a:ext cx="1412853" cy="1368000"/>
          </a:xfrm>
          <a:prstGeom prst="rect">
            <a:avLst/>
          </a:prstGeom>
        </p:spPr>
      </p:pic>
      <p:pic>
        <p:nvPicPr>
          <p:cNvPr id="29" name="Kuva 28"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a:effectLst>
            <a:outerShdw blurRad="127000" dist="12700" dir="2700000" algn="tl" rotWithShape="0">
              <a:srgbClr val="000000"/>
            </a:outerShdw>
          </a:effectLst>
        </p:spPr>
      </p:pic>
      <p:pic>
        <p:nvPicPr>
          <p:cNvPr id="37" name="Kuva 36" descr="Valk_vaakalogo-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p:spPr>
      </p:pic>
    </p:spTree>
    <p:extLst>
      <p:ext uri="{BB962C8B-B14F-4D97-AF65-F5344CB8AC3E}">
        <p14:creationId xmlns:p14="http://schemas.microsoft.com/office/powerpoint/2010/main" val="80593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text and image">
    <p:spTree>
      <p:nvGrpSpPr>
        <p:cNvPr id="1" name=""/>
        <p:cNvGrpSpPr/>
        <p:nvPr/>
      </p:nvGrpSpPr>
      <p:grpSpPr>
        <a:xfrm>
          <a:off x="0" y="0"/>
          <a:ext cx="0" cy="0"/>
          <a:chOff x="0" y="0"/>
          <a:chExt cx="0" cy="0"/>
        </a:xfrm>
      </p:grpSpPr>
      <p:sp>
        <p:nvSpPr>
          <p:cNvPr id="11" name="Content Placeholder 2"/>
          <p:cNvSpPr>
            <a:spLocks noGrp="1"/>
          </p:cNvSpPr>
          <p:nvPr>
            <p:ph sz="half" idx="14"/>
          </p:nvPr>
        </p:nvSpPr>
        <p:spPr>
          <a:xfrm>
            <a:off x="0" y="0"/>
            <a:ext cx="91440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3" name="Title Placeholder 10"/>
          <p:cNvSpPr>
            <a:spLocks noGrp="1"/>
          </p:cNvSpPr>
          <p:nvPr>
            <p:ph type="title"/>
          </p:nvPr>
        </p:nvSpPr>
        <p:spPr>
          <a:xfrm>
            <a:off x="419099" y="2316807"/>
            <a:ext cx="8317393" cy="471423"/>
          </a:xfrm>
          <a:prstGeom prst="rect">
            <a:avLst/>
          </a:prstGeom>
        </p:spPr>
        <p:txBody>
          <a:bodyPr vert="horz" lIns="0" tIns="0" rIns="0" bIns="0" rtlCol="0" anchor="ctr" anchorCtr="0">
            <a:noAutofit/>
          </a:bodyPr>
          <a:lstStyle>
            <a:lvl1pPr>
              <a:defRPr sz="4100" b="1" i="0" baseline="0">
                <a:solidFill>
                  <a:schemeClr val="bg1"/>
                </a:solidFill>
                <a:effectLst>
                  <a:outerShdw blurRad="127000" dist="12700" dir="2700000" algn="tl" rotWithShape="0">
                    <a:srgbClr val="000000"/>
                  </a:outerShdw>
                </a:effectLst>
              </a:defRPr>
            </a:lvl1pPr>
          </a:lstStyle>
          <a:p>
            <a:r>
              <a:rPr lang="fi-FI"/>
              <a:t>Muokkaa perustyyl. napsautt.</a:t>
            </a:r>
            <a:endParaRPr lang="en-US" dirty="0"/>
          </a:p>
        </p:txBody>
      </p:sp>
      <p:sp>
        <p:nvSpPr>
          <p:cNvPr id="25" name="Tekstiruutu 24"/>
          <p:cNvSpPr txBox="1"/>
          <p:nvPr userDrawn="1"/>
        </p:nvSpPr>
        <p:spPr>
          <a:xfrm>
            <a:off x="420078" y="2930769"/>
            <a:ext cx="7795846" cy="1221154"/>
          </a:xfrm>
          <a:prstGeom prst="rect">
            <a:avLst/>
          </a:prstGeom>
        </p:spPr>
        <p:txBody>
          <a:bodyPr vert="horz" wrap="square" lIns="0" tIns="0" rIns="0" bIns="0" rtlCol="0" anchor="ctr" anchorCtr="0">
            <a:normAutofit/>
          </a:bodyPr>
          <a:lstStyle/>
          <a:p>
            <a:endParaRPr lang="fi-FI" sz="2400" dirty="0">
              <a:latin typeface="Corbel"/>
              <a:cs typeface="Corbel"/>
            </a:endParaRPr>
          </a:p>
        </p:txBody>
      </p:sp>
      <p:sp>
        <p:nvSpPr>
          <p:cNvPr id="26" name="Text Placeholder 2"/>
          <p:cNvSpPr>
            <a:spLocks noGrp="1"/>
          </p:cNvSpPr>
          <p:nvPr>
            <p:ph type="body" idx="1"/>
          </p:nvPr>
        </p:nvSpPr>
        <p:spPr>
          <a:xfrm>
            <a:off x="419100" y="2842846"/>
            <a:ext cx="8318500" cy="370443"/>
          </a:xfrm>
        </p:spPr>
        <p:txBody>
          <a:bodyPr lIns="0" tIns="0" rIns="0" bIns="0" anchor="ctr" anchorCtr="0">
            <a:noAutofit/>
          </a:bodyPr>
          <a:lstStyle>
            <a:lvl1pPr marL="0" indent="0">
              <a:buNone/>
              <a:defRPr sz="2200" b="1" cap="none">
                <a:solidFill>
                  <a:schemeClr val="bg1"/>
                </a:solidFill>
                <a:effectLst>
                  <a:outerShdw blurRad="127000" dist="12700" dir="2700000" algn="tl" rotWithShape="0">
                    <a:srgbClr val="000000"/>
                  </a:outerShdw>
                </a:effectLs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27" name="Content Placeholder 2"/>
          <p:cNvSpPr>
            <a:spLocks noGrp="1"/>
          </p:cNvSpPr>
          <p:nvPr>
            <p:ph sz="half" idx="13" hasCustomPrompt="1"/>
          </p:nvPr>
        </p:nvSpPr>
        <p:spPr>
          <a:xfrm>
            <a:off x="419099" y="3276965"/>
            <a:ext cx="8318501" cy="376728"/>
          </a:xfrm>
        </p:spPr>
        <p:txBody>
          <a:bodyPr lIns="0" tIns="0" rIns="0" bIns="0">
            <a:noAutofit/>
          </a:bodyPr>
          <a:lstStyle>
            <a:lvl1pPr marL="0" indent="0">
              <a:lnSpc>
                <a:spcPct val="100000"/>
              </a:lnSpc>
              <a:spcBef>
                <a:spcPts val="600"/>
              </a:spcBef>
              <a:buFontTx/>
              <a:buNone/>
              <a:defRPr sz="1400" b="1" i="0" baseline="0">
                <a:solidFill>
                  <a:schemeClr val="bg1"/>
                </a:solidFill>
                <a:effectLst>
                  <a:outerShdw blurRad="127000" dist="12700" dir="2700000" algn="tl" rotWithShape="0">
                    <a:srgbClr val="000000"/>
                  </a:outerShdw>
                </a:effectLst>
              </a:defRPr>
            </a:lvl1pPr>
            <a:lvl2pPr marL="3429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2pPr>
            <a:lvl3pPr marL="6858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3pPr>
            <a:lvl4pPr marL="10287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4pPr>
            <a:lvl5pPr marL="1371600" indent="0">
              <a:lnSpc>
                <a:spcPct val="100000"/>
              </a:lnSpc>
              <a:spcBef>
                <a:spcPts val="600"/>
              </a:spcBef>
              <a:buFontTx/>
              <a:buNone/>
              <a:defRPr sz="1600" b="1" i="0" baseline="0">
                <a:solidFill>
                  <a:schemeClr val="bg1"/>
                </a:solidFill>
                <a:effectLst>
                  <a:outerShdw blurRad="127000" dist="12700" dir="2700000" algn="tl" rotWithShape="0">
                    <a:srgbClr val="000000"/>
                  </a:outerShdw>
                </a:effectLst>
              </a:defRPr>
            </a:lvl5pPr>
            <a:lvl6pPr>
              <a:defRPr sz="1400"/>
            </a:lvl6pPr>
            <a:lvl7pPr>
              <a:defRPr sz="1400"/>
            </a:lvl7pPr>
            <a:lvl8pPr>
              <a:defRPr sz="1400"/>
            </a:lvl8pPr>
            <a:lvl9pPr>
              <a:defRPr sz="1400"/>
            </a:lvl9pPr>
          </a:lstStyle>
          <a:p>
            <a:pPr lvl="0"/>
            <a:r>
              <a:rPr lang="en-US" dirty="0"/>
              <a:t>Click to edit Master text styles</a:t>
            </a:r>
          </a:p>
        </p:txBody>
      </p:sp>
      <p:pic>
        <p:nvPicPr>
          <p:cNvPr id="29" name="Kuva 28" descr="Valk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a:effectLst>
            <a:outerShdw blurRad="127000" dist="12700" dir="2700000" algn="tl" rotWithShape="0">
              <a:srgbClr val="000000"/>
            </a:outerShdw>
          </a:effectLst>
        </p:spPr>
      </p:pic>
      <p:pic>
        <p:nvPicPr>
          <p:cNvPr id="37" name="Kuva 36" descr="Valk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407" y="4549587"/>
            <a:ext cx="1999650" cy="504000"/>
          </a:xfrm>
          <a:prstGeom prst="rect">
            <a:avLst/>
          </a:prstGeom>
        </p:spPr>
      </p:pic>
      <p:pic>
        <p:nvPicPr>
          <p:cNvPr id="10" name="Kuva 1"/>
          <p:cNvPicPr>
            <a:picLocks noChangeAspect="1"/>
          </p:cNvPicPr>
          <p:nvPr userDrawn="1"/>
        </p:nvPicPr>
        <p:blipFill>
          <a:blip r:embed="rId3" cstate="email">
            <a:clrChange>
              <a:clrFrom>
                <a:srgbClr val="88929F"/>
              </a:clrFrom>
              <a:clrTo>
                <a:srgbClr val="88929F">
                  <a:alpha val="0"/>
                </a:srgbClr>
              </a:clrTo>
            </a:clrChange>
            <a:lum bright="100000" contrast="-70000"/>
            <a:alphaModFix amt="50000"/>
            <a:extLst>
              <a:ext uri="{28A0092B-C50C-407E-A947-70E740481C1C}">
                <a14:useLocalDpi xmlns:a14="http://schemas.microsoft.com/office/drawing/2010/main"/>
              </a:ext>
            </a:extLst>
          </a:blip>
          <a:stretch>
            <a:fillRect/>
          </a:stretch>
        </p:blipFill>
        <p:spPr>
          <a:xfrm rot="16200000" flipH="1">
            <a:off x="7753573" y="3753073"/>
            <a:ext cx="1412853" cy="1368000"/>
          </a:xfrm>
          <a:prstGeom prst="rect">
            <a:avLst/>
          </a:prstGeom>
        </p:spPr>
      </p:pic>
    </p:spTree>
    <p:extLst>
      <p:ext uri="{BB962C8B-B14F-4D97-AF65-F5344CB8AC3E}">
        <p14:creationId xmlns:p14="http://schemas.microsoft.com/office/powerpoint/2010/main" val="7339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4" name="Kuva 3"/>
          <p:cNvPicPr>
            <a:picLocks noChangeAspect="1"/>
          </p:cNvPicPr>
          <p:nvPr userDrawn="1"/>
        </p:nvPicPr>
        <p:blipFill rotWithShape="1">
          <a:blip r:embed="rId2" cstate="email">
            <a:extLst>
              <a:ext uri="{28A0092B-C50C-407E-A947-70E740481C1C}">
                <a14:useLocalDpi xmlns:a14="http://schemas.microsoft.com/office/drawing/2010/main"/>
              </a:ext>
            </a:extLst>
          </a:blip>
          <a:srcRect l="-1" t="1" r="17119" b="4048"/>
          <a:stretch/>
        </p:blipFill>
        <p:spPr>
          <a:xfrm>
            <a:off x="-7200" y="0"/>
            <a:ext cx="9151200" cy="5166000"/>
          </a:xfrm>
          <a:prstGeom prst="rect">
            <a:avLst/>
          </a:prstGeom>
        </p:spPr>
      </p:pic>
      <p:sp>
        <p:nvSpPr>
          <p:cNvPr id="6" name="Title 8"/>
          <p:cNvSpPr>
            <a:spLocks noGrp="1"/>
          </p:cNvSpPr>
          <p:nvPr>
            <p:ph type="title" hasCustomPrompt="1"/>
          </p:nvPr>
        </p:nvSpPr>
        <p:spPr>
          <a:xfrm>
            <a:off x="424733" y="2361920"/>
            <a:ext cx="8435840" cy="554387"/>
          </a:xfrm>
        </p:spPr>
        <p:txBody>
          <a:bodyPr>
            <a:noAutofit/>
          </a:bodyPr>
          <a:lstStyle>
            <a:lvl1pPr>
              <a:defRPr sz="3200" b="0" i="0" cap="none" spc="120">
                <a:solidFill>
                  <a:schemeClr val="bg1"/>
                </a:solidFill>
                <a:effectLst>
                  <a:outerShdw dist="38100" dir="2700000" algn="tl" rotWithShape="0">
                    <a:schemeClr val="tx1">
                      <a:alpha val="25000"/>
                    </a:schemeClr>
                  </a:outerShdw>
                </a:effectLst>
              </a:defRPr>
            </a:lvl1pPr>
          </a:lstStyle>
          <a:p>
            <a:r>
              <a:rPr lang="en-US" dirty="0"/>
              <a:t>Click to edit Master title style</a:t>
            </a:r>
          </a:p>
        </p:txBody>
      </p:sp>
    </p:spTree>
    <p:extLst>
      <p:ext uri="{BB962C8B-B14F-4D97-AF65-F5344CB8AC3E}">
        <p14:creationId xmlns:p14="http://schemas.microsoft.com/office/powerpoint/2010/main" val="422105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image and text">
    <p:spTree>
      <p:nvGrpSpPr>
        <p:cNvPr id="1" name=""/>
        <p:cNvGrpSpPr/>
        <p:nvPr/>
      </p:nvGrpSpPr>
      <p:grpSpPr>
        <a:xfrm>
          <a:off x="0" y="0"/>
          <a:ext cx="0" cy="0"/>
          <a:chOff x="0" y="0"/>
          <a:chExt cx="0" cy="0"/>
        </a:xfrm>
      </p:grpSpPr>
      <p:sp>
        <p:nvSpPr>
          <p:cNvPr id="5" name="Content Placeholder 2"/>
          <p:cNvSpPr>
            <a:spLocks noGrp="1"/>
          </p:cNvSpPr>
          <p:nvPr>
            <p:ph sz="half" idx="14"/>
          </p:nvPr>
        </p:nvSpPr>
        <p:spPr>
          <a:xfrm>
            <a:off x="0" y="0"/>
            <a:ext cx="91440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4" name="Title 8"/>
          <p:cNvSpPr>
            <a:spLocks noGrp="1"/>
          </p:cNvSpPr>
          <p:nvPr>
            <p:ph type="title" hasCustomPrompt="1"/>
          </p:nvPr>
        </p:nvSpPr>
        <p:spPr>
          <a:xfrm>
            <a:off x="424733" y="2361920"/>
            <a:ext cx="8435840" cy="554387"/>
          </a:xfrm>
        </p:spPr>
        <p:txBody>
          <a:bodyPr>
            <a:noAutofit/>
          </a:bodyPr>
          <a:lstStyle>
            <a:lvl1pPr>
              <a:defRPr sz="3200" b="0" i="0" cap="none" spc="120">
                <a:solidFill>
                  <a:schemeClr val="bg1"/>
                </a:solidFill>
                <a:effectLst>
                  <a:outerShdw dist="38100" dir="2700000" algn="tl" rotWithShape="0">
                    <a:schemeClr val="tx1">
                      <a:alpha val="25000"/>
                    </a:schemeClr>
                  </a:outerShdw>
                </a:effectLst>
              </a:defRPr>
            </a:lvl1pPr>
          </a:lstStyle>
          <a:p>
            <a:r>
              <a:rPr lang="en-US" dirty="0"/>
              <a:t>Click to edit Master title style</a:t>
            </a:r>
          </a:p>
        </p:txBody>
      </p:sp>
    </p:spTree>
    <p:extLst>
      <p:ext uri="{BB962C8B-B14F-4D97-AF65-F5344CB8AC3E}">
        <p14:creationId xmlns:p14="http://schemas.microsoft.com/office/powerpoint/2010/main" val="56275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4" name="Otsikko 2"/>
          <p:cNvSpPr>
            <a:spLocks noGrp="1"/>
          </p:cNvSpPr>
          <p:nvPr>
            <p:ph type="title"/>
          </p:nvPr>
        </p:nvSpPr>
        <p:spPr>
          <a:xfrm>
            <a:off x="4793945" y="362858"/>
            <a:ext cx="4000501" cy="977900"/>
          </a:xfrm>
        </p:spPr>
        <p:txBody>
          <a:bodyPr anchor="t" anchorCtr="0">
            <a:noAutofit/>
          </a:bodyPr>
          <a:lstStyle>
            <a:lvl1pPr>
              <a:defRPr b="0" i="0">
                <a:solidFill>
                  <a:srgbClr val="009639"/>
                </a:solidFill>
              </a:defRPr>
            </a:lvl1pPr>
          </a:lstStyle>
          <a:p>
            <a:r>
              <a:rPr lang="fi-FI" sz="2600"/>
              <a:t>Muokkaa perustyyl. napsautt.</a:t>
            </a:r>
            <a:endParaRPr lang="fi-FI" sz="2600" dirty="0"/>
          </a:p>
        </p:txBody>
      </p:sp>
      <p:sp>
        <p:nvSpPr>
          <p:cNvPr id="7" name="Content Placeholder 2"/>
          <p:cNvSpPr>
            <a:spLocks noGrp="1"/>
          </p:cNvSpPr>
          <p:nvPr>
            <p:ph sz="half" idx="14"/>
          </p:nvPr>
        </p:nvSpPr>
        <p:spPr>
          <a:xfrm>
            <a:off x="0" y="0"/>
            <a:ext cx="4449600" cy="5143500"/>
          </a:xfrm>
        </p:spPr>
        <p:txBody>
          <a:bodyPr/>
          <a:lstStyle>
            <a:lvl1pPr marL="0" indent="0">
              <a:buNone/>
              <a:defRPr sz="1200"/>
            </a:lvl1pPr>
            <a:lvl2pPr>
              <a:defRPr sz="1100"/>
            </a:lvl2pPr>
            <a:lvl3pPr>
              <a:defRPr sz="1100"/>
            </a:lvl3pPr>
            <a:lvl4pPr>
              <a:defRPr sz="1100"/>
            </a:lvl4pPr>
            <a:lvl5pPr>
              <a:defRPr sz="900"/>
            </a:lvl5pPr>
            <a:lvl6pPr>
              <a:defRPr sz="1400"/>
            </a:lvl6pPr>
            <a:lvl7pPr>
              <a:defRPr sz="1400"/>
            </a:lvl7pPr>
            <a:lvl8pPr>
              <a:defRPr sz="1400"/>
            </a:lvl8pPr>
            <a:lvl9pPr>
              <a:defRPr sz="1400"/>
            </a:lvl9pPr>
          </a:lstStyle>
          <a:p>
            <a:pPr lvl="0"/>
            <a:r>
              <a:rPr lang="fi-FI"/>
              <a:t>Muokkaa tekstin perustyylejä</a:t>
            </a:r>
          </a:p>
        </p:txBody>
      </p:sp>
      <p:sp>
        <p:nvSpPr>
          <p:cNvPr id="9" name="Text Placeholder 2"/>
          <p:cNvSpPr>
            <a:spLocks noGrp="1"/>
          </p:cNvSpPr>
          <p:nvPr>
            <p:ph type="body" idx="1"/>
          </p:nvPr>
        </p:nvSpPr>
        <p:spPr>
          <a:xfrm>
            <a:off x="4793945" y="1422403"/>
            <a:ext cx="3998566" cy="370443"/>
          </a:xfrm>
        </p:spPr>
        <p:txBody>
          <a:bodyPr anchor="ctr" anchorCtr="0">
            <a:normAutofit/>
          </a:bodyPr>
          <a:lstStyle>
            <a:lvl1pPr marL="0" indent="0">
              <a:buNone/>
              <a:defRPr sz="1400" b="1" cap="none">
                <a:solidFill>
                  <a:srgbClr val="000000"/>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10" name="Content Placeholder 2"/>
          <p:cNvSpPr>
            <a:spLocks noGrp="1"/>
          </p:cNvSpPr>
          <p:nvPr>
            <p:ph sz="half" idx="15"/>
          </p:nvPr>
        </p:nvSpPr>
        <p:spPr>
          <a:xfrm>
            <a:off x="4793945" y="1800659"/>
            <a:ext cx="3990191" cy="2745412"/>
          </a:xfrm>
        </p:spPr>
        <p:txBody>
          <a:bodyPr>
            <a:noAutofit/>
          </a:bodyPr>
          <a:lstStyle>
            <a:lvl1pPr>
              <a:spcBef>
                <a:spcPts val="600"/>
              </a:spcBef>
              <a:buSzPct val="140000"/>
              <a:defRPr sz="1400"/>
            </a:lvl1pPr>
            <a:lvl2pPr>
              <a:spcBef>
                <a:spcPts val="600"/>
              </a:spcBef>
              <a:buSzPct val="140000"/>
              <a:defRPr sz="1200"/>
            </a:lvl2pPr>
            <a:lvl3pPr>
              <a:spcBef>
                <a:spcPts val="600"/>
              </a:spcBef>
              <a:buSzPct val="140000"/>
              <a:defRPr sz="1200"/>
            </a:lvl3pPr>
            <a:lvl4pPr>
              <a:spcBef>
                <a:spcPts val="600"/>
              </a:spcBef>
              <a:buSzPct val="140000"/>
              <a:defRPr sz="1100"/>
            </a:lvl4pPr>
            <a:lvl5pPr>
              <a:spcBef>
                <a:spcPts val="600"/>
              </a:spcBef>
              <a:buSzPct val="140000"/>
              <a:defRPr sz="9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5" name="Kuva 14" descr="Varillinen_vaakalogo-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5539" y="4549587"/>
            <a:ext cx="1999647" cy="503999"/>
          </a:xfrm>
          <a:prstGeom prst="rect">
            <a:avLst/>
          </a:prstGeom>
        </p:spPr>
      </p:pic>
    </p:spTree>
    <p:extLst>
      <p:ext uri="{BB962C8B-B14F-4D97-AF65-F5344CB8AC3E}">
        <p14:creationId xmlns:p14="http://schemas.microsoft.com/office/powerpoint/2010/main" val="87027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419099" y="355600"/>
            <a:ext cx="8317393" cy="471423"/>
          </a:xfrm>
          <a:prstGeom prst="rect">
            <a:avLst/>
          </a:prstGeom>
        </p:spPr>
        <p:txBody>
          <a:bodyPr vert="horz" lIns="0" tIns="0" rIns="0" bIns="0" rtlCol="0" anchor="ctr" anchorCtr="0">
            <a:noAutofit/>
          </a:bodyPr>
          <a:lstStyle/>
          <a:p>
            <a:r>
              <a:rPr lang="fi-FI"/>
              <a:t>Muokkaa perustyyl. napsautt.</a:t>
            </a:r>
            <a:endParaRPr lang="en-US" dirty="0"/>
          </a:p>
        </p:txBody>
      </p:sp>
      <p:sp>
        <p:nvSpPr>
          <p:cNvPr id="9" name="Text Placeholder 8"/>
          <p:cNvSpPr>
            <a:spLocks noGrp="1"/>
          </p:cNvSpPr>
          <p:nvPr>
            <p:ph type="body" idx="1"/>
          </p:nvPr>
        </p:nvSpPr>
        <p:spPr>
          <a:xfrm>
            <a:off x="419100" y="1625599"/>
            <a:ext cx="8317399" cy="3102373"/>
          </a:xfrm>
          <a:prstGeom prst="rect">
            <a:avLst/>
          </a:prstGeom>
        </p:spPr>
        <p:txBody>
          <a:bodyPr vert="horz" lIns="68580" tIns="34290" rIns="68580" bIns="3429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664568141"/>
      </p:ext>
    </p:extLst>
  </p:cSld>
  <p:clrMap bg1="lt1" tx1="dk1" bg2="lt2" tx2="dk2" accent1="accent1" accent2="accent2" accent3="accent3" accent4="accent4" accent5="accent5" accent6="accent6" hlink="hlink" folHlink="folHlink"/>
  <p:sldLayoutIdLst>
    <p:sldLayoutId id="2147483712" r:id="rId1"/>
    <p:sldLayoutId id="2147483729" r:id="rId2"/>
    <p:sldLayoutId id="2147483726" r:id="rId3"/>
    <p:sldLayoutId id="2147483728" r:id="rId4"/>
    <p:sldLayoutId id="2147483727" r:id="rId5"/>
    <p:sldLayoutId id="2147483724" r:id="rId6"/>
    <p:sldLayoutId id="2147483702" r:id="rId7"/>
    <p:sldLayoutId id="2147483725" r:id="rId8"/>
    <p:sldLayoutId id="2147483699" r:id="rId9"/>
    <p:sldLayoutId id="2147483670" r:id="rId10"/>
    <p:sldLayoutId id="2147483700" r:id="rId11"/>
    <p:sldLayoutId id="2147483672" r:id="rId12"/>
    <p:sldLayoutId id="2147483705" r:id="rId13"/>
    <p:sldLayoutId id="2147483704" r:id="rId14"/>
    <p:sldLayoutId id="2147483730" r:id="rId15"/>
    <p:sldLayoutId id="2147483722" r:id="rId16"/>
    <p:sldLayoutId id="2147483698" r:id="rId17"/>
    <p:sldLayoutId id="2147483706" r:id="rId18"/>
    <p:sldLayoutId id="2147483707" r:id="rId19"/>
    <p:sldLayoutId id="2147483708" r:id="rId20"/>
    <p:sldLayoutId id="2147483709" r:id="rId21"/>
    <p:sldLayoutId id="2147483701" r:id="rId22"/>
    <p:sldLayoutId id="2147483694" r:id="rId23"/>
    <p:sldLayoutId id="2147483693" r:id="rId24"/>
    <p:sldLayoutId id="2147483723" r:id="rId25"/>
    <p:sldLayoutId id="2147483697" r:id="rId26"/>
    <p:sldLayoutId id="2147483718" r:id="rId27"/>
    <p:sldLayoutId id="2147483719" r:id="rId28"/>
    <p:sldLayoutId id="2147483703" r:id="rId29"/>
    <p:sldLayoutId id="2147483720" r:id="rId30"/>
    <p:sldLayoutId id="2147483721" r:id="rId31"/>
    <p:sldLayoutId id="2147483673" r:id="rId32"/>
    <p:sldLayoutId id="2147483715" r:id="rId33"/>
    <p:sldLayoutId id="2147483716" r:id="rId34"/>
    <p:sldLayoutId id="2147483717" r:id="rId35"/>
    <p:sldLayoutId id="2147483731" r:id="rId36"/>
    <p:sldLayoutId id="2147483732" r:id="rId37"/>
    <p:sldLayoutId id="2147483733" r:id="rId38"/>
  </p:sldLayoutIdLst>
  <p:hf sldNum="0" hdr="0" dt="0"/>
  <p:txStyles>
    <p:titleStyle>
      <a:lvl1pPr algn="l" defTabSz="342900" rtl="0" eaLnBrk="1" fontAlgn="base" hangingPunct="1">
        <a:lnSpc>
          <a:spcPct val="100000"/>
        </a:lnSpc>
        <a:spcBef>
          <a:spcPct val="0"/>
        </a:spcBef>
        <a:spcAft>
          <a:spcPct val="0"/>
        </a:spcAft>
        <a:defRPr sz="2600" b="1" i="0" kern="1200" cap="none" spc="50">
          <a:solidFill>
            <a:srgbClr val="6B482A"/>
          </a:solidFill>
          <a:latin typeface="Trebuchet MS"/>
          <a:ea typeface="MS PGothic" pitchFamily="34" charset="-128"/>
          <a:cs typeface="Trebuchet MS"/>
        </a:defRPr>
      </a:lvl1pPr>
      <a:lvl2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2pPr>
      <a:lvl3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3pPr>
      <a:lvl4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4pPr>
      <a:lvl5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5pPr>
      <a:lvl6pPr marL="3429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9pPr>
    </p:titleStyle>
    <p:bodyStyle>
      <a:lvl1pPr marL="257175" indent="-257175"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1pPr>
      <a:lvl2pPr marL="557213" indent="-214313"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2pPr>
      <a:lvl3pPr marL="857250" indent="-171450"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3pPr>
      <a:lvl4pPr marL="1200150" indent="-171450"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4pPr>
      <a:lvl5pPr marL="1543050" indent="-171450"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hyperlink" Target="http://www.zhongwen.nationalparks.fi/zh"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41.jpeg"/><Relationship Id="rId4" Type="http://schemas.openxmlformats.org/officeDocument/2006/relationships/hyperlink" Target="https://www.haltia.com/zh/"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s://julkaisut.metsa.fi/julkaisut/show/2068" TargetMode="External"/><Relationship Id="rId2" Type="http://schemas.openxmlformats.org/officeDocument/2006/relationships/hyperlink" Target="https://julkaisut.metsa.fi/julkaisut/show/2234"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endParaRPr lang="fi-FI" dirty="0"/>
          </a:p>
        </p:txBody>
      </p:sp>
      <p:sp>
        <p:nvSpPr>
          <p:cNvPr id="6" name="Tekstin paikkamerkki 5"/>
          <p:cNvSpPr>
            <a:spLocks noGrp="1"/>
          </p:cNvSpPr>
          <p:nvPr>
            <p:ph type="body" idx="1"/>
          </p:nvPr>
        </p:nvSpPr>
        <p:spPr/>
        <p:txBody>
          <a:bodyPr/>
          <a:lstStyle/>
          <a:p>
            <a:r>
              <a:rPr lang="fi-FI" dirty="0"/>
              <a:t>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7" name="Sisällön paikkamerkki 6"/>
          <p:cNvSpPr>
            <a:spLocks noGrp="1"/>
          </p:cNvSpPr>
          <p:nvPr>
            <p:ph sz="half" idx="13"/>
          </p:nvPr>
        </p:nvSpPr>
        <p:spPr/>
        <p:txBody>
          <a:bodyPr/>
          <a:lstStyle/>
          <a:p>
            <a:r>
              <a:rPr lang="fi-FI" i="1" dirty="0"/>
              <a:t>(Aimo Saano 3 </a:t>
            </a:r>
            <a:r>
              <a:rPr lang="fi-FI" i="1" dirty="0" err="1"/>
              <a:t>May</a:t>
            </a:r>
            <a:r>
              <a:rPr lang="fi-FI" i="1" dirty="0"/>
              <a:t> 2018)</a:t>
            </a:r>
          </a:p>
        </p:txBody>
      </p:sp>
    </p:spTree>
    <p:extLst>
      <p:ext uri="{BB962C8B-B14F-4D97-AF65-F5344CB8AC3E}">
        <p14:creationId xmlns:p14="http://schemas.microsoft.com/office/powerpoint/2010/main" val="168285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7" y="1415133"/>
            <a:ext cx="8022797" cy="3119389"/>
          </a:xfrm>
        </p:spPr>
        <p:txBody>
          <a:bodyPr/>
          <a:lstStyle/>
          <a:p>
            <a:pPr marL="0" indent="0">
              <a:buNone/>
            </a:pPr>
            <a:r>
              <a:rPr lang="en-US" b="1" dirty="0"/>
              <a:t>5. Promote growth and job creation in the local economy</a:t>
            </a:r>
            <a:endParaRPr lang="en-US" dirty="0"/>
          </a:p>
          <a:p>
            <a:r>
              <a:rPr lang="en-US" dirty="0"/>
              <a:t>We offer visitors high-quality services based on the attraction of the site.</a:t>
            </a:r>
          </a:p>
          <a:p>
            <a:r>
              <a:rPr lang="en-US" dirty="0"/>
              <a:t>We cooperate actively with other operators in the management of sites and the provision of services, with clearly defined roles and responsibilities.</a:t>
            </a:r>
          </a:p>
          <a:p>
            <a:r>
              <a:rPr lang="en-US" dirty="0"/>
              <a:t>We provide easily accessible and interesting information on the sites and services in advance using various channels.</a:t>
            </a:r>
          </a:p>
          <a:p>
            <a:r>
              <a:rPr lang="en-US" dirty="0"/>
              <a:t>We encourage visitors to stay longer in the area.</a:t>
            </a:r>
          </a:p>
          <a:p>
            <a:endParaRPr lang="fi-FI" dirty="0"/>
          </a:p>
        </p:txBody>
      </p:sp>
    </p:spTree>
    <p:extLst>
      <p:ext uri="{BB962C8B-B14F-4D97-AF65-F5344CB8AC3E}">
        <p14:creationId xmlns:p14="http://schemas.microsoft.com/office/powerpoint/2010/main" val="311765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7" y="1415133"/>
            <a:ext cx="8022797" cy="3119389"/>
          </a:xfrm>
        </p:spPr>
        <p:txBody>
          <a:bodyPr/>
          <a:lstStyle/>
          <a:p>
            <a:pPr marL="0" indent="0">
              <a:buNone/>
            </a:pPr>
            <a:r>
              <a:rPr lang="en-US" b="1" dirty="0"/>
              <a:t>6. Communicate together the values and services of the site</a:t>
            </a:r>
            <a:endParaRPr lang="en-US" dirty="0"/>
          </a:p>
          <a:p>
            <a:r>
              <a:rPr lang="en-US" dirty="0"/>
              <a:t>We are committed to the values and basic messages of the site.</a:t>
            </a:r>
          </a:p>
          <a:p>
            <a:r>
              <a:rPr lang="en-US" dirty="0"/>
              <a:t>We communicate consistently and responsibly with different target groups both in Finland and abroad.</a:t>
            </a:r>
          </a:p>
          <a:p>
            <a:r>
              <a:rPr lang="en-US" dirty="0"/>
              <a:t>We collect feedback from stakeholders in order to improve customer satisfaction and our activities.</a:t>
            </a:r>
          </a:p>
          <a:p>
            <a:r>
              <a:rPr lang="en-US" dirty="0"/>
              <a:t>We </a:t>
            </a:r>
            <a:r>
              <a:rPr lang="en-US" dirty="0" err="1"/>
              <a:t>organise</a:t>
            </a:r>
            <a:r>
              <a:rPr lang="en-US" dirty="0"/>
              <a:t> training and cooperation events for operators in the area.</a:t>
            </a:r>
          </a:p>
          <a:p>
            <a:r>
              <a:rPr lang="en-US" dirty="0"/>
              <a:t>We encourage operators to commit themselves to these principles of sustainable tourism.</a:t>
            </a:r>
          </a:p>
          <a:p>
            <a:endParaRPr lang="fi-FI" dirty="0"/>
          </a:p>
        </p:txBody>
      </p:sp>
    </p:spTree>
    <p:extLst>
      <p:ext uri="{BB962C8B-B14F-4D97-AF65-F5344CB8AC3E}">
        <p14:creationId xmlns:p14="http://schemas.microsoft.com/office/powerpoint/2010/main" val="323096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5">
            <a:extLst>
              <a:ext uri="{FF2B5EF4-FFF2-40B4-BE49-F238E27FC236}">
                <a16:creationId xmlns:a16="http://schemas.microsoft.com/office/drawing/2014/main" xmlns="" id="{800D8126-D36E-4ADB-8033-43E8EB8BA7C1}"/>
              </a:ext>
            </a:extLst>
          </p:cNvPr>
          <p:cNvSpPr txBox="1">
            <a:spLocks/>
          </p:cNvSpPr>
          <p:nvPr/>
        </p:nvSpPr>
        <p:spPr>
          <a:xfrm>
            <a:off x="419099" y="1717638"/>
            <a:ext cx="5368384" cy="3795340"/>
          </a:xfrm>
          <a:prstGeom prst="rect">
            <a:avLst/>
          </a:prstGeom>
        </p:spPr>
        <p:txBody>
          <a:bodyPr anchor="t">
            <a:normAutofit/>
          </a:bodyPr>
          <a:lstStyle>
            <a:lvl1pPr marL="257175" indent="-257175"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1pPr>
            <a:lvl2pPr marL="557213" indent="-214313"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2pPr>
            <a:lvl3pPr marL="857250" indent="-171450"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3pPr>
            <a:lvl4pPr marL="1200150" indent="-171450"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4pPr>
            <a:lvl5pPr marL="1543050" indent="-171450" algn="l" defTabSz="342900" rtl="0" eaLnBrk="1" fontAlgn="base" hangingPunct="1">
              <a:spcBef>
                <a:spcPts val="600"/>
              </a:spcBef>
              <a:spcAft>
                <a:spcPct val="0"/>
              </a:spcAft>
              <a:buClr>
                <a:srgbClr val="575757"/>
              </a:buClr>
              <a:buSzPct val="85000"/>
              <a:buFont typeface="Arial"/>
              <a:buChar char="•"/>
              <a:defRPr sz="1400" b="0" kern="800" spc="60">
                <a:solidFill>
                  <a:schemeClr val="tx1"/>
                </a:solidFill>
                <a:latin typeface="Trebuchet MS"/>
                <a:ea typeface="MS PGothic" pitchFamily="34" charset="-128"/>
                <a:cs typeface="Trebuchet M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fi-FI" dirty="0">
                <a:latin typeface="+mn-lt"/>
              </a:rPr>
              <a:t>Polkujuoksu ja maastopyöräily sallittua jokamiehenoikeudella </a:t>
            </a:r>
          </a:p>
          <a:p>
            <a:r>
              <a:rPr lang="fi-FI" dirty="0">
                <a:latin typeface="+mn-lt"/>
              </a:rPr>
              <a:t>MTB sallittu selvästi erottuvilla poluilla</a:t>
            </a:r>
          </a:p>
          <a:p>
            <a:r>
              <a:rPr lang="fi-FI" dirty="0">
                <a:latin typeface="+mn-lt"/>
              </a:rPr>
              <a:t>Rajoitukset LS-syistä (kaikki jokamiesliikkuminen)</a:t>
            </a:r>
          </a:p>
          <a:p>
            <a:r>
              <a:rPr lang="fi-FI" dirty="0">
                <a:latin typeface="+mn-lt"/>
              </a:rPr>
              <a:t>Rajoitukset turvallisuussyistä ”ruuhkakohdat”, </a:t>
            </a:r>
            <a:r>
              <a:rPr lang="fi-FI" dirty="0" err="1">
                <a:latin typeface="+mn-lt"/>
              </a:rPr>
              <a:t>mtb</a:t>
            </a:r>
            <a:r>
              <a:rPr lang="fi-FI" dirty="0">
                <a:latin typeface="+mn-lt"/>
              </a:rPr>
              <a:t>-etiketti</a:t>
            </a:r>
          </a:p>
          <a:p>
            <a:r>
              <a:rPr lang="fi-FI" dirty="0">
                <a:latin typeface="+mn-lt"/>
              </a:rPr>
              <a:t>Uudet  linjat käytössä koko maassa HKS- ja järjestyssääntöjen päivitysten kautta (noin 10v ”kierros”) </a:t>
            </a:r>
            <a:endParaRPr lang="en-US" dirty="0">
              <a:latin typeface="+mn-lt"/>
            </a:endParaRPr>
          </a:p>
        </p:txBody>
      </p:sp>
      <p:sp>
        <p:nvSpPr>
          <p:cNvPr id="6" name="Otsikko 3">
            <a:extLst>
              <a:ext uri="{FF2B5EF4-FFF2-40B4-BE49-F238E27FC236}">
                <a16:creationId xmlns:a16="http://schemas.microsoft.com/office/drawing/2014/main" xmlns="" id="{AEF0E51D-774F-42BB-BC5E-FBE0935018DE}"/>
              </a:ext>
            </a:extLst>
          </p:cNvPr>
          <p:cNvSpPr txBox="1">
            <a:spLocks/>
          </p:cNvSpPr>
          <p:nvPr/>
        </p:nvSpPr>
        <p:spPr>
          <a:xfrm>
            <a:off x="419099" y="336484"/>
            <a:ext cx="5991225" cy="1143000"/>
          </a:xfrm>
          <a:prstGeom prst="rect">
            <a:avLst/>
          </a:prstGeom>
        </p:spPr>
        <p:txBody>
          <a:bodyPr vert="horz" lIns="0" tIns="0" rIns="0" bIns="0" rtlCol="0" anchor="ctr" anchorCtr="0">
            <a:normAutofit fontScale="97500"/>
          </a:bodyPr>
          <a:lstStyle>
            <a:lvl1pPr algn="l" defTabSz="342900" rtl="0" eaLnBrk="1" fontAlgn="base" hangingPunct="1">
              <a:lnSpc>
                <a:spcPct val="100000"/>
              </a:lnSpc>
              <a:spcBef>
                <a:spcPct val="0"/>
              </a:spcBef>
              <a:spcAft>
                <a:spcPct val="0"/>
              </a:spcAft>
              <a:defRPr sz="2600" b="1" i="0" kern="1200" cap="none" spc="130">
                <a:solidFill>
                  <a:srgbClr val="6B482A"/>
                </a:solidFill>
                <a:latin typeface="Trebuchet MS"/>
                <a:ea typeface="MS PGothic" pitchFamily="34" charset="-128"/>
                <a:cs typeface="Trebuchet MS"/>
              </a:defRPr>
            </a:lvl1pPr>
            <a:lvl2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2pPr>
            <a:lvl3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3pPr>
            <a:lvl4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4pPr>
            <a:lvl5pPr algn="ctr" defTabSz="342900" rtl="0" eaLnBrk="1" fontAlgn="base" hangingPunct="1">
              <a:spcBef>
                <a:spcPct val="0"/>
              </a:spcBef>
              <a:spcAft>
                <a:spcPct val="0"/>
              </a:spcAft>
              <a:defRPr sz="3300">
                <a:solidFill>
                  <a:schemeClr val="tx1"/>
                </a:solidFill>
                <a:latin typeface="Arial Bold" pitchFamily="-65" charset="0"/>
                <a:ea typeface="MS PGothic" pitchFamily="34" charset="-128"/>
                <a:cs typeface="Arial Bold" pitchFamily="-110" charset="0"/>
              </a:defRPr>
            </a:lvl5pPr>
            <a:lvl6pPr marL="3429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Bold" pitchFamily="-65" charset="0"/>
                <a:ea typeface="ＭＳ Ｐゴシック" pitchFamily="-65" charset="-128"/>
              </a:defRPr>
            </a:lvl9pPr>
          </a:lstStyle>
          <a:p>
            <a:r>
              <a:rPr lang="fi-FI" b="0" dirty="0">
                <a:solidFill>
                  <a:schemeClr val="accent6">
                    <a:lumMod val="75000"/>
                  </a:schemeClr>
                </a:solidFill>
                <a:latin typeface="+mn-lt"/>
              </a:rPr>
              <a:t>Suojelualueiden hoidon ja käytön periaatteet ohjenuorana</a:t>
            </a:r>
            <a:endParaRPr lang="en-US" b="0" dirty="0">
              <a:solidFill>
                <a:schemeClr val="accent6">
                  <a:lumMod val="75000"/>
                </a:schemeClr>
              </a:solidFill>
              <a:latin typeface="+mn-lt"/>
            </a:endParaRPr>
          </a:p>
        </p:txBody>
      </p:sp>
      <p:pic>
        <p:nvPicPr>
          <p:cNvPr id="7" name="Picture 2" descr="C:\Veikko\Kuvia ja videoita\MTB\MTB Karhunpolku\IMG_2609.JPG">
            <a:extLst>
              <a:ext uri="{FF2B5EF4-FFF2-40B4-BE49-F238E27FC236}">
                <a16:creationId xmlns:a16="http://schemas.microsoft.com/office/drawing/2014/main" xmlns="" id="{AF585EF2-1594-42C4-B476-6ABB4EECCC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32926" r="25562"/>
          <a:stretch>
            <a:fillRect/>
          </a:stretch>
        </p:blipFill>
        <p:spPr bwMode="auto">
          <a:xfrm>
            <a:off x="6316365" y="0"/>
            <a:ext cx="2827635" cy="5108753"/>
          </a:xfrm>
          <a:prstGeom prst="rect">
            <a:avLst/>
          </a:prstGeom>
          <a:noFill/>
        </p:spPr>
      </p:pic>
    </p:spTree>
    <p:extLst>
      <p:ext uri="{BB962C8B-B14F-4D97-AF65-F5344CB8AC3E}">
        <p14:creationId xmlns:p14="http://schemas.microsoft.com/office/powerpoint/2010/main" val="81024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8" y="947994"/>
            <a:ext cx="3285410" cy="3119389"/>
          </a:xfrm>
        </p:spPr>
        <p:txBody>
          <a:bodyPr/>
          <a:lstStyle/>
          <a:p>
            <a:pPr marL="0" indent="0">
              <a:buNone/>
            </a:pPr>
            <a:r>
              <a:rPr lang="en-US" dirty="0" err="1"/>
              <a:t>Metsähallitus</a:t>
            </a:r>
            <a:r>
              <a:rPr lang="en-US" dirty="0"/>
              <a:t> Parks &amp; Wildlife Finland collect visitation numbers of the most popular state-owned protected and hiking areas in its administration. The data is collected by many different methods. Visitor counters, for example, are used to collect information on users of trails and hiking facilities..</a:t>
            </a:r>
          </a:p>
          <a:p>
            <a:endParaRPr lang="fi-FI" dirty="0"/>
          </a:p>
        </p:txBody>
      </p:sp>
      <p:pic>
        <p:nvPicPr>
          <p:cNvPr id="3" name="Kuva 2">
            <a:extLst>
              <a:ext uri="{FF2B5EF4-FFF2-40B4-BE49-F238E27FC236}">
                <a16:creationId xmlns:a16="http://schemas.microsoft.com/office/drawing/2014/main" xmlns="" id="{0D595F5E-E62D-478F-A70E-AB88077D4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6626" y="770993"/>
            <a:ext cx="4740966" cy="3882467"/>
          </a:xfrm>
          <a:prstGeom prst="rect">
            <a:avLst/>
          </a:prstGeom>
        </p:spPr>
      </p:pic>
    </p:spTree>
    <p:extLst>
      <p:ext uri="{BB962C8B-B14F-4D97-AF65-F5344CB8AC3E}">
        <p14:creationId xmlns:p14="http://schemas.microsoft.com/office/powerpoint/2010/main" val="1785306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2" name="Sisällön paikkamerkki 1">
            <a:extLst>
              <a:ext uri="{FF2B5EF4-FFF2-40B4-BE49-F238E27FC236}">
                <a16:creationId xmlns:a16="http://schemas.microsoft.com/office/drawing/2014/main" xmlns="" id="{9BCA14C6-0567-43D9-9A17-6CAE1857BF60}"/>
              </a:ext>
            </a:extLst>
          </p:cNvPr>
          <p:cNvPicPr>
            <a:picLocks noGrp="1" noChangeAspect="1"/>
          </p:cNvPicPr>
          <p:nvPr>
            <p:ph sz="half" idx="15"/>
          </p:nvPr>
        </p:nvPicPr>
        <p:blipFill>
          <a:blip r:embed="rId2"/>
          <a:stretch>
            <a:fillRect/>
          </a:stretch>
        </p:blipFill>
        <p:spPr>
          <a:xfrm>
            <a:off x="894556" y="1297781"/>
            <a:ext cx="6915150" cy="2419350"/>
          </a:xfrm>
          <a:prstGeom prst="rect">
            <a:avLst/>
          </a:prstGeom>
        </p:spPr>
      </p:pic>
    </p:spTree>
    <p:extLst>
      <p:ext uri="{BB962C8B-B14F-4D97-AF65-F5344CB8AC3E}">
        <p14:creationId xmlns:p14="http://schemas.microsoft.com/office/powerpoint/2010/main" val="206728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6" name="Sisällön paikkamerkki 5">
            <a:extLst>
              <a:ext uri="{FF2B5EF4-FFF2-40B4-BE49-F238E27FC236}">
                <a16:creationId xmlns:a16="http://schemas.microsoft.com/office/drawing/2014/main" xmlns="" id="{E5C54AC4-88AA-46CB-A3ED-7D6BEDC0FC0F}"/>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1568519" y="1130471"/>
            <a:ext cx="6313487" cy="3001068"/>
          </a:xfrm>
          <a:prstGeom prst="rect">
            <a:avLst/>
          </a:prstGeom>
        </p:spPr>
      </p:pic>
    </p:spTree>
    <p:extLst>
      <p:ext uri="{BB962C8B-B14F-4D97-AF65-F5344CB8AC3E}">
        <p14:creationId xmlns:p14="http://schemas.microsoft.com/office/powerpoint/2010/main" val="20213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4" name="Sisällön paikkamerkki 3">
            <a:extLst>
              <a:ext uri="{FF2B5EF4-FFF2-40B4-BE49-F238E27FC236}">
                <a16:creationId xmlns:a16="http://schemas.microsoft.com/office/drawing/2014/main" xmlns="" id="{559ADFDD-C62A-42F6-9C8D-D23B9059719F}"/>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1152939" y="914631"/>
            <a:ext cx="5587102" cy="3619269"/>
          </a:xfrm>
          <a:prstGeom prst="rect">
            <a:avLst/>
          </a:prstGeom>
        </p:spPr>
      </p:pic>
    </p:spTree>
    <p:extLst>
      <p:ext uri="{BB962C8B-B14F-4D97-AF65-F5344CB8AC3E}">
        <p14:creationId xmlns:p14="http://schemas.microsoft.com/office/powerpoint/2010/main" val="218223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6" name="Sisällön paikkamerkki 5">
            <a:extLst>
              <a:ext uri="{FF2B5EF4-FFF2-40B4-BE49-F238E27FC236}">
                <a16:creationId xmlns:a16="http://schemas.microsoft.com/office/drawing/2014/main" xmlns="" id="{480A50F2-6F3B-4725-9412-2753E28FFEC8}"/>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1281121" y="1083365"/>
            <a:ext cx="5636513" cy="3729709"/>
          </a:xfrm>
          <a:prstGeom prst="rect">
            <a:avLst/>
          </a:prstGeom>
        </p:spPr>
      </p:pic>
    </p:spTree>
    <p:extLst>
      <p:ext uri="{BB962C8B-B14F-4D97-AF65-F5344CB8AC3E}">
        <p14:creationId xmlns:p14="http://schemas.microsoft.com/office/powerpoint/2010/main" val="162274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4" name="Sisällön paikkamerkki 3">
            <a:extLst>
              <a:ext uri="{FF2B5EF4-FFF2-40B4-BE49-F238E27FC236}">
                <a16:creationId xmlns:a16="http://schemas.microsoft.com/office/drawing/2014/main" xmlns="" id="{4BB0DDF6-CD5E-4D53-87C1-248942141980}"/>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1064503" y="983975"/>
            <a:ext cx="6024117" cy="3549926"/>
          </a:xfrm>
          <a:prstGeom prst="rect">
            <a:avLst/>
          </a:prstGeom>
        </p:spPr>
      </p:pic>
    </p:spTree>
    <p:extLst>
      <p:ext uri="{BB962C8B-B14F-4D97-AF65-F5344CB8AC3E}">
        <p14:creationId xmlns:p14="http://schemas.microsoft.com/office/powerpoint/2010/main" val="323186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6" name="Sisällön paikkamerkki 5">
            <a:extLst>
              <a:ext uri="{FF2B5EF4-FFF2-40B4-BE49-F238E27FC236}">
                <a16:creationId xmlns:a16="http://schemas.microsoft.com/office/drawing/2014/main" xmlns="" id="{C1DCC929-8D7F-4854-8517-B17A4FEE869D}"/>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534586" y="1013791"/>
            <a:ext cx="7126782" cy="3727174"/>
          </a:xfrm>
          <a:prstGeom prst="rect">
            <a:avLst/>
          </a:prstGeom>
        </p:spPr>
      </p:pic>
    </p:spTree>
    <p:extLst>
      <p:ext uri="{BB962C8B-B14F-4D97-AF65-F5344CB8AC3E}">
        <p14:creationId xmlns:p14="http://schemas.microsoft.com/office/powerpoint/2010/main" val="405583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2" name="Sisällön paikkamerkki 1">
            <a:extLst>
              <a:ext uri="{FF2B5EF4-FFF2-40B4-BE49-F238E27FC236}">
                <a16:creationId xmlns:a16="http://schemas.microsoft.com/office/drawing/2014/main" xmlns="" id="{19FDB612-4725-4161-9363-3C3D8606B508}"/>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1142058" y="882650"/>
            <a:ext cx="6807054" cy="3352800"/>
          </a:xfrm>
          <a:prstGeom prst="rect">
            <a:avLst/>
          </a:prstGeom>
        </p:spPr>
      </p:pic>
    </p:spTree>
    <p:extLst>
      <p:ext uri="{BB962C8B-B14F-4D97-AF65-F5344CB8AC3E}">
        <p14:creationId xmlns:p14="http://schemas.microsoft.com/office/powerpoint/2010/main" val="2623683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8248" y="505353"/>
            <a:ext cx="2020622" cy="1344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Kuva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4238" y="3395184"/>
            <a:ext cx="2175650" cy="1223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isällön paikkamerkki 2"/>
          <p:cNvSpPr>
            <a:spLocks noGrp="1"/>
          </p:cNvSpPr>
          <p:nvPr>
            <p:ph sz="half" idx="14"/>
          </p:nvPr>
        </p:nvSpPr>
        <p:spPr>
          <a:xfrm>
            <a:off x="394016" y="1177669"/>
            <a:ext cx="8570472" cy="2142025"/>
          </a:xfrm>
        </p:spPr>
        <p:txBody>
          <a:bodyPr/>
          <a:lstStyle/>
          <a:p>
            <a:pPr marL="171450" indent="-171450">
              <a:buFont typeface="Arial" panose="020B0604020202020204" pitchFamily="34" charset="0"/>
              <a:buChar char="•"/>
            </a:pPr>
            <a:r>
              <a:rPr lang="fi-FI" b="1" dirty="0" err="1"/>
              <a:t>Constructions</a:t>
            </a:r>
            <a:r>
              <a:rPr lang="fi-FI" dirty="0"/>
              <a:t>: </a:t>
            </a:r>
            <a:r>
              <a:rPr lang="fi-FI" dirty="0" err="1"/>
              <a:t>buildings</a:t>
            </a:r>
            <a:r>
              <a:rPr lang="fi-FI" dirty="0"/>
              <a:t>, </a:t>
            </a:r>
            <a:r>
              <a:rPr lang="fi-FI" dirty="0" err="1"/>
              <a:t>constructions</a:t>
            </a:r>
            <a:r>
              <a:rPr lang="fi-FI" dirty="0"/>
              <a:t>, </a:t>
            </a:r>
            <a:r>
              <a:rPr lang="fi-FI" dirty="0" err="1"/>
              <a:t>bridges</a:t>
            </a:r>
            <a:r>
              <a:rPr lang="fi-FI" dirty="0"/>
              <a:t> and </a:t>
            </a:r>
            <a:r>
              <a:rPr lang="fi-FI" dirty="0" err="1"/>
              <a:t>archaeological</a:t>
            </a:r>
            <a:r>
              <a:rPr lang="fi-FI" dirty="0"/>
              <a:t> </a:t>
            </a:r>
            <a:r>
              <a:rPr lang="fi-FI" dirty="0" err="1"/>
              <a:t>sites</a:t>
            </a:r>
            <a:r>
              <a:rPr lang="fi-FI" dirty="0"/>
              <a:t> </a:t>
            </a:r>
          </a:p>
          <a:p>
            <a:pPr marL="171450" indent="-171450">
              <a:buFont typeface="Arial" panose="020B0604020202020204" pitchFamily="34" charset="0"/>
              <a:buChar char="•"/>
            </a:pPr>
            <a:r>
              <a:rPr lang="fi-FI" b="1" dirty="0"/>
              <a:t>Construction </a:t>
            </a:r>
            <a:r>
              <a:rPr lang="fi-FI" b="1" dirty="0" err="1"/>
              <a:t>groups</a:t>
            </a:r>
            <a:r>
              <a:rPr lang="fi-FI" dirty="0"/>
              <a:t>: </a:t>
            </a:r>
            <a:r>
              <a:rPr lang="fi-FI" dirty="0" err="1"/>
              <a:t>hierarchical</a:t>
            </a:r>
            <a:r>
              <a:rPr lang="fi-FI" dirty="0"/>
              <a:t> </a:t>
            </a:r>
            <a:r>
              <a:rPr lang="fi-FI" dirty="0" err="1"/>
              <a:t>group</a:t>
            </a:r>
            <a:r>
              <a:rPr lang="fi-FI" dirty="0"/>
              <a:t> </a:t>
            </a:r>
            <a:r>
              <a:rPr lang="fi-FI" dirty="0" err="1"/>
              <a:t>containing</a:t>
            </a:r>
            <a:r>
              <a:rPr lang="fi-FI" dirty="0"/>
              <a:t> </a:t>
            </a:r>
            <a:r>
              <a:rPr lang="fi-FI" dirty="0" err="1"/>
              <a:t>structures</a:t>
            </a:r>
            <a:endParaRPr lang="fi-FI" dirty="0"/>
          </a:p>
          <a:p>
            <a:pPr marL="171450" indent="-171450">
              <a:buFont typeface="Arial" panose="020B0604020202020204" pitchFamily="34" charset="0"/>
              <a:buChar char="•"/>
            </a:pPr>
            <a:r>
              <a:rPr lang="fi-FI" b="1" dirty="0" err="1"/>
              <a:t>Route</a:t>
            </a:r>
            <a:r>
              <a:rPr lang="fi-FI" b="1" dirty="0"/>
              <a:t> </a:t>
            </a:r>
            <a:r>
              <a:rPr lang="fi-FI" b="1" dirty="0" err="1"/>
              <a:t>network</a:t>
            </a:r>
            <a:r>
              <a:rPr lang="fi-FI" dirty="0"/>
              <a:t>: </a:t>
            </a:r>
            <a:r>
              <a:rPr lang="fi-FI" dirty="0" err="1"/>
              <a:t>routes</a:t>
            </a:r>
            <a:r>
              <a:rPr lang="fi-FI" dirty="0"/>
              <a:t>, </a:t>
            </a:r>
            <a:r>
              <a:rPr lang="fi-FI" dirty="0" err="1"/>
              <a:t>route</a:t>
            </a:r>
            <a:r>
              <a:rPr lang="fi-FI" dirty="0"/>
              <a:t> </a:t>
            </a:r>
            <a:r>
              <a:rPr lang="fi-FI" dirty="0" err="1"/>
              <a:t>parts</a:t>
            </a:r>
            <a:endParaRPr lang="fi-FI" dirty="0"/>
          </a:p>
          <a:p>
            <a:pPr marL="171450" indent="-171450">
              <a:buFont typeface="Arial" panose="020B0604020202020204" pitchFamily="34" charset="0"/>
              <a:buChar char="•"/>
            </a:pPr>
            <a:r>
              <a:rPr lang="fi-FI" b="1" dirty="0" err="1"/>
              <a:t>Operations</a:t>
            </a:r>
            <a:r>
              <a:rPr lang="fi-FI" dirty="0"/>
              <a:t>: for </a:t>
            </a:r>
            <a:r>
              <a:rPr lang="fi-FI" dirty="0" err="1"/>
              <a:t>constructions</a:t>
            </a:r>
            <a:r>
              <a:rPr lang="fi-FI" dirty="0"/>
              <a:t> and </a:t>
            </a:r>
            <a:r>
              <a:rPr lang="fi-FI" dirty="0" err="1"/>
              <a:t>route</a:t>
            </a:r>
            <a:r>
              <a:rPr lang="fi-FI" dirty="0"/>
              <a:t> </a:t>
            </a:r>
            <a:r>
              <a:rPr lang="fi-FI" dirty="0" err="1"/>
              <a:t>parts</a:t>
            </a:r>
            <a:endParaRPr lang="fi-FI" dirty="0"/>
          </a:p>
          <a:p>
            <a:pPr marL="171450" lvl="0" indent="-171450">
              <a:buFont typeface="Arial" panose="020B0604020202020204" pitchFamily="34" charset="0"/>
              <a:buChar char="•"/>
              <a:defRPr/>
            </a:pPr>
            <a:r>
              <a:rPr lang="fi-FI" b="1" dirty="0" err="1"/>
              <a:t>Operational</a:t>
            </a:r>
            <a:r>
              <a:rPr lang="fi-FI" b="1" dirty="0"/>
              <a:t> </a:t>
            </a:r>
            <a:r>
              <a:rPr lang="fi-FI" b="1" dirty="0" err="1"/>
              <a:t>plans</a:t>
            </a:r>
            <a:r>
              <a:rPr lang="fi-FI" dirty="0"/>
              <a:t>: </a:t>
            </a:r>
            <a:r>
              <a:rPr lang="fi-FI" dirty="0" err="1"/>
              <a:t>collection</a:t>
            </a:r>
            <a:r>
              <a:rPr lang="fi-FI" dirty="0"/>
              <a:t> of </a:t>
            </a:r>
            <a:r>
              <a:rPr lang="fi-FI" dirty="0" err="1"/>
              <a:t>operations</a:t>
            </a:r>
            <a:r>
              <a:rPr lang="fi-FI" dirty="0"/>
              <a:t>, </a:t>
            </a:r>
            <a:r>
              <a:rPr lang="fi-FI" dirty="0" err="1"/>
              <a:t>impact</a:t>
            </a:r>
            <a:r>
              <a:rPr lang="fi-FI" dirty="0"/>
              <a:t> </a:t>
            </a:r>
            <a:r>
              <a:rPr lang="fi-FI" dirty="0" err="1"/>
              <a:t>assessment</a:t>
            </a:r>
            <a:r>
              <a:rPr lang="fi-FI" dirty="0"/>
              <a:t>, </a:t>
            </a:r>
            <a:r>
              <a:rPr lang="fi-FI" dirty="0" err="1"/>
              <a:t>risk</a:t>
            </a:r>
            <a:r>
              <a:rPr lang="fi-FI" dirty="0"/>
              <a:t> </a:t>
            </a:r>
            <a:r>
              <a:rPr lang="fi-FI" dirty="0" err="1"/>
              <a:t>analysis</a:t>
            </a:r>
            <a:r>
              <a:rPr lang="fi-FI" dirty="0"/>
              <a:t>, </a:t>
            </a:r>
            <a:r>
              <a:rPr lang="fi-FI" dirty="0" err="1"/>
              <a:t>participation</a:t>
            </a:r>
            <a:r>
              <a:rPr lang="fi-FI" dirty="0"/>
              <a:t>		</a:t>
            </a:r>
          </a:p>
          <a:p>
            <a:pPr marL="171450" lvl="0" indent="-171450">
              <a:buFont typeface="Arial" panose="020B0604020202020204" pitchFamily="34" charset="0"/>
              <a:buChar char="•"/>
              <a:defRPr/>
            </a:pPr>
            <a:r>
              <a:rPr lang="fi-FI" b="1" dirty="0" err="1"/>
              <a:t>Permits</a:t>
            </a:r>
            <a:r>
              <a:rPr lang="fi-FI" dirty="0"/>
              <a:t>: </a:t>
            </a:r>
            <a:r>
              <a:rPr lang="fi-FI" dirty="0" err="1"/>
              <a:t>necessary</a:t>
            </a:r>
            <a:r>
              <a:rPr lang="fi-FI" dirty="0"/>
              <a:t> </a:t>
            </a:r>
            <a:r>
              <a:rPr lang="fi-FI" dirty="0" err="1"/>
              <a:t>permits</a:t>
            </a:r>
            <a:r>
              <a:rPr lang="fi-FI" dirty="0"/>
              <a:t> for </a:t>
            </a:r>
            <a:r>
              <a:rPr lang="fi-FI" dirty="0" err="1"/>
              <a:t>operations</a:t>
            </a:r>
            <a:endParaRPr lang="fi-FI" dirty="0"/>
          </a:p>
          <a:p>
            <a:pPr marL="171450" lvl="0" indent="-171450">
              <a:buFont typeface="Arial" panose="020B0604020202020204" pitchFamily="34" charset="0"/>
              <a:buChar char="•"/>
              <a:defRPr/>
            </a:pPr>
            <a:r>
              <a:rPr lang="fi-FI" b="1" dirty="0" err="1"/>
              <a:t>Monitoring</a:t>
            </a:r>
            <a:r>
              <a:rPr lang="fi-FI" dirty="0"/>
              <a:t>: </a:t>
            </a:r>
            <a:r>
              <a:rPr lang="en-US" dirty="0"/>
              <a:t>amount of energy and water consumption and waste accumulation</a:t>
            </a:r>
            <a:endParaRPr lang="fi-FI" dirty="0"/>
          </a:p>
          <a:p>
            <a:pPr marL="171450" lvl="0" indent="-171450">
              <a:buFont typeface="Arial" panose="020B0604020202020204" pitchFamily="34" charset="0"/>
              <a:buChar char="•"/>
              <a:defRPr/>
            </a:pPr>
            <a:r>
              <a:rPr lang="fi-FI" b="1" dirty="0" err="1"/>
              <a:t>Cultural</a:t>
            </a:r>
            <a:r>
              <a:rPr lang="fi-FI" b="1" dirty="0"/>
              <a:t> </a:t>
            </a:r>
            <a:r>
              <a:rPr lang="fi-FI" b="1" dirty="0" err="1"/>
              <a:t>heritage</a:t>
            </a:r>
            <a:r>
              <a:rPr lang="fi-FI" dirty="0"/>
              <a:t>: </a:t>
            </a:r>
            <a:r>
              <a:rPr lang="fi-FI" dirty="0" err="1"/>
              <a:t>conservation</a:t>
            </a:r>
            <a:r>
              <a:rPr lang="fi-FI" dirty="0"/>
              <a:t>, </a:t>
            </a:r>
            <a:r>
              <a:rPr lang="fi-FI" dirty="0" err="1"/>
              <a:t>architectural</a:t>
            </a:r>
            <a:r>
              <a:rPr lang="fi-FI" dirty="0"/>
              <a:t> </a:t>
            </a:r>
            <a:r>
              <a:rPr lang="fi-FI" dirty="0" err="1"/>
              <a:t>heritage</a:t>
            </a:r>
            <a:r>
              <a:rPr lang="fi-FI" dirty="0"/>
              <a:t> and </a:t>
            </a:r>
            <a:r>
              <a:rPr lang="fi-FI" dirty="0" err="1"/>
              <a:t>other</a:t>
            </a:r>
            <a:r>
              <a:rPr lang="fi-FI" dirty="0"/>
              <a:t> </a:t>
            </a:r>
            <a:r>
              <a:rPr lang="fi-FI" dirty="0" err="1"/>
              <a:t>cultural</a:t>
            </a:r>
            <a:r>
              <a:rPr lang="fi-FI" dirty="0"/>
              <a:t> </a:t>
            </a:r>
            <a:r>
              <a:rPr lang="fi-FI" dirty="0" err="1"/>
              <a:t>values</a:t>
            </a:r>
            <a:endParaRPr lang="fi-FI" dirty="0"/>
          </a:p>
          <a:p>
            <a:pPr marL="171450" indent="-171450">
              <a:buFont typeface="Arial" panose="020B0604020202020204" pitchFamily="34" charset="0"/>
              <a:buChar char="•"/>
            </a:pPr>
            <a:endParaRPr lang="fi-FI" dirty="0"/>
          </a:p>
        </p:txBody>
      </p:sp>
      <p:sp>
        <p:nvSpPr>
          <p:cNvPr id="2" name="Otsikko 1"/>
          <p:cNvSpPr>
            <a:spLocks noGrp="1"/>
          </p:cNvSpPr>
          <p:nvPr>
            <p:ph type="title"/>
          </p:nvPr>
        </p:nvSpPr>
        <p:spPr>
          <a:xfrm>
            <a:off x="385707" y="355588"/>
            <a:ext cx="5926958" cy="487970"/>
          </a:xfrm>
        </p:spPr>
        <p:txBody>
          <a:bodyPr/>
          <a:lstStyle/>
          <a:p>
            <a:r>
              <a:rPr lang="fi-FI" dirty="0"/>
              <a:t>PAVE = </a:t>
            </a:r>
            <a:r>
              <a:rPr lang="fi-FI" sz="2000" dirty="0"/>
              <a:t>Service </a:t>
            </a:r>
            <a:r>
              <a:rPr lang="fi-FI" sz="2000" dirty="0" err="1"/>
              <a:t>facilities</a:t>
            </a:r>
            <a:r>
              <a:rPr lang="fi-FI" sz="2000" dirty="0"/>
              <a:t> </a:t>
            </a:r>
            <a:r>
              <a:rPr lang="fi-FI" sz="2000" dirty="0" err="1"/>
              <a:t>information</a:t>
            </a:r>
            <a:r>
              <a:rPr lang="fi-FI" sz="2000" dirty="0"/>
              <a:t> </a:t>
            </a:r>
            <a:r>
              <a:rPr lang="fi-FI" sz="2000" dirty="0" err="1"/>
              <a:t>system</a:t>
            </a:r>
            <a:endParaRPr lang="fi-FI" dirty="0"/>
          </a:p>
        </p:txBody>
      </p:sp>
      <p:sp>
        <p:nvSpPr>
          <p:cNvPr id="5" name="Suorakulmio 4"/>
          <p:cNvSpPr/>
          <p:nvPr/>
        </p:nvSpPr>
        <p:spPr>
          <a:xfrm>
            <a:off x="323528" y="762258"/>
            <a:ext cx="7848872" cy="369332"/>
          </a:xfrm>
          <a:prstGeom prst="rect">
            <a:avLst/>
          </a:prstGeom>
        </p:spPr>
        <p:txBody>
          <a:bodyPr wrap="square">
            <a:spAutoFit/>
          </a:bodyPr>
          <a:lstStyle/>
          <a:p>
            <a:r>
              <a:rPr lang="fi-FI" dirty="0"/>
              <a:t>Data </a:t>
            </a:r>
            <a:r>
              <a:rPr lang="fi-FI" dirty="0" err="1"/>
              <a:t>recorded</a:t>
            </a:r>
            <a:r>
              <a:rPr lang="fi-FI" dirty="0"/>
              <a:t> / </a:t>
            </a:r>
            <a:r>
              <a:rPr lang="fi-FI" dirty="0" err="1"/>
              <a:t>stored</a:t>
            </a:r>
            <a:r>
              <a:rPr lang="fi-FI" dirty="0"/>
              <a:t> in </a:t>
            </a:r>
            <a:r>
              <a:rPr lang="fi-FI" dirty="0" err="1"/>
              <a:t>the</a:t>
            </a:r>
            <a:r>
              <a:rPr lang="fi-FI" dirty="0"/>
              <a:t> </a:t>
            </a:r>
            <a:r>
              <a:rPr lang="fi-FI" dirty="0" err="1"/>
              <a:t>system</a:t>
            </a:r>
            <a:endParaRPr lang="fi-FI" dirty="0"/>
          </a:p>
        </p:txBody>
      </p:sp>
      <p:pic>
        <p:nvPicPr>
          <p:cNvPr id="8" name="Kuva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3599" y="3356661"/>
            <a:ext cx="1685271" cy="1262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Kuva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710" y="3395184"/>
            <a:ext cx="1591536" cy="1193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5957" y="3395184"/>
            <a:ext cx="1574570" cy="1210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AutoShape 2" descr="Kuvahaun tulos haulle kuusiston linna"/>
          <p:cNvSpPr>
            <a:spLocks noChangeAspect="1" noChangeArrowheads="1"/>
          </p:cNvSpPr>
          <p:nvPr/>
        </p:nvSpPr>
        <p:spPr bwMode="auto">
          <a:xfrm>
            <a:off x="155575" y="-411163"/>
            <a:ext cx="128587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6985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1"/>
          <p:cNvPicPr>
            <a:picLocks noChangeAspect="1"/>
          </p:cNvPicPr>
          <p:nvPr/>
        </p:nvPicPr>
        <p:blipFill>
          <a:blip r:embed="rId2" cstate="email">
            <a:clrChange>
              <a:clrFrom>
                <a:srgbClr val="88929F"/>
              </a:clrFrom>
              <a:clrTo>
                <a:srgbClr val="88929F">
                  <a:alpha val="0"/>
                </a:srgbClr>
              </a:clrTo>
            </a:clrChange>
            <a:lum bright="100000" contrast="-70000"/>
            <a:alphaModFix amt="35000"/>
            <a:extLst>
              <a:ext uri="{28A0092B-C50C-407E-A947-70E740481C1C}">
                <a14:useLocalDpi xmlns:a14="http://schemas.microsoft.com/office/drawing/2010/main"/>
              </a:ext>
            </a:extLst>
          </a:blip>
          <a:stretch>
            <a:fillRect/>
          </a:stretch>
        </p:blipFill>
        <p:spPr>
          <a:xfrm rot="5400000">
            <a:off x="-35183" y="3506515"/>
            <a:ext cx="1672167" cy="1619082"/>
          </a:xfrm>
          <a:prstGeom prst="rect">
            <a:avLst/>
          </a:prstGeom>
        </p:spPr>
      </p:pic>
      <p:sp>
        <p:nvSpPr>
          <p:cNvPr id="7" name="Otsikko 2"/>
          <p:cNvSpPr>
            <a:spLocks noGrp="1"/>
          </p:cNvSpPr>
          <p:nvPr>
            <p:ph type="title"/>
          </p:nvPr>
        </p:nvSpPr>
        <p:spPr>
          <a:xfrm>
            <a:off x="385707" y="355588"/>
            <a:ext cx="6602301" cy="977900"/>
          </a:xfrm>
        </p:spPr>
        <p:txBody>
          <a:bodyPr/>
          <a:lstStyle/>
          <a:p>
            <a:r>
              <a:rPr lang="fi-FI" dirty="0"/>
              <a:t>Using </a:t>
            </a:r>
            <a:r>
              <a:rPr lang="fi-FI" dirty="0" err="1"/>
              <a:t>the</a:t>
            </a:r>
            <a:r>
              <a:rPr lang="fi-FI" dirty="0"/>
              <a:t> PAVE </a:t>
            </a:r>
            <a:r>
              <a:rPr lang="fi-FI" dirty="0" err="1"/>
              <a:t>system</a:t>
            </a:r>
            <a:r>
              <a:rPr lang="fi-FI" dirty="0"/>
              <a:t> in </a:t>
            </a:r>
            <a:r>
              <a:rPr lang="fi-FI" dirty="0" err="1"/>
              <a:t>practice</a:t>
            </a:r>
            <a:endParaRPr lang="fi-FI" dirty="0">
              <a:solidFill>
                <a:srgbClr val="009639"/>
              </a:solidFill>
            </a:endParaRPr>
          </a:p>
        </p:txBody>
      </p:sp>
      <p:grpSp>
        <p:nvGrpSpPr>
          <p:cNvPr id="33" name="Ryhmä 32"/>
          <p:cNvGrpSpPr/>
          <p:nvPr/>
        </p:nvGrpSpPr>
        <p:grpSpPr>
          <a:xfrm>
            <a:off x="1907704" y="843559"/>
            <a:ext cx="5080305" cy="3816424"/>
            <a:chOff x="899592" y="332656"/>
            <a:chExt cx="6840760" cy="5500139"/>
          </a:xfrm>
          <a:effectLst>
            <a:outerShdw blurRad="76200" dir="13500000" sy="23000" kx="1200000" algn="br" rotWithShape="0">
              <a:prstClr val="black">
                <a:alpha val="20000"/>
              </a:prstClr>
            </a:outerShdw>
          </a:effectLst>
        </p:grpSpPr>
        <p:sp>
          <p:nvSpPr>
            <p:cNvPr id="10" name="Pyöristetty suorakulmio 9"/>
            <p:cNvSpPr/>
            <p:nvPr/>
          </p:nvSpPr>
          <p:spPr>
            <a:xfrm>
              <a:off x="899592" y="980728"/>
              <a:ext cx="6840759" cy="4852067"/>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ysClr val="windowText" lastClr="000000"/>
                </a:solidFill>
                <a:effectLst/>
                <a:uLnTx/>
                <a:uFillTx/>
              </a:endParaRPr>
            </a:p>
          </p:txBody>
        </p:sp>
        <p:grpSp>
          <p:nvGrpSpPr>
            <p:cNvPr id="11" name="Ryhmä 10"/>
            <p:cNvGrpSpPr/>
            <p:nvPr/>
          </p:nvGrpSpPr>
          <p:grpSpPr>
            <a:xfrm>
              <a:off x="1979712" y="1196752"/>
              <a:ext cx="5184576" cy="540315"/>
              <a:chOff x="1338924" y="4134105"/>
              <a:chExt cx="4618622" cy="540315"/>
            </a:xfrm>
          </p:grpSpPr>
          <p:sp>
            <p:nvSpPr>
              <p:cNvPr id="12" name="Pyöristetty suorakulmio 11"/>
              <p:cNvSpPr/>
              <p:nvPr/>
            </p:nvSpPr>
            <p:spPr>
              <a:xfrm>
                <a:off x="1338924" y="4134105"/>
                <a:ext cx="4618622" cy="5403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Maintenance</a:t>
                </a:r>
              </a:p>
            </p:txBody>
          </p:sp>
          <p:sp>
            <p:nvSpPr>
              <p:cNvPr id="13" name="Pyöristetty suorakulmio 4"/>
              <p:cNvSpPr/>
              <p:nvPr/>
            </p:nvSpPr>
            <p:spPr>
              <a:xfrm>
                <a:off x="1338924" y="4134105"/>
                <a:ext cx="1385586" cy="540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sysClr val="windowText" lastClr="000000"/>
                  </a:solidFill>
                  <a:effectLst/>
                  <a:uLnTx/>
                  <a:uFillTx/>
                </a:endParaRPr>
              </a:p>
            </p:txBody>
          </p:sp>
        </p:grpSp>
        <p:grpSp>
          <p:nvGrpSpPr>
            <p:cNvPr id="14" name="Ryhmä 13"/>
            <p:cNvGrpSpPr/>
            <p:nvPr/>
          </p:nvGrpSpPr>
          <p:grpSpPr>
            <a:xfrm>
              <a:off x="1979712" y="1844824"/>
              <a:ext cx="5184576" cy="540315"/>
              <a:chOff x="1338924" y="4134105"/>
              <a:chExt cx="4618622" cy="540315"/>
            </a:xfrm>
          </p:grpSpPr>
          <p:sp>
            <p:nvSpPr>
              <p:cNvPr id="15" name="Pyöristetty suorakulmio 14"/>
              <p:cNvSpPr/>
              <p:nvPr/>
            </p:nvSpPr>
            <p:spPr>
              <a:xfrm>
                <a:off x="1338924" y="4134105"/>
                <a:ext cx="4618622" cy="5403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ysClr val="windowText" lastClr="000000"/>
                    </a:solidFill>
                    <a:effectLst/>
                    <a:uLnTx/>
                    <a:uFillTx/>
                  </a:rPr>
                  <a:t>Renovation</a:t>
                </a:r>
                <a:r>
                  <a:rPr kumimoji="0" lang="fi-FI" sz="1050" b="0" i="0" u="none" strike="noStrike" kern="0" cap="none" spc="0" normalizeH="0" baseline="0" noProof="0" dirty="0">
                    <a:ln>
                      <a:noFill/>
                    </a:ln>
                    <a:solidFill>
                      <a:sysClr val="windowText" lastClr="000000"/>
                    </a:solidFill>
                    <a:effectLst/>
                    <a:uLnTx/>
                    <a:uFillTx/>
                  </a:rPr>
                  <a:t> </a:t>
                </a:r>
                <a:endParaRPr kumimoji="0" lang="en-US" sz="1050" b="0" i="0" u="none" strike="noStrike" kern="0" cap="none" spc="0" normalizeH="0" baseline="0" noProof="0" dirty="0">
                  <a:ln>
                    <a:noFill/>
                  </a:ln>
                  <a:solidFill>
                    <a:sysClr val="windowText" lastClr="000000"/>
                  </a:solidFill>
                  <a:effectLst/>
                  <a:uLnTx/>
                  <a:uFillTx/>
                </a:endParaRPr>
              </a:p>
            </p:txBody>
          </p:sp>
          <p:sp>
            <p:nvSpPr>
              <p:cNvPr id="16" name="Pyöristetty suorakulmio 4"/>
              <p:cNvSpPr/>
              <p:nvPr/>
            </p:nvSpPr>
            <p:spPr>
              <a:xfrm>
                <a:off x="1338924" y="4134105"/>
                <a:ext cx="1385586" cy="540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sysClr val="windowText" lastClr="000000"/>
                  </a:solidFill>
                  <a:effectLst/>
                  <a:uLnTx/>
                  <a:uFillTx/>
                </a:endParaRPr>
              </a:p>
            </p:txBody>
          </p:sp>
        </p:grpSp>
        <p:grpSp>
          <p:nvGrpSpPr>
            <p:cNvPr id="17" name="Ryhmä 16"/>
            <p:cNvGrpSpPr/>
            <p:nvPr/>
          </p:nvGrpSpPr>
          <p:grpSpPr>
            <a:xfrm>
              <a:off x="1979712" y="2492896"/>
              <a:ext cx="5184576" cy="540315"/>
              <a:chOff x="1338924" y="4134105"/>
              <a:chExt cx="4618622" cy="540315"/>
            </a:xfrm>
          </p:grpSpPr>
          <p:sp>
            <p:nvSpPr>
              <p:cNvPr id="18" name="Pyöristetty suorakulmio 17"/>
              <p:cNvSpPr/>
              <p:nvPr/>
            </p:nvSpPr>
            <p:spPr>
              <a:xfrm>
                <a:off x="1338924" y="4134105"/>
                <a:ext cx="4618622" cy="5403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Construction</a:t>
                </a:r>
                <a:r>
                  <a:rPr kumimoji="0" lang="en-US" sz="1050" b="0" i="0" u="none" strike="noStrike" kern="0" cap="none" spc="0" normalizeH="0" noProof="0" dirty="0">
                    <a:ln>
                      <a:noFill/>
                    </a:ln>
                    <a:solidFill>
                      <a:sysClr val="windowText" lastClr="000000"/>
                    </a:solidFill>
                    <a:effectLst/>
                    <a:uLnTx/>
                    <a:uFillTx/>
                  </a:rPr>
                  <a:t> and demolition</a:t>
                </a:r>
                <a:endParaRPr kumimoji="0" lang="en-US" sz="1050" b="0" i="0" u="none" strike="noStrike" kern="0" cap="none" spc="0" normalizeH="0" baseline="0" noProof="0" dirty="0">
                  <a:ln>
                    <a:noFill/>
                  </a:ln>
                  <a:solidFill>
                    <a:sysClr val="windowText" lastClr="000000"/>
                  </a:solidFill>
                  <a:effectLst/>
                  <a:uLnTx/>
                  <a:uFillTx/>
                </a:endParaRPr>
              </a:p>
            </p:txBody>
          </p:sp>
          <p:sp>
            <p:nvSpPr>
              <p:cNvPr id="19" name="Pyöristetty suorakulmio 4"/>
              <p:cNvSpPr/>
              <p:nvPr/>
            </p:nvSpPr>
            <p:spPr>
              <a:xfrm>
                <a:off x="1338924" y="4134105"/>
                <a:ext cx="1385586" cy="540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sysClr val="windowText" lastClr="000000"/>
                  </a:solidFill>
                  <a:effectLst/>
                  <a:uLnTx/>
                  <a:uFillTx/>
                </a:endParaRPr>
              </a:p>
            </p:txBody>
          </p:sp>
        </p:grpSp>
        <p:grpSp>
          <p:nvGrpSpPr>
            <p:cNvPr id="20" name="Ryhmä 19"/>
            <p:cNvGrpSpPr/>
            <p:nvPr/>
          </p:nvGrpSpPr>
          <p:grpSpPr>
            <a:xfrm>
              <a:off x="1979712" y="3789040"/>
              <a:ext cx="5184576" cy="540315"/>
              <a:chOff x="1338924" y="4134105"/>
              <a:chExt cx="4618622" cy="540315"/>
            </a:xfrm>
          </p:grpSpPr>
          <p:sp>
            <p:nvSpPr>
              <p:cNvPr id="21" name="Pyöristetty suorakulmio 20"/>
              <p:cNvSpPr/>
              <p:nvPr/>
            </p:nvSpPr>
            <p:spPr>
              <a:xfrm>
                <a:off x="1338924" y="4134105"/>
                <a:ext cx="4618622" cy="5403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Operational planning</a:t>
                </a:r>
              </a:p>
            </p:txBody>
          </p:sp>
          <p:sp>
            <p:nvSpPr>
              <p:cNvPr id="22" name="Pyöristetty suorakulmio 4"/>
              <p:cNvSpPr/>
              <p:nvPr/>
            </p:nvSpPr>
            <p:spPr>
              <a:xfrm>
                <a:off x="1338924" y="4134105"/>
                <a:ext cx="1385586" cy="540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sysClr val="windowText" lastClr="000000"/>
                  </a:solidFill>
                  <a:effectLst/>
                  <a:uLnTx/>
                  <a:uFillTx/>
                </a:endParaRPr>
              </a:p>
            </p:txBody>
          </p:sp>
        </p:grpSp>
        <p:grpSp>
          <p:nvGrpSpPr>
            <p:cNvPr id="23" name="Ryhmä 22"/>
            <p:cNvGrpSpPr/>
            <p:nvPr/>
          </p:nvGrpSpPr>
          <p:grpSpPr>
            <a:xfrm>
              <a:off x="1979712" y="4077072"/>
              <a:ext cx="5184576" cy="1188387"/>
              <a:chOff x="1338924" y="4134105"/>
              <a:chExt cx="4750583" cy="1188387"/>
            </a:xfrm>
          </p:grpSpPr>
          <p:sp>
            <p:nvSpPr>
              <p:cNvPr id="24" name="Pyöristetty suorakulmio 23"/>
              <p:cNvSpPr/>
              <p:nvPr/>
            </p:nvSpPr>
            <p:spPr>
              <a:xfrm>
                <a:off x="1338924" y="4782177"/>
                <a:ext cx="4750583" cy="5403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noProof="0" dirty="0">
                    <a:ln>
                      <a:noFill/>
                    </a:ln>
                    <a:solidFill>
                      <a:sysClr val="windowText" lastClr="000000"/>
                    </a:solidFill>
                    <a:effectLst/>
                    <a:uLnTx/>
                    <a:uFillTx/>
                  </a:rPr>
                  <a:t>Using data for annual work planning</a:t>
                </a:r>
                <a:endParaRPr kumimoji="0" lang="en-US" sz="1050" b="0" i="0" u="none" strike="noStrike" kern="0" cap="none" spc="0" normalizeH="0" baseline="0" noProof="0" dirty="0">
                  <a:ln>
                    <a:noFill/>
                  </a:ln>
                  <a:solidFill>
                    <a:sysClr val="windowText" lastClr="000000"/>
                  </a:solidFill>
                  <a:effectLst/>
                  <a:uLnTx/>
                  <a:uFillTx/>
                </a:endParaRPr>
              </a:p>
            </p:txBody>
          </p:sp>
          <p:sp>
            <p:nvSpPr>
              <p:cNvPr id="25" name="Pyöristetty suorakulmio 4"/>
              <p:cNvSpPr/>
              <p:nvPr/>
            </p:nvSpPr>
            <p:spPr>
              <a:xfrm>
                <a:off x="1338924" y="4134105"/>
                <a:ext cx="1385586" cy="540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sysClr val="windowText" lastClr="000000"/>
                  </a:solidFill>
                  <a:effectLst/>
                  <a:uLnTx/>
                  <a:uFillTx/>
                </a:endParaRPr>
              </a:p>
            </p:txBody>
          </p:sp>
        </p:grpSp>
        <p:sp>
          <p:nvSpPr>
            <p:cNvPr id="26" name="Pyöristetty suorakulmio 25"/>
            <p:cNvSpPr/>
            <p:nvPr/>
          </p:nvSpPr>
          <p:spPr>
            <a:xfrm>
              <a:off x="1979712" y="3140968"/>
              <a:ext cx="5184576" cy="5403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Management</a:t>
              </a:r>
              <a:r>
                <a:rPr kumimoji="0" lang="en-US" sz="1050" b="0" i="0" u="none" strike="noStrike" kern="0" cap="none" spc="0" normalizeH="0" noProof="0" dirty="0">
                  <a:ln>
                    <a:noFill/>
                  </a:ln>
                  <a:solidFill>
                    <a:sysClr val="windowText" lastClr="000000"/>
                  </a:solidFill>
                  <a:effectLst/>
                  <a:uLnTx/>
                  <a:uFillTx/>
                </a:rPr>
                <a:t> of cultural heritage sites</a:t>
              </a:r>
              <a:endParaRPr kumimoji="0" lang="en-US" sz="1050" b="0" i="0" u="none" strike="noStrike" kern="0" cap="none" spc="0" normalizeH="0" baseline="0" noProof="0" dirty="0">
                <a:ln>
                  <a:noFill/>
                </a:ln>
                <a:solidFill>
                  <a:sysClr val="windowText" lastClr="000000"/>
                </a:solidFill>
                <a:effectLst/>
                <a:uLnTx/>
                <a:uFillTx/>
              </a:endParaRPr>
            </a:p>
          </p:txBody>
        </p:sp>
        <p:sp>
          <p:nvSpPr>
            <p:cNvPr id="27" name="Pyöristetty suorakulmio 26"/>
            <p:cNvSpPr/>
            <p:nvPr/>
          </p:nvSpPr>
          <p:spPr>
            <a:xfrm rot="16200000">
              <a:off x="262913" y="3057568"/>
              <a:ext cx="4320482" cy="454833"/>
            </a:xfrm>
            <a:prstGeom prst="roundRect">
              <a:avLst>
                <a:gd name="adj" fmla="val 10000"/>
              </a:avLst>
            </a:prstGeom>
            <a:solidFill>
              <a:srgbClr val="FFC000">
                <a:alpha val="25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Maintenance of data quality</a:t>
              </a:r>
            </a:p>
          </p:txBody>
        </p:sp>
        <p:grpSp>
          <p:nvGrpSpPr>
            <p:cNvPr id="28" name="Ryhmä 27"/>
            <p:cNvGrpSpPr/>
            <p:nvPr/>
          </p:nvGrpSpPr>
          <p:grpSpPr>
            <a:xfrm rot="16200000">
              <a:off x="4391981" y="2960948"/>
              <a:ext cx="4320480" cy="648071"/>
              <a:chOff x="1260645" y="3990091"/>
              <a:chExt cx="4775185" cy="684329"/>
            </a:xfrm>
          </p:grpSpPr>
          <p:sp>
            <p:nvSpPr>
              <p:cNvPr id="29" name="Pyöristetty suorakulmio 28"/>
              <p:cNvSpPr/>
              <p:nvPr/>
            </p:nvSpPr>
            <p:spPr>
              <a:xfrm>
                <a:off x="1260645" y="3990091"/>
                <a:ext cx="4775185" cy="380184"/>
              </a:xfrm>
              <a:prstGeom prst="roundRect">
                <a:avLst>
                  <a:gd name="adj" fmla="val 10000"/>
                </a:avLst>
              </a:prstGeom>
              <a:solidFill>
                <a:srgbClr val="00B0F0">
                  <a:alpha val="55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Supervision and monitoring</a:t>
                </a:r>
              </a:p>
            </p:txBody>
          </p:sp>
          <p:sp>
            <p:nvSpPr>
              <p:cNvPr id="30" name="Pyöristetty suorakulmio 4"/>
              <p:cNvSpPr/>
              <p:nvPr/>
            </p:nvSpPr>
            <p:spPr>
              <a:xfrm>
                <a:off x="1338924" y="4134105"/>
                <a:ext cx="1385586" cy="5403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92456" rIns="92456" bIns="92456"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a:ln>
                    <a:noFill/>
                  </a:ln>
                  <a:solidFill>
                    <a:sysClr val="windowText" lastClr="000000"/>
                  </a:solidFill>
                  <a:effectLst/>
                  <a:uLnTx/>
                  <a:uFillTx/>
                </a:endParaRPr>
              </a:p>
            </p:txBody>
          </p:sp>
        </p:grpSp>
        <p:sp>
          <p:nvSpPr>
            <p:cNvPr id="31" name="Pyöristetty suorakulmio 30"/>
            <p:cNvSpPr/>
            <p:nvPr/>
          </p:nvSpPr>
          <p:spPr>
            <a:xfrm rot="16200000">
              <a:off x="4752020" y="3104964"/>
              <a:ext cx="4320480" cy="360040"/>
            </a:xfrm>
            <a:prstGeom prst="roundRect">
              <a:avLst>
                <a:gd name="adj" fmla="val 10000"/>
              </a:avLst>
            </a:prstGeom>
            <a:solidFill>
              <a:srgbClr val="00B050">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ysClr val="windowText" lastClr="000000"/>
                  </a:solidFill>
                  <a:effectLst/>
                  <a:uLnTx/>
                  <a:uFillTx/>
                </a:rPr>
                <a:t>Reporting and browsing</a:t>
              </a:r>
            </a:p>
          </p:txBody>
        </p:sp>
        <p:sp>
          <p:nvSpPr>
            <p:cNvPr id="32" name="Pyöristetty suorakulmio 31"/>
            <p:cNvSpPr/>
            <p:nvPr/>
          </p:nvSpPr>
          <p:spPr>
            <a:xfrm>
              <a:off x="971600" y="332656"/>
              <a:ext cx="6768752" cy="540315"/>
            </a:xfrm>
            <a:prstGeom prst="roundRect">
              <a:avLst>
                <a:gd name="adj" fmla="val 10000"/>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50" b="1" i="0" u="none" strike="noStrike" kern="0" cap="none" spc="0" normalizeH="0" baseline="0" noProof="0" dirty="0">
                  <a:ln>
                    <a:noFill/>
                  </a:ln>
                  <a:solidFill>
                    <a:sysClr val="windowText" lastClr="000000"/>
                  </a:solidFill>
                  <a:effectLst/>
                  <a:uLnTx/>
                  <a:uFillTx/>
                </a:rPr>
                <a:t>Main </a:t>
              </a:r>
              <a:r>
                <a:rPr kumimoji="0" lang="fi-FI" sz="1050" b="1" i="0" u="none" strike="noStrike" kern="0" cap="none" spc="0" normalizeH="0" baseline="0" noProof="0" dirty="0" err="1">
                  <a:ln>
                    <a:noFill/>
                  </a:ln>
                  <a:solidFill>
                    <a:sysClr val="windowText" lastClr="000000"/>
                  </a:solidFill>
                  <a:effectLst/>
                  <a:uLnTx/>
                  <a:uFillTx/>
                </a:rPr>
                <a:t>activities</a:t>
              </a:r>
              <a:r>
                <a:rPr kumimoji="0" lang="fi-FI" sz="1050" b="1" i="0" u="none" strike="noStrike" kern="0" cap="none" spc="0" normalizeH="0" baseline="0" noProof="0" dirty="0">
                  <a:ln>
                    <a:noFill/>
                  </a:ln>
                  <a:solidFill>
                    <a:sysClr val="windowText" lastClr="000000"/>
                  </a:solidFill>
                  <a:effectLst/>
                  <a:uLnTx/>
                  <a:uFillTx/>
                </a:rPr>
                <a:t> </a:t>
              </a:r>
              <a:r>
                <a:rPr kumimoji="0" lang="fi-FI" sz="1050" b="0" i="0" u="none" strike="noStrike" kern="0" cap="none" spc="0" normalizeH="0" baseline="0" noProof="0" dirty="0">
                  <a:ln>
                    <a:noFill/>
                  </a:ln>
                  <a:solidFill>
                    <a:sysClr val="windowText" lastClr="000000"/>
                  </a:solidFill>
                  <a:effectLst/>
                  <a:uLnTx/>
                  <a:uFillTx/>
                </a:rPr>
                <a:t> </a:t>
              </a:r>
              <a:endParaRPr kumimoji="0" lang="en-US" sz="105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35707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385707" y="355588"/>
            <a:ext cx="8506773" cy="487970"/>
          </a:xfrm>
        </p:spPr>
        <p:txBody>
          <a:bodyPr/>
          <a:lstStyle/>
          <a:p>
            <a:r>
              <a:rPr lang="fi-FI" dirty="0" err="1"/>
              <a:t>Constructing</a:t>
            </a:r>
            <a:r>
              <a:rPr lang="fi-FI" dirty="0"/>
              <a:t> </a:t>
            </a:r>
            <a:r>
              <a:rPr lang="fi-FI" dirty="0" err="1"/>
              <a:t>visitor</a:t>
            </a:r>
            <a:r>
              <a:rPr lang="fi-FI" dirty="0"/>
              <a:t> </a:t>
            </a:r>
            <a:r>
              <a:rPr lang="fi-FI" dirty="0" err="1"/>
              <a:t>facilities</a:t>
            </a:r>
            <a:r>
              <a:rPr lang="fi-FI" dirty="0"/>
              <a:t> and </a:t>
            </a:r>
            <a:r>
              <a:rPr lang="fi-FI" dirty="0" err="1"/>
              <a:t>other</a:t>
            </a:r>
            <a:r>
              <a:rPr lang="fi-FI" dirty="0"/>
              <a:t> </a:t>
            </a:r>
            <a:r>
              <a:rPr lang="fi-FI" dirty="0" err="1"/>
              <a:t>constructions</a:t>
            </a:r>
            <a:endParaRPr lang="fi-FI" dirty="0"/>
          </a:p>
        </p:txBody>
      </p:sp>
      <p:pic>
        <p:nvPicPr>
          <p:cNvPr id="5" name="Kuv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4855" y="964226"/>
            <a:ext cx="5904656" cy="3596895"/>
          </a:xfrm>
          <a:prstGeom prst="rect">
            <a:avLst/>
          </a:prstGeom>
          <a:effectLst>
            <a:outerShdw blurRad="76200" dir="13500000" sy="23000" kx="1200000" algn="br" rotWithShape="0">
              <a:prstClr val="black">
                <a:alpha val="20000"/>
              </a:prstClr>
            </a:outerShdw>
          </a:effectLst>
        </p:spPr>
      </p:pic>
      <p:grpSp>
        <p:nvGrpSpPr>
          <p:cNvPr id="29" name="Ryhmä 28"/>
          <p:cNvGrpSpPr/>
          <p:nvPr/>
        </p:nvGrpSpPr>
        <p:grpSpPr>
          <a:xfrm>
            <a:off x="385707" y="964225"/>
            <a:ext cx="4641343" cy="4043968"/>
            <a:chOff x="1268363" y="-275973"/>
            <a:chExt cx="6564215" cy="5662398"/>
          </a:xfrm>
        </p:grpSpPr>
        <p:sp>
          <p:nvSpPr>
            <p:cNvPr id="27" name="Pyöristetty suorakulmio 26"/>
            <p:cNvSpPr/>
            <p:nvPr/>
          </p:nvSpPr>
          <p:spPr>
            <a:xfrm>
              <a:off x="1268363" y="-275973"/>
              <a:ext cx="1643347" cy="875454"/>
            </a:xfrm>
            <a:prstGeom prst="roundRect">
              <a:avLst>
                <a:gd name="adj" fmla="val 16670"/>
              </a:avLst>
            </a:prstGeom>
            <a:solidFill>
              <a:srgbClr val="EC7014"/>
            </a:solidFill>
            <a:ln>
              <a:solidFill>
                <a:schemeClr val="bg1">
                  <a:lumMod val="75000"/>
                </a:schemeClr>
              </a:solidFill>
            </a:ln>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Stored</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operational</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needs</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from</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the</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system</a:t>
              </a:r>
              <a:endPar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endParaRPr>
            </a:p>
          </p:txBody>
        </p:sp>
        <p:sp>
          <p:nvSpPr>
            <p:cNvPr id="18" name="Pyöristetty suorakulmio 19"/>
            <p:cNvSpPr txBox="1"/>
            <p:nvPr/>
          </p:nvSpPr>
          <p:spPr>
            <a:xfrm>
              <a:off x="6639382" y="4590624"/>
              <a:ext cx="1193196" cy="7958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i-FI" sz="800" b="0" i="0" u="none" strike="noStrike" kern="1200" cap="none" spc="0" normalizeH="0" baseline="0" noProof="0" dirty="0">
                <a:ln>
                  <a:noFill/>
                </a:ln>
                <a:solidFill>
                  <a:sysClr val="windowText" lastClr="000000"/>
                </a:solidFill>
                <a:effectLst/>
                <a:uLnTx/>
                <a:uFillTx/>
              </a:endParaRPr>
            </a:p>
          </p:txBody>
        </p:sp>
      </p:grpSp>
      <p:sp>
        <p:nvSpPr>
          <p:cNvPr id="30" name="Pyöristetty suorakulmio 29"/>
          <p:cNvSpPr/>
          <p:nvPr/>
        </p:nvSpPr>
        <p:spPr>
          <a:xfrm>
            <a:off x="1115616" y="1589457"/>
            <a:ext cx="1089949" cy="629850"/>
          </a:xfrm>
          <a:prstGeom prst="roundRect">
            <a:avLst>
              <a:gd name="adj" fmla="val 16670"/>
            </a:avLst>
          </a:prstGeom>
          <a:solidFill>
            <a:srgbClr val="FE9929"/>
          </a:solidFill>
          <a:ln>
            <a:solidFill>
              <a:schemeClr val="bg1">
                <a:lumMod val="75000"/>
              </a:schemeClr>
            </a:solidFill>
          </a:ln>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i-FI" sz="800" kern="0" dirty="0">
                <a:solidFill>
                  <a:schemeClr val="tx1"/>
                </a:solidFill>
                <a:latin typeface="Trebuchet MS" panose="020B0603020202020204" pitchFamily="34" charset="0"/>
                <a:cs typeface="Arial" panose="020B0604020202020204" pitchFamily="34" charset="0"/>
              </a:rPr>
              <a:t>Planning </a:t>
            </a:r>
            <a:r>
              <a:rPr lang="fi-FI" sz="800" kern="0" dirty="0" err="1">
                <a:solidFill>
                  <a:schemeClr val="tx1"/>
                </a:solidFill>
                <a:latin typeface="Trebuchet MS" panose="020B0603020202020204" pitchFamily="34" charset="0"/>
                <a:cs typeface="Arial" panose="020B0604020202020204" pitchFamily="34" charset="0"/>
              </a:rPr>
              <a:t>initiated</a:t>
            </a:r>
            <a:r>
              <a:rPr lang="fi-FI" sz="800" kern="0" dirty="0">
                <a:solidFill>
                  <a:schemeClr val="tx1"/>
                </a:solidFill>
                <a:latin typeface="Trebuchet MS" panose="020B0603020202020204" pitchFamily="34" charset="0"/>
                <a:cs typeface="Arial" panose="020B0604020202020204" pitchFamily="34" charset="0"/>
              </a:rPr>
              <a:t> and </a:t>
            </a:r>
            <a:r>
              <a:rPr lang="fi-FI" sz="800" kern="0" dirty="0" err="1">
                <a:solidFill>
                  <a:schemeClr val="tx1"/>
                </a:solidFill>
                <a:latin typeface="Trebuchet MS" panose="020B0603020202020204" pitchFamily="34" charset="0"/>
                <a:cs typeface="Arial" panose="020B0604020202020204" pitchFamily="34" charset="0"/>
              </a:rPr>
              <a:t>operational</a:t>
            </a:r>
            <a:r>
              <a:rPr lang="fi-FI" sz="800" kern="0" dirty="0">
                <a:solidFill>
                  <a:schemeClr val="tx1"/>
                </a:solidFill>
                <a:latin typeface="Trebuchet MS" panose="020B0603020202020204" pitchFamily="34" charset="0"/>
                <a:cs typeface="Arial" panose="020B0604020202020204" pitchFamily="34" charset="0"/>
              </a:rPr>
              <a:t> </a:t>
            </a:r>
            <a:r>
              <a:rPr lang="fi-FI" sz="800" kern="0" dirty="0" err="1">
                <a:solidFill>
                  <a:schemeClr val="tx1"/>
                </a:solidFill>
                <a:latin typeface="Trebuchet MS" panose="020B0603020202020204" pitchFamily="34" charset="0"/>
                <a:cs typeface="Arial" panose="020B0604020202020204" pitchFamily="34" charset="0"/>
              </a:rPr>
              <a:t>plan</a:t>
            </a:r>
            <a:r>
              <a:rPr lang="fi-FI" sz="800" kern="0" dirty="0">
                <a:solidFill>
                  <a:schemeClr val="tx1"/>
                </a:solidFill>
                <a:latin typeface="Trebuchet MS" panose="020B0603020202020204" pitchFamily="34" charset="0"/>
                <a:cs typeface="Arial" panose="020B0604020202020204" pitchFamily="34" charset="0"/>
              </a:rPr>
              <a:t> </a:t>
            </a:r>
            <a:r>
              <a:rPr lang="fi-FI" sz="800" kern="0" dirty="0" err="1">
                <a:solidFill>
                  <a:schemeClr val="tx1"/>
                </a:solidFill>
                <a:latin typeface="Trebuchet MS" panose="020B0603020202020204" pitchFamily="34" charset="0"/>
                <a:cs typeface="Arial" panose="020B0604020202020204" pitchFamily="34" charset="0"/>
              </a:rPr>
              <a:t>established</a:t>
            </a:r>
            <a:r>
              <a:rPr lang="fi-FI" sz="800" kern="0" dirty="0">
                <a:solidFill>
                  <a:schemeClr val="tx1"/>
                </a:solidFill>
                <a:latin typeface="Trebuchet MS" panose="020B0603020202020204" pitchFamily="34" charset="0"/>
                <a:cs typeface="Arial" panose="020B0604020202020204" pitchFamily="34" charset="0"/>
              </a:rPr>
              <a:t> into </a:t>
            </a:r>
            <a:r>
              <a:rPr lang="fi-FI" sz="800" kern="0" dirty="0" err="1">
                <a:solidFill>
                  <a:schemeClr val="tx1"/>
                </a:solidFill>
                <a:latin typeface="Trebuchet MS" panose="020B0603020202020204" pitchFamily="34" charset="0"/>
                <a:cs typeface="Arial" panose="020B0604020202020204" pitchFamily="34" charset="0"/>
              </a:rPr>
              <a:t>the</a:t>
            </a:r>
            <a:r>
              <a:rPr lang="fi-FI" sz="800" kern="0" dirty="0">
                <a:solidFill>
                  <a:schemeClr val="tx1"/>
                </a:solidFill>
                <a:latin typeface="Trebuchet MS" panose="020B0603020202020204" pitchFamily="34" charset="0"/>
                <a:cs typeface="Arial" panose="020B0604020202020204" pitchFamily="34" charset="0"/>
              </a:rPr>
              <a:t> </a:t>
            </a:r>
            <a:r>
              <a:rPr lang="fi-FI" sz="800" kern="0" dirty="0" err="1">
                <a:solidFill>
                  <a:schemeClr val="tx1"/>
                </a:solidFill>
                <a:latin typeface="Trebuchet MS" panose="020B0603020202020204" pitchFamily="34" charset="0"/>
                <a:cs typeface="Arial" panose="020B0604020202020204" pitchFamily="34" charset="0"/>
              </a:rPr>
              <a:t>system</a:t>
            </a:r>
            <a:endPar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endParaRPr>
          </a:p>
        </p:txBody>
      </p:sp>
      <p:sp>
        <p:nvSpPr>
          <p:cNvPr id="31" name="Pyöristetty suorakulmio 30"/>
          <p:cNvSpPr/>
          <p:nvPr/>
        </p:nvSpPr>
        <p:spPr>
          <a:xfrm>
            <a:off x="1835696" y="2219307"/>
            <a:ext cx="1212198" cy="629850"/>
          </a:xfrm>
          <a:prstGeom prst="roundRect">
            <a:avLst>
              <a:gd name="adj" fmla="val 16670"/>
            </a:avLst>
          </a:prstGeom>
          <a:solidFill>
            <a:srgbClr val="FEC44F"/>
          </a:solidFill>
          <a:ln>
            <a:solidFill>
              <a:schemeClr val="bg1">
                <a:lumMod val="75000"/>
              </a:schemeClr>
            </a:solidFill>
          </a:ln>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Operational</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measures</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connected</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to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plan</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and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impacts</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assessed</a:t>
            </a:r>
            <a:endPar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endParaRPr>
          </a:p>
        </p:txBody>
      </p:sp>
      <p:sp>
        <p:nvSpPr>
          <p:cNvPr id="32" name="Pyöristetty suorakulmio 31"/>
          <p:cNvSpPr/>
          <p:nvPr/>
        </p:nvSpPr>
        <p:spPr>
          <a:xfrm>
            <a:off x="2631390" y="2849157"/>
            <a:ext cx="1183218" cy="629850"/>
          </a:xfrm>
          <a:prstGeom prst="roundRect">
            <a:avLst>
              <a:gd name="adj" fmla="val 16670"/>
            </a:avLst>
          </a:prstGeom>
          <a:solidFill>
            <a:srgbClr val="FEE391"/>
          </a:solidFill>
          <a:ln>
            <a:solidFill>
              <a:schemeClr val="bg1">
                <a:lumMod val="75000"/>
              </a:schemeClr>
            </a:solidFill>
          </a:ln>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Proposal</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circulated</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and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finalised</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operational</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plan</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approved</a:t>
            </a:r>
            <a:endPar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endParaRPr>
          </a:p>
        </p:txBody>
      </p:sp>
      <p:sp>
        <p:nvSpPr>
          <p:cNvPr id="33" name="Pyöristetty suorakulmio 32"/>
          <p:cNvSpPr/>
          <p:nvPr/>
        </p:nvSpPr>
        <p:spPr>
          <a:xfrm>
            <a:off x="3428845" y="3479007"/>
            <a:ext cx="1183218" cy="629850"/>
          </a:xfrm>
          <a:prstGeom prst="roundRect">
            <a:avLst>
              <a:gd name="adj" fmla="val 16670"/>
            </a:avLst>
          </a:prstGeom>
          <a:solidFill>
            <a:srgbClr val="FFF7BC"/>
          </a:solidFill>
          <a:ln>
            <a:solidFill>
              <a:schemeClr val="bg1">
                <a:lumMod val="75000"/>
              </a:schemeClr>
            </a:solidFill>
          </a:ln>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i-FI" sz="800" kern="0" dirty="0" err="1">
                <a:solidFill>
                  <a:schemeClr val="tx1"/>
                </a:solidFill>
                <a:latin typeface="Trebuchet MS" panose="020B0603020202020204" pitchFamily="34" charset="0"/>
                <a:cs typeface="Arial" panose="020B0604020202020204" pitchFamily="34" charset="0"/>
              </a:rPr>
              <a:t>Planned</a:t>
            </a:r>
            <a:r>
              <a:rPr lang="fi-FI" sz="800" kern="0" dirty="0">
                <a:solidFill>
                  <a:schemeClr val="tx1"/>
                </a:solidFill>
                <a:latin typeface="Trebuchet MS" panose="020B0603020202020204" pitchFamily="34" charset="0"/>
                <a:cs typeface="Arial" panose="020B0604020202020204" pitchFamily="34" charset="0"/>
              </a:rPr>
              <a:t> m</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easures</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implemented</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and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registered</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into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the</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err="1">
                <a:ln>
                  <a:noFill/>
                </a:ln>
                <a:solidFill>
                  <a:schemeClr val="tx1"/>
                </a:solidFill>
                <a:effectLst/>
                <a:uLnTx/>
                <a:uFillTx/>
                <a:latin typeface="Trebuchet MS" panose="020B0603020202020204" pitchFamily="34" charset="0"/>
                <a:cs typeface="Arial" panose="020B0604020202020204" pitchFamily="34" charset="0"/>
              </a:rPr>
              <a:t>system</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endPar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endParaRPr>
          </a:p>
        </p:txBody>
      </p:sp>
      <p:sp>
        <p:nvSpPr>
          <p:cNvPr id="34" name="Pyöristetty suorakulmio 33"/>
          <p:cNvSpPr/>
          <p:nvPr/>
        </p:nvSpPr>
        <p:spPr>
          <a:xfrm>
            <a:off x="4283968" y="4124923"/>
            <a:ext cx="1183218" cy="629850"/>
          </a:xfrm>
          <a:prstGeom prst="roundRect">
            <a:avLst>
              <a:gd name="adj" fmla="val 16670"/>
            </a:avLst>
          </a:prstGeom>
          <a:solidFill>
            <a:srgbClr val="FFFFE5"/>
          </a:solidFill>
          <a:ln>
            <a:solidFill>
              <a:schemeClr val="bg1">
                <a:lumMod val="75000"/>
              </a:schemeClr>
            </a:solidFill>
          </a:ln>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Operational</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plan</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registered</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into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the</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system</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as </a:t>
            </a:r>
            <a:r>
              <a:rPr kumimoji="0" lang="fi-FI" sz="800" b="0" i="0" u="none" strike="noStrike" kern="0" cap="none" spc="0" normalizeH="0" baseline="0" noProof="0" dirty="0" err="1">
                <a:ln>
                  <a:noFill/>
                </a:ln>
                <a:solidFill>
                  <a:schemeClr val="tx1"/>
                </a:solidFill>
                <a:effectLst/>
                <a:uLnTx/>
                <a:uFillTx/>
                <a:latin typeface="Trebuchet MS" panose="020B0603020202020204" pitchFamily="34" charset="0"/>
                <a:cs typeface="Arial" panose="020B0604020202020204" pitchFamily="34" charset="0"/>
              </a:rPr>
              <a:t>implemented</a:t>
            </a:r>
            <a:r>
              <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rPr>
              <a:t>   </a:t>
            </a:r>
            <a:r>
              <a:rPr kumimoji="0" lang="fi-FI" sz="800" b="0" i="0" u="none" strike="noStrike" kern="0" cap="none" spc="0" normalizeH="0" noProof="0" dirty="0">
                <a:ln>
                  <a:noFill/>
                </a:ln>
                <a:solidFill>
                  <a:schemeClr val="tx1"/>
                </a:solidFill>
                <a:effectLst/>
                <a:uLnTx/>
                <a:uFillTx/>
                <a:latin typeface="Trebuchet MS" panose="020B0603020202020204" pitchFamily="34" charset="0"/>
                <a:cs typeface="Arial" panose="020B0604020202020204" pitchFamily="34" charset="0"/>
              </a:rPr>
              <a:t> </a:t>
            </a:r>
            <a:endParaRPr kumimoji="0" lang="fi-FI" sz="800" b="0" i="0" u="none" strike="noStrike" kern="0" cap="none" spc="0" normalizeH="0" baseline="0" noProof="0" dirty="0">
              <a:ln>
                <a:noFill/>
              </a:ln>
              <a:solidFill>
                <a:schemeClr val="tx1"/>
              </a:solidFill>
              <a:effectLst/>
              <a:uLnTx/>
              <a:uFillTx/>
              <a:latin typeface="Trebuchet MS" panose="020B0603020202020204" pitchFamily="34" charset="0"/>
              <a:cs typeface="Arial" panose="020B0604020202020204" pitchFamily="34" charset="0"/>
            </a:endParaRPr>
          </a:p>
        </p:txBody>
      </p:sp>
      <p:cxnSp>
        <p:nvCxnSpPr>
          <p:cNvPr id="36" name="Kulmayhdysviiva 35"/>
          <p:cNvCxnSpPr>
            <a:stCxn id="27" idx="2"/>
            <a:endCxn id="30" idx="1"/>
          </p:cNvCxnSpPr>
          <p:nvPr/>
        </p:nvCxnSpPr>
        <p:spPr>
          <a:xfrm rot="16200000" flipH="1">
            <a:off x="883688" y="1672454"/>
            <a:ext cx="314926" cy="148930"/>
          </a:xfrm>
          <a:prstGeom prst="bentConnector2">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38" name="Kulmayhdysviiva 37"/>
          <p:cNvCxnSpPr>
            <a:stCxn id="30" idx="2"/>
            <a:endCxn id="31" idx="1"/>
          </p:cNvCxnSpPr>
          <p:nvPr/>
        </p:nvCxnSpPr>
        <p:spPr>
          <a:xfrm rot="16200000" flipH="1">
            <a:off x="1590681" y="2289216"/>
            <a:ext cx="314925" cy="175105"/>
          </a:xfrm>
          <a:prstGeom prst="bentConnector2">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45" name="Kulmayhdysviiva 44"/>
          <p:cNvCxnSpPr>
            <a:stCxn id="31" idx="2"/>
            <a:endCxn id="32" idx="1"/>
          </p:cNvCxnSpPr>
          <p:nvPr/>
        </p:nvCxnSpPr>
        <p:spPr>
          <a:xfrm rot="16200000" flipH="1">
            <a:off x="2379130" y="2911821"/>
            <a:ext cx="314925" cy="189595"/>
          </a:xfrm>
          <a:prstGeom prst="bentConnector2">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48" name="Kulmayhdysviiva 47"/>
          <p:cNvCxnSpPr>
            <a:stCxn id="32" idx="2"/>
            <a:endCxn id="33" idx="1"/>
          </p:cNvCxnSpPr>
          <p:nvPr/>
        </p:nvCxnSpPr>
        <p:spPr>
          <a:xfrm rot="16200000" flipH="1">
            <a:off x="3168460" y="3533546"/>
            <a:ext cx="314925" cy="205846"/>
          </a:xfrm>
          <a:prstGeom prst="bentConnector2">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51" name="Kulmayhdysviiva 50"/>
          <p:cNvCxnSpPr>
            <a:stCxn id="33" idx="2"/>
            <a:endCxn id="34" idx="1"/>
          </p:cNvCxnSpPr>
          <p:nvPr/>
        </p:nvCxnSpPr>
        <p:spPr>
          <a:xfrm rot="16200000" flipH="1">
            <a:off x="3986716" y="4142595"/>
            <a:ext cx="330991" cy="263514"/>
          </a:xfrm>
          <a:prstGeom prst="bentConnector2">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747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65760" y="303498"/>
            <a:ext cx="7068558" cy="639000"/>
          </a:xfrm>
        </p:spPr>
        <p:txBody>
          <a:bodyPr anchor="t">
            <a:normAutofit/>
          </a:bodyPr>
          <a:lstStyle/>
          <a:p>
            <a:pPr eaLnBrk="1" hangingPunct="1"/>
            <a:r>
              <a:rPr lang="en-US" b="0" dirty="0">
                <a:solidFill>
                  <a:srgbClr val="009639"/>
                </a:solidFill>
              </a:rPr>
              <a:t>ASTA – Customer information system </a:t>
            </a:r>
            <a:endParaRPr lang="fi-FI" b="0" dirty="0">
              <a:solidFill>
                <a:srgbClr val="009639"/>
              </a:solidFill>
            </a:endParaRPr>
          </a:p>
        </p:txBody>
      </p:sp>
      <p:sp>
        <p:nvSpPr>
          <p:cNvPr id="29701" name="Rectangle 3"/>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en-US" sz="1800">
              <a:latin typeface="Times" pitchFamily="18" charset="0"/>
            </a:endParaRPr>
          </a:p>
        </p:txBody>
      </p:sp>
      <p:pic>
        <p:nvPicPr>
          <p:cNvPr id="2970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 y="1135380"/>
            <a:ext cx="7551421" cy="3726778"/>
          </a:xfrm>
          <a:prstGeom prst="rect">
            <a:avLst/>
          </a:prstGeom>
          <a:noFill/>
          <a:ln w="9525">
            <a:noFill/>
            <a:miter lim="800000"/>
            <a:headEnd/>
            <a:tailEnd/>
          </a:ln>
        </p:spPr>
      </p:pic>
      <p:sp>
        <p:nvSpPr>
          <p:cNvPr id="29703" name="AutoShape 5"/>
          <p:cNvSpPr>
            <a:spLocks noChangeArrowheads="1"/>
          </p:cNvSpPr>
          <p:nvPr/>
        </p:nvSpPr>
        <p:spPr bwMode="auto">
          <a:xfrm>
            <a:off x="449580" y="1524000"/>
            <a:ext cx="1927860" cy="2071297"/>
          </a:xfrm>
          <a:prstGeom prst="wedgeRoundRectCallout">
            <a:avLst>
              <a:gd name="adj1" fmla="val 65486"/>
              <a:gd name="adj2" fmla="val 6801"/>
              <a:gd name="adj3" fmla="val 16667"/>
            </a:avLst>
          </a:prstGeom>
          <a:solidFill>
            <a:schemeClr val="accent6"/>
          </a:solidFill>
          <a:ln w="9525">
            <a:solidFill>
              <a:schemeClr val="tx1"/>
            </a:solidFill>
            <a:miter lim="800000"/>
            <a:headEnd/>
            <a:tailEnd/>
          </a:ln>
        </p:spPr>
        <p:txBody>
          <a:bodyPr/>
          <a:lstStyle/>
          <a:p>
            <a:pPr indent="2381">
              <a:tabLst>
                <a:tab pos="0" algn="l"/>
              </a:tabLst>
            </a:pPr>
            <a:r>
              <a:rPr lang="fi-FI" sz="1050" b="1" dirty="0">
                <a:latin typeface="Calibri" pitchFamily="34" charset="0"/>
                <a:cs typeface="Calibri" pitchFamily="34" charset="0"/>
              </a:rPr>
              <a:t>VISITOR SURVEYS</a:t>
            </a:r>
          </a:p>
          <a:p>
            <a:pPr marL="203597" lvl="1" indent="-138113">
              <a:buFontTx/>
              <a:buChar char="•"/>
              <a:tabLst>
                <a:tab pos="0" algn="l"/>
              </a:tabLst>
            </a:pPr>
            <a:r>
              <a:rPr lang="fi-FI" sz="1050" dirty="0">
                <a:latin typeface="Calibri" pitchFamily="34" charset="0"/>
                <a:cs typeface="Calibri" pitchFamily="34" charset="0"/>
              </a:rPr>
              <a:t>In </a:t>
            </a:r>
            <a:r>
              <a:rPr lang="fi-FI" sz="1050" dirty="0" err="1">
                <a:latin typeface="Calibri" pitchFamily="34" charset="0"/>
                <a:cs typeface="Calibri" pitchFamily="34" charset="0"/>
              </a:rPr>
              <a:t>protected</a:t>
            </a:r>
            <a:r>
              <a:rPr lang="fi-FI" sz="1050" dirty="0">
                <a:latin typeface="Calibri" pitchFamily="34" charset="0"/>
                <a:cs typeface="Calibri" pitchFamily="34" charset="0"/>
              </a:rPr>
              <a:t> </a:t>
            </a:r>
            <a:r>
              <a:rPr lang="fi-FI" sz="1050" dirty="0" err="1">
                <a:latin typeface="Calibri" pitchFamily="34" charset="0"/>
                <a:cs typeface="Calibri" pitchFamily="34" charset="0"/>
              </a:rPr>
              <a:t>areas</a:t>
            </a:r>
            <a:r>
              <a:rPr lang="fi-FI" sz="1050" dirty="0">
                <a:latin typeface="Calibri" pitchFamily="34" charset="0"/>
                <a:cs typeface="Calibri" pitchFamily="34" charset="0"/>
              </a:rPr>
              <a:t> </a:t>
            </a:r>
            <a:r>
              <a:rPr lang="fi-FI" sz="1050" dirty="0" err="1">
                <a:latin typeface="Calibri" pitchFamily="34" charset="0"/>
                <a:cs typeface="Calibri" pitchFamily="34" charset="0"/>
              </a:rPr>
              <a:t>periodically</a:t>
            </a:r>
            <a:endParaRPr lang="fi-FI" sz="1050" dirty="0">
              <a:latin typeface="Calibri" pitchFamily="34" charset="0"/>
              <a:cs typeface="Calibri" pitchFamily="34" charset="0"/>
            </a:endParaRPr>
          </a:p>
          <a:p>
            <a:pPr marL="203597" lvl="1" indent="-138113">
              <a:buFontTx/>
              <a:buChar char="•"/>
              <a:tabLst>
                <a:tab pos="0" algn="l"/>
              </a:tabLst>
            </a:pPr>
            <a:endParaRPr lang="fi-FI" sz="1050" dirty="0">
              <a:latin typeface="Calibri" pitchFamily="34" charset="0"/>
              <a:cs typeface="Calibri" pitchFamily="34" charset="0"/>
            </a:endParaRPr>
          </a:p>
          <a:p>
            <a:pPr marL="203597" lvl="1" indent="-138113">
              <a:buFontTx/>
              <a:buChar char="•"/>
              <a:tabLst>
                <a:tab pos="0" algn="l"/>
              </a:tabLst>
            </a:pPr>
            <a:r>
              <a:rPr lang="fi-FI" sz="1050" dirty="0" err="1">
                <a:latin typeface="Calibri" pitchFamily="34" charset="0"/>
                <a:cs typeface="Calibri" pitchFamily="34" charset="0"/>
              </a:rPr>
              <a:t>Annually</a:t>
            </a:r>
            <a:r>
              <a:rPr lang="fi-FI" sz="1050" dirty="0">
                <a:latin typeface="Calibri" pitchFamily="34" charset="0"/>
                <a:cs typeface="Calibri" pitchFamily="34" charset="0"/>
              </a:rPr>
              <a:t> in </a:t>
            </a:r>
            <a:r>
              <a:rPr lang="fi-FI" sz="1050" dirty="0" err="1">
                <a:latin typeface="Calibri" pitchFamily="34" charset="0"/>
                <a:cs typeface="Calibri" pitchFamily="34" charset="0"/>
              </a:rPr>
              <a:t>visitor</a:t>
            </a:r>
            <a:r>
              <a:rPr lang="fi-FI" sz="1050" dirty="0">
                <a:latin typeface="Calibri" pitchFamily="34" charset="0"/>
                <a:cs typeface="Calibri" pitchFamily="34" charset="0"/>
              </a:rPr>
              <a:t> </a:t>
            </a:r>
            <a:r>
              <a:rPr lang="fi-FI" sz="1050" dirty="0" err="1">
                <a:latin typeface="Calibri" pitchFamily="34" charset="0"/>
                <a:cs typeface="Calibri" pitchFamily="34" charset="0"/>
              </a:rPr>
              <a:t>centres</a:t>
            </a:r>
            <a:r>
              <a:rPr lang="fi-FI" sz="1050" dirty="0">
                <a:latin typeface="Calibri" pitchFamily="34" charset="0"/>
                <a:cs typeface="Calibri" pitchFamily="34" charset="0"/>
              </a:rPr>
              <a:t> and </a:t>
            </a:r>
            <a:r>
              <a:rPr lang="fi-FI" sz="1050" dirty="0" err="1">
                <a:latin typeface="Calibri" pitchFamily="34" charset="0"/>
                <a:cs typeface="Calibri" pitchFamily="34" charset="0"/>
              </a:rPr>
              <a:t>other</a:t>
            </a:r>
            <a:r>
              <a:rPr lang="fi-FI" sz="1050" dirty="0">
                <a:latin typeface="Calibri" pitchFamily="34" charset="0"/>
                <a:cs typeface="Calibri" pitchFamily="34" charset="0"/>
              </a:rPr>
              <a:t> </a:t>
            </a:r>
            <a:r>
              <a:rPr lang="fi-FI" sz="1050" dirty="0" err="1">
                <a:latin typeface="Calibri" pitchFamily="34" charset="0"/>
                <a:cs typeface="Calibri" pitchFamily="34" charset="0"/>
              </a:rPr>
              <a:t>customer</a:t>
            </a:r>
            <a:r>
              <a:rPr lang="fi-FI" sz="1050" dirty="0">
                <a:latin typeface="Calibri" pitchFamily="34" charset="0"/>
                <a:cs typeface="Calibri" pitchFamily="34" charset="0"/>
              </a:rPr>
              <a:t> </a:t>
            </a:r>
            <a:r>
              <a:rPr lang="fi-FI" sz="1050" dirty="0" err="1">
                <a:latin typeface="Calibri" pitchFamily="34" charset="0"/>
                <a:cs typeface="Calibri" pitchFamily="34" charset="0"/>
              </a:rPr>
              <a:t>service</a:t>
            </a:r>
            <a:r>
              <a:rPr lang="fi-FI" sz="1050" dirty="0">
                <a:latin typeface="Calibri" pitchFamily="34" charset="0"/>
                <a:cs typeface="Calibri" pitchFamily="34" charset="0"/>
              </a:rPr>
              <a:t> </a:t>
            </a:r>
            <a:r>
              <a:rPr lang="fi-FI" sz="1050" dirty="0" err="1">
                <a:latin typeface="Calibri" pitchFamily="34" charset="0"/>
                <a:cs typeface="Calibri" pitchFamily="34" charset="0"/>
              </a:rPr>
              <a:t>points</a:t>
            </a:r>
            <a:endParaRPr lang="fi-FI" sz="1050" dirty="0">
              <a:latin typeface="Calibri" pitchFamily="34" charset="0"/>
              <a:cs typeface="Calibri" pitchFamily="34" charset="0"/>
            </a:endParaRPr>
          </a:p>
          <a:p>
            <a:pPr marL="203597" lvl="1" indent="-138113">
              <a:buFontTx/>
              <a:buChar char="•"/>
              <a:tabLst>
                <a:tab pos="0" algn="l"/>
              </a:tabLst>
            </a:pPr>
            <a:r>
              <a:rPr lang="fi-FI" sz="1050" dirty="0" err="1">
                <a:latin typeface="Calibri" pitchFamily="34" charset="0"/>
                <a:cs typeface="Calibri" pitchFamily="34" charset="0"/>
              </a:rPr>
              <a:t>Historical</a:t>
            </a:r>
            <a:r>
              <a:rPr lang="fi-FI" sz="1050" dirty="0">
                <a:latin typeface="Calibri" pitchFamily="34" charset="0"/>
                <a:cs typeface="Calibri" pitchFamily="34" charset="0"/>
              </a:rPr>
              <a:t> </a:t>
            </a:r>
            <a:r>
              <a:rPr lang="fi-FI" sz="1050" dirty="0" err="1">
                <a:latin typeface="Calibri" pitchFamily="34" charset="0"/>
                <a:cs typeface="Calibri" pitchFamily="34" charset="0"/>
              </a:rPr>
              <a:t>sites</a:t>
            </a:r>
            <a:endParaRPr lang="fi-FI" sz="1050" dirty="0">
              <a:latin typeface="Calibri" pitchFamily="34" charset="0"/>
              <a:cs typeface="Calibri" pitchFamily="34" charset="0"/>
            </a:endParaRPr>
          </a:p>
          <a:p>
            <a:pPr marL="203597" lvl="1" indent="-138113">
              <a:buFontTx/>
              <a:buChar char="•"/>
              <a:tabLst>
                <a:tab pos="0" algn="l"/>
              </a:tabLst>
            </a:pPr>
            <a:r>
              <a:rPr lang="fi-FI" sz="1050" dirty="0" err="1">
                <a:latin typeface="Calibri" pitchFamily="34" charset="0"/>
                <a:cs typeface="Calibri" pitchFamily="34" charset="0"/>
              </a:rPr>
              <a:t>Nature</a:t>
            </a:r>
            <a:r>
              <a:rPr lang="fi-FI" sz="1050" dirty="0">
                <a:latin typeface="Calibri" pitchFamily="34" charset="0"/>
                <a:cs typeface="Calibri" pitchFamily="34" charset="0"/>
              </a:rPr>
              <a:t> </a:t>
            </a:r>
            <a:r>
              <a:rPr lang="fi-FI" sz="1050" dirty="0" err="1">
                <a:latin typeface="Calibri" pitchFamily="34" charset="0"/>
                <a:cs typeface="Calibri" pitchFamily="34" charset="0"/>
              </a:rPr>
              <a:t>tourism</a:t>
            </a:r>
            <a:r>
              <a:rPr lang="fi-FI" sz="1050" dirty="0">
                <a:latin typeface="Calibri" pitchFamily="34" charset="0"/>
                <a:cs typeface="Calibri" pitchFamily="34" charset="0"/>
              </a:rPr>
              <a:t> </a:t>
            </a:r>
            <a:r>
              <a:rPr lang="fi-FI" sz="1050" dirty="0" err="1">
                <a:latin typeface="Calibri" pitchFamily="34" charset="0"/>
                <a:cs typeface="Calibri" pitchFamily="34" charset="0"/>
              </a:rPr>
              <a:t>enterprises</a:t>
            </a:r>
            <a:endParaRPr lang="fi-FI" sz="1050" dirty="0">
              <a:latin typeface="Calibri" pitchFamily="34" charset="0"/>
              <a:cs typeface="Calibri" pitchFamily="34" charset="0"/>
            </a:endParaRPr>
          </a:p>
          <a:p>
            <a:pPr indent="2381" algn="ctr">
              <a:tabLst>
                <a:tab pos="0" algn="l"/>
              </a:tabLst>
            </a:pPr>
            <a:endParaRPr lang="fi-FI" sz="1050" dirty="0"/>
          </a:p>
        </p:txBody>
      </p:sp>
      <p:sp>
        <p:nvSpPr>
          <p:cNvPr id="29704" name="AutoShape 6"/>
          <p:cNvSpPr>
            <a:spLocks noChangeArrowheads="1"/>
          </p:cNvSpPr>
          <p:nvPr/>
        </p:nvSpPr>
        <p:spPr bwMode="auto">
          <a:xfrm>
            <a:off x="5684520" y="1303020"/>
            <a:ext cx="1997632" cy="780110"/>
          </a:xfrm>
          <a:prstGeom prst="wedgeRoundRectCallout">
            <a:avLst>
              <a:gd name="adj1" fmla="val -59889"/>
              <a:gd name="adj2" fmla="val 103815"/>
              <a:gd name="adj3" fmla="val 16667"/>
            </a:avLst>
          </a:prstGeom>
          <a:solidFill>
            <a:schemeClr val="accent6"/>
          </a:solidFill>
          <a:ln w="9525">
            <a:solidFill>
              <a:schemeClr val="tx1"/>
            </a:solidFill>
            <a:miter lim="800000"/>
            <a:headEnd/>
            <a:tailEnd/>
          </a:ln>
        </p:spPr>
        <p:txBody>
          <a:bodyPr/>
          <a:lstStyle/>
          <a:p>
            <a:pPr>
              <a:tabLst>
                <a:tab pos="66675" algn="l"/>
              </a:tabLst>
            </a:pPr>
            <a:r>
              <a:rPr lang="fi-FI" sz="1050" b="1" dirty="0">
                <a:latin typeface="Calibri" pitchFamily="34" charset="0"/>
                <a:cs typeface="Calibri" pitchFamily="34" charset="0"/>
              </a:rPr>
              <a:t>CONTINUOUS FEEDBACK</a:t>
            </a:r>
          </a:p>
          <a:p>
            <a:pPr marL="203597" lvl="1" indent="-138113">
              <a:buFontTx/>
              <a:buChar char="•"/>
              <a:tabLst>
                <a:tab pos="66675" algn="l"/>
              </a:tabLst>
            </a:pPr>
            <a:r>
              <a:rPr lang="fi-FI" sz="1050" dirty="0" err="1">
                <a:latin typeface="Calibri" pitchFamily="34" charset="0"/>
                <a:cs typeface="Calibri" pitchFamily="34" charset="0"/>
              </a:rPr>
              <a:t>Visitor</a:t>
            </a:r>
            <a:r>
              <a:rPr lang="fi-FI" sz="1050" dirty="0">
                <a:latin typeface="Calibri" pitchFamily="34" charset="0"/>
                <a:cs typeface="Calibri" pitchFamily="34" charset="0"/>
              </a:rPr>
              <a:t> </a:t>
            </a:r>
            <a:r>
              <a:rPr lang="fi-FI" sz="1050" dirty="0" err="1">
                <a:latin typeface="Calibri" pitchFamily="34" charset="0"/>
                <a:cs typeface="Calibri" pitchFamily="34" charset="0"/>
              </a:rPr>
              <a:t>centres</a:t>
            </a:r>
            <a:r>
              <a:rPr lang="fi-FI" sz="1050" dirty="0">
                <a:latin typeface="Calibri" pitchFamily="34" charset="0"/>
                <a:cs typeface="Calibri" pitchFamily="34" charset="0"/>
              </a:rPr>
              <a:t> and </a:t>
            </a:r>
            <a:r>
              <a:rPr lang="fi-FI" sz="1050" dirty="0" err="1">
                <a:latin typeface="Calibri" pitchFamily="34" charset="0"/>
                <a:cs typeface="Calibri" pitchFamily="34" charset="0"/>
              </a:rPr>
              <a:t>other</a:t>
            </a:r>
            <a:r>
              <a:rPr lang="fi-FI" sz="1050" dirty="0">
                <a:latin typeface="Calibri" pitchFamily="34" charset="0"/>
                <a:cs typeface="Calibri" pitchFamily="34" charset="0"/>
              </a:rPr>
              <a:t> </a:t>
            </a:r>
            <a:r>
              <a:rPr lang="fi-FI" sz="1050" dirty="0" err="1">
                <a:latin typeface="Calibri" pitchFamily="34" charset="0"/>
                <a:cs typeface="Calibri" pitchFamily="34" charset="0"/>
              </a:rPr>
              <a:t>customer</a:t>
            </a:r>
            <a:r>
              <a:rPr lang="fi-FI" sz="1050" dirty="0">
                <a:latin typeface="Calibri" pitchFamily="34" charset="0"/>
                <a:cs typeface="Calibri" pitchFamily="34" charset="0"/>
              </a:rPr>
              <a:t> </a:t>
            </a:r>
            <a:r>
              <a:rPr lang="fi-FI" sz="1050" dirty="0" err="1">
                <a:latin typeface="Calibri" pitchFamily="34" charset="0"/>
                <a:cs typeface="Calibri" pitchFamily="34" charset="0"/>
              </a:rPr>
              <a:t>service</a:t>
            </a:r>
            <a:r>
              <a:rPr lang="fi-FI" sz="1050" dirty="0">
                <a:latin typeface="Calibri" pitchFamily="34" charset="0"/>
                <a:cs typeface="Calibri" pitchFamily="34" charset="0"/>
              </a:rPr>
              <a:t> </a:t>
            </a:r>
            <a:r>
              <a:rPr lang="fi-FI" sz="1050" dirty="0" err="1">
                <a:latin typeface="Calibri" pitchFamily="34" charset="0"/>
                <a:cs typeface="Calibri" pitchFamily="34" charset="0"/>
              </a:rPr>
              <a:t>points</a:t>
            </a:r>
            <a:endParaRPr lang="fi-FI" sz="1050" dirty="0">
              <a:latin typeface="Calibri" pitchFamily="34" charset="0"/>
              <a:cs typeface="Calibri" pitchFamily="34" charset="0"/>
            </a:endParaRPr>
          </a:p>
        </p:txBody>
      </p:sp>
      <p:sp>
        <p:nvSpPr>
          <p:cNvPr id="29705" name="AutoShape 7"/>
          <p:cNvSpPr>
            <a:spLocks noChangeArrowheads="1"/>
          </p:cNvSpPr>
          <p:nvPr/>
        </p:nvSpPr>
        <p:spPr bwMode="auto">
          <a:xfrm>
            <a:off x="5872806" y="3595298"/>
            <a:ext cx="1620180" cy="918102"/>
          </a:xfrm>
          <a:prstGeom prst="wedgeRoundRectCallout">
            <a:avLst>
              <a:gd name="adj1" fmla="val -112741"/>
              <a:gd name="adj2" fmla="val 22583"/>
              <a:gd name="adj3" fmla="val 16667"/>
            </a:avLst>
          </a:prstGeom>
          <a:solidFill>
            <a:schemeClr val="accent6"/>
          </a:solidFill>
          <a:ln w="9525">
            <a:solidFill>
              <a:schemeClr val="tx1"/>
            </a:solidFill>
            <a:miter lim="800000"/>
            <a:headEnd/>
            <a:tailEnd/>
          </a:ln>
        </p:spPr>
        <p:txBody>
          <a:bodyPr/>
          <a:lstStyle/>
          <a:p>
            <a:pPr>
              <a:tabLst>
                <a:tab pos="66675" algn="l"/>
              </a:tabLst>
            </a:pPr>
            <a:r>
              <a:rPr lang="fi-FI" sz="1050" b="1" dirty="0">
                <a:latin typeface="Calibri" pitchFamily="34" charset="0"/>
                <a:cs typeface="Calibri" pitchFamily="34" charset="0"/>
              </a:rPr>
              <a:t>VISITING AMOUNTS</a:t>
            </a:r>
          </a:p>
          <a:p>
            <a:pPr marL="201216" lvl="1" indent="-135731">
              <a:buFontTx/>
              <a:buChar char="•"/>
              <a:tabLst>
                <a:tab pos="66675" algn="l"/>
              </a:tabLst>
            </a:pPr>
            <a:r>
              <a:rPr lang="en-US" sz="1050" dirty="0">
                <a:latin typeface="Calibri" pitchFamily="34" charset="0"/>
                <a:cs typeface="Calibri" pitchFamily="34" charset="0"/>
              </a:rPr>
              <a:t>In protected areas</a:t>
            </a:r>
          </a:p>
          <a:p>
            <a:pPr marL="201216" lvl="1" indent="-135731">
              <a:buFontTx/>
              <a:buChar char="•"/>
              <a:tabLst>
                <a:tab pos="66675" algn="l"/>
              </a:tabLst>
            </a:pPr>
            <a:r>
              <a:rPr lang="en-US" sz="1050" dirty="0">
                <a:latin typeface="Calibri" pitchFamily="34" charset="0"/>
                <a:cs typeface="Calibri" pitchFamily="34" charset="0"/>
              </a:rPr>
              <a:t>Customer service points</a:t>
            </a:r>
          </a:p>
          <a:p>
            <a:pPr marL="201216" lvl="1" indent="-66675">
              <a:tabLst>
                <a:tab pos="66675" algn="l"/>
              </a:tabLst>
            </a:pPr>
            <a:endParaRPr lang="fi-FI" sz="1050" b="1" dirty="0">
              <a:latin typeface="Calibri" pitchFamily="34" charset="0"/>
              <a:cs typeface="Calibri" pitchFamily="34" charset="0"/>
            </a:endParaRPr>
          </a:p>
        </p:txBody>
      </p:sp>
    </p:spTree>
    <p:extLst>
      <p:ext uri="{BB962C8B-B14F-4D97-AF65-F5344CB8AC3E}">
        <p14:creationId xmlns:p14="http://schemas.microsoft.com/office/powerpoint/2010/main" val="3481272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45529" y="244502"/>
            <a:ext cx="8265133" cy="497155"/>
          </a:xfrm>
        </p:spPr>
        <p:txBody>
          <a:bodyPr/>
          <a:lstStyle/>
          <a:p>
            <a:r>
              <a:rPr lang="en-US" dirty="0"/>
              <a:t>Visitor numbers to National Parks in constant growth</a:t>
            </a:r>
          </a:p>
        </p:txBody>
      </p:sp>
      <p:sp>
        <p:nvSpPr>
          <p:cNvPr id="7" name="Dian numeron paikkamerkki 6"/>
          <p:cNvSpPr>
            <a:spLocks noGrp="1"/>
          </p:cNvSpPr>
          <p:nvPr>
            <p:ph type="sldNum" sz="quarter" idx="16"/>
          </p:nvPr>
        </p:nvSpPr>
        <p:spPr/>
        <p:txBody>
          <a:bodyPr/>
          <a:lstStyle/>
          <a:p>
            <a:fld id="{4AD2CE12-5BF4-453E-BC47-4EA89E19F8C8}" type="slidenum">
              <a:rPr lang="en-US" smtClean="0"/>
              <a:pPr/>
              <a:t>24</a:t>
            </a:fld>
            <a:endParaRPr lang="en-US"/>
          </a:p>
        </p:txBody>
      </p:sp>
      <p:pic>
        <p:nvPicPr>
          <p:cNvPr id="8" name="Kuva 7">
            <a:extLst>
              <a:ext uri="{FF2B5EF4-FFF2-40B4-BE49-F238E27FC236}">
                <a16:creationId xmlns:a16="http://schemas.microsoft.com/office/drawing/2014/main" xmlns="" id="{1DE65CD3-DE58-4D9F-B831-1A3B0B4554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536" y="964688"/>
            <a:ext cx="6352045" cy="3785624"/>
          </a:xfrm>
          <a:prstGeom prst="rect">
            <a:avLst/>
          </a:prstGeom>
        </p:spPr>
      </p:pic>
    </p:spTree>
    <p:extLst>
      <p:ext uri="{BB962C8B-B14F-4D97-AF65-F5344CB8AC3E}">
        <p14:creationId xmlns:p14="http://schemas.microsoft.com/office/powerpoint/2010/main" val="26249682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xmlns="" id="{D44898CD-6800-4F9C-8D46-4443FC1A54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6509" y="37333"/>
            <a:ext cx="3633223" cy="5068834"/>
          </a:xfrm>
          <a:prstGeom prst="rect">
            <a:avLst/>
          </a:prstGeom>
        </p:spPr>
      </p:pic>
      <p:sp>
        <p:nvSpPr>
          <p:cNvPr id="3" name="Otsikko 2"/>
          <p:cNvSpPr>
            <a:spLocks noGrp="1"/>
          </p:cNvSpPr>
          <p:nvPr>
            <p:ph type="title"/>
          </p:nvPr>
        </p:nvSpPr>
        <p:spPr>
          <a:xfrm>
            <a:off x="442854" y="233128"/>
            <a:ext cx="5921961" cy="977900"/>
          </a:xfrm>
        </p:spPr>
        <p:txBody>
          <a:bodyPr/>
          <a:lstStyle/>
          <a:p>
            <a:r>
              <a:rPr lang="en-US" dirty="0"/>
              <a:t>National Parks and </a:t>
            </a:r>
            <a:br>
              <a:rPr lang="en-US" dirty="0"/>
            </a:br>
            <a:r>
              <a:rPr lang="en-US" dirty="0"/>
              <a:t>National Hiking Areas</a:t>
            </a:r>
            <a:endParaRPr lang="fi-FI" dirty="0"/>
          </a:p>
        </p:txBody>
      </p:sp>
      <p:sp>
        <p:nvSpPr>
          <p:cNvPr id="5" name="Sisällön paikkamerkki 4"/>
          <p:cNvSpPr>
            <a:spLocks noGrp="1"/>
          </p:cNvSpPr>
          <p:nvPr>
            <p:ph sz="half" idx="15"/>
          </p:nvPr>
        </p:nvSpPr>
        <p:spPr>
          <a:xfrm>
            <a:off x="377542" y="1211028"/>
            <a:ext cx="4497866" cy="3122924"/>
          </a:xfrm>
        </p:spPr>
        <p:txBody>
          <a:bodyPr/>
          <a:lstStyle/>
          <a:p>
            <a:r>
              <a:rPr lang="en-US" sz="1550" dirty="0"/>
              <a:t>40 national parks, total area 10,018 km² </a:t>
            </a:r>
          </a:p>
          <a:p>
            <a:r>
              <a:rPr lang="en-US" sz="1550" dirty="0"/>
              <a:t>5 national hiking areas, total area </a:t>
            </a:r>
            <a:br>
              <a:rPr lang="en-US" sz="1550" dirty="0"/>
            </a:br>
            <a:r>
              <a:rPr lang="en-US" sz="1550" dirty="0"/>
              <a:t>243 km²</a:t>
            </a:r>
          </a:p>
          <a:p>
            <a:r>
              <a:rPr lang="en-US" sz="1550" dirty="0"/>
              <a:t>Parks &amp; Wildlife Finland provides basic facilities: 6,000 km of trails, 2,000 km of skiing routes and ca. 2,000 campfire sites, and  wilderness huts.</a:t>
            </a:r>
          </a:p>
          <a:p>
            <a:endParaRPr lang="en-US" sz="1550" dirty="0"/>
          </a:p>
          <a:p>
            <a:pPr marL="0" indent="0">
              <a:buNone/>
            </a:pPr>
            <a:endParaRPr lang="en-US" sz="1550" dirty="0"/>
          </a:p>
          <a:p>
            <a:endParaRPr lang="fi-FI" sz="1550" dirty="0"/>
          </a:p>
        </p:txBody>
      </p:sp>
      <p:sp>
        <p:nvSpPr>
          <p:cNvPr id="6" name="Dian numeron paikkamerkki 5"/>
          <p:cNvSpPr>
            <a:spLocks noGrp="1"/>
          </p:cNvSpPr>
          <p:nvPr>
            <p:ph type="sldNum" sz="quarter" idx="16"/>
          </p:nvPr>
        </p:nvSpPr>
        <p:spPr/>
        <p:txBody>
          <a:bodyPr/>
          <a:lstStyle/>
          <a:p>
            <a:fld id="{4AD2CE12-5BF4-453E-BC47-4EA89E19F8C8}" type="slidenum">
              <a:rPr lang="en-US" smtClean="0"/>
              <a:pPr/>
              <a:t>25</a:t>
            </a:fld>
            <a:endParaRPr lang="en-US" dirty="0"/>
          </a:p>
        </p:txBody>
      </p:sp>
    </p:spTree>
    <p:extLst>
      <p:ext uri="{BB962C8B-B14F-4D97-AF65-F5344CB8AC3E}">
        <p14:creationId xmlns:p14="http://schemas.microsoft.com/office/powerpoint/2010/main" val="38033429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xmlns="" id="{E3984BD9-A30A-4C01-AC47-AAF4C76A8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8550" y="67377"/>
            <a:ext cx="4114808" cy="5041402"/>
          </a:xfrm>
          <a:prstGeom prst="rect">
            <a:avLst/>
          </a:prstGeom>
        </p:spPr>
      </p:pic>
      <p:sp>
        <p:nvSpPr>
          <p:cNvPr id="3" name="Otsikko 2"/>
          <p:cNvSpPr>
            <a:spLocks noGrp="1"/>
          </p:cNvSpPr>
          <p:nvPr>
            <p:ph type="title"/>
          </p:nvPr>
        </p:nvSpPr>
        <p:spPr>
          <a:xfrm>
            <a:off x="429307" y="357069"/>
            <a:ext cx="6554912" cy="922879"/>
          </a:xfrm>
        </p:spPr>
        <p:txBody>
          <a:bodyPr/>
          <a:lstStyle/>
          <a:p>
            <a:r>
              <a:rPr lang="en-US" dirty="0"/>
              <a:t>Parks &amp; Wildlife Finland manages our most pristine nature and cultural heritage </a:t>
            </a:r>
            <a:endParaRPr lang="fi-FI" dirty="0"/>
          </a:p>
        </p:txBody>
      </p:sp>
      <p:sp>
        <p:nvSpPr>
          <p:cNvPr id="5" name="Sisällön paikkamerkki 4"/>
          <p:cNvSpPr>
            <a:spLocks noGrp="1"/>
          </p:cNvSpPr>
          <p:nvPr>
            <p:ph sz="half" idx="15"/>
          </p:nvPr>
        </p:nvSpPr>
        <p:spPr>
          <a:xfrm>
            <a:off x="385706" y="1415133"/>
            <a:ext cx="4406427" cy="3259280"/>
          </a:xfrm>
        </p:spPr>
        <p:txBody>
          <a:bodyPr/>
          <a:lstStyle/>
          <a:p>
            <a:r>
              <a:rPr lang="en-US" dirty="0"/>
              <a:t>One organization to manage all state-owned areas reserved for nature conservation and hiking:	</a:t>
            </a:r>
          </a:p>
          <a:p>
            <a:pPr lvl="1"/>
            <a:r>
              <a:rPr lang="en-US" b="1" dirty="0"/>
              <a:t>40</a:t>
            </a:r>
            <a:r>
              <a:rPr lang="en-US" dirty="0"/>
              <a:t> national parks </a:t>
            </a:r>
          </a:p>
          <a:p>
            <a:pPr lvl="1"/>
            <a:r>
              <a:rPr lang="en-US" b="1" dirty="0"/>
              <a:t>19</a:t>
            </a:r>
            <a:r>
              <a:rPr lang="en-US" dirty="0"/>
              <a:t> strict nature reserves </a:t>
            </a:r>
          </a:p>
          <a:p>
            <a:pPr lvl="1"/>
            <a:r>
              <a:rPr lang="en-US" dirty="0"/>
              <a:t> </a:t>
            </a:r>
            <a:r>
              <a:rPr lang="en-US" b="1" dirty="0"/>
              <a:t>5</a:t>
            </a:r>
            <a:r>
              <a:rPr lang="en-US" dirty="0"/>
              <a:t> national hiking areas </a:t>
            </a:r>
          </a:p>
          <a:p>
            <a:pPr lvl="1"/>
            <a:r>
              <a:rPr lang="en-US" b="1" dirty="0"/>
              <a:t>12</a:t>
            </a:r>
            <a:r>
              <a:rPr lang="en-US" dirty="0"/>
              <a:t> wilderness areas in Lapland </a:t>
            </a:r>
          </a:p>
          <a:p>
            <a:pPr lvl="1"/>
            <a:r>
              <a:rPr lang="en-US" dirty="0"/>
              <a:t>over </a:t>
            </a:r>
            <a:r>
              <a:rPr lang="en-US" b="1" dirty="0"/>
              <a:t>3,000</a:t>
            </a:r>
            <a:r>
              <a:rPr lang="en-US" dirty="0"/>
              <a:t> other protected areas </a:t>
            </a:r>
          </a:p>
          <a:p>
            <a:pPr lvl="1"/>
            <a:r>
              <a:rPr lang="en-US" dirty="0"/>
              <a:t>and cultural heritage sites</a:t>
            </a:r>
          </a:p>
          <a:p>
            <a:pPr lvl="1"/>
            <a:r>
              <a:rPr lang="en-US" dirty="0"/>
              <a:t>Staff all over the country: 505 person years in 2017.</a:t>
            </a:r>
          </a:p>
          <a:p>
            <a:pPr lvl="1"/>
            <a:endParaRPr lang="en-US" dirty="0">
              <a:solidFill>
                <a:srgbClr val="FF0000"/>
              </a:solidFill>
            </a:endParaRPr>
          </a:p>
        </p:txBody>
      </p:sp>
      <p:sp>
        <p:nvSpPr>
          <p:cNvPr id="8" name="Dian numeron paikkamerkki 7"/>
          <p:cNvSpPr>
            <a:spLocks noGrp="1"/>
          </p:cNvSpPr>
          <p:nvPr>
            <p:ph type="sldNum" sz="quarter" idx="16"/>
          </p:nvPr>
        </p:nvSpPr>
        <p:spPr/>
        <p:txBody>
          <a:bodyPr/>
          <a:lstStyle/>
          <a:p>
            <a:fld id="{4AD2CE12-5BF4-453E-BC47-4EA89E19F8C8}" type="slidenum">
              <a:rPr lang="en-US" smtClean="0"/>
              <a:pPr/>
              <a:t>26</a:t>
            </a:fld>
            <a:endParaRPr lang="en-US"/>
          </a:p>
        </p:txBody>
      </p:sp>
    </p:spTree>
    <p:extLst>
      <p:ext uri="{BB962C8B-B14F-4D97-AF65-F5344CB8AC3E}">
        <p14:creationId xmlns:p14="http://schemas.microsoft.com/office/powerpoint/2010/main" val="16970601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xmlns="" id="{340BF61C-C84B-4B7A-828F-3D1C57562E2C}"/>
              </a:ext>
            </a:extLst>
          </p:cNvPr>
          <p:cNvSpPr>
            <a:spLocks noGrp="1"/>
          </p:cNvSpPr>
          <p:nvPr>
            <p:ph type="title"/>
          </p:nvPr>
        </p:nvSpPr>
        <p:spPr>
          <a:xfrm>
            <a:off x="453310" y="242899"/>
            <a:ext cx="4000501" cy="977900"/>
          </a:xfrm>
        </p:spPr>
        <p:txBody>
          <a:bodyPr/>
          <a:lstStyle/>
          <a:p>
            <a:r>
              <a:rPr lang="fi-FI" dirty="0" err="1"/>
              <a:t>Visits</a:t>
            </a:r>
            <a:r>
              <a:rPr lang="fi-FI" dirty="0"/>
              <a:t> to </a:t>
            </a:r>
            <a:r>
              <a:rPr lang="fi-FI" dirty="0" err="1"/>
              <a:t>nature</a:t>
            </a:r>
            <a:r>
              <a:rPr lang="fi-FI" dirty="0"/>
              <a:t> </a:t>
            </a:r>
            <a:r>
              <a:rPr lang="fi-FI" dirty="0" err="1"/>
              <a:t>improve</a:t>
            </a:r>
            <a:r>
              <a:rPr lang="fi-FI" dirty="0"/>
              <a:t> </a:t>
            </a:r>
            <a:r>
              <a:rPr lang="fi-FI" dirty="0" err="1"/>
              <a:t>our</a:t>
            </a:r>
            <a:r>
              <a:rPr lang="fi-FI" dirty="0"/>
              <a:t> </a:t>
            </a:r>
            <a:r>
              <a:rPr lang="fi-FI" dirty="0" err="1"/>
              <a:t>well-being</a:t>
            </a:r>
            <a:endParaRPr lang="fi-FI" dirty="0"/>
          </a:p>
        </p:txBody>
      </p:sp>
      <p:pic>
        <p:nvPicPr>
          <p:cNvPr id="7" name="Sisällön paikkamerkki 6">
            <a:extLst>
              <a:ext uri="{FF2B5EF4-FFF2-40B4-BE49-F238E27FC236}">
                <a16:creationId xmlns:a16="http://schemas.microsoft.com/office/drawing/2014/main" xmlns="" id="{F3F12790-D09E-44A4-82FE-56CD99816E3B}"/>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4679950" y="0"/>
            <a:ext cx="4464050" cy="5143500"/>
          </a:xfrm>
        </p:spPr>
      </p:pic>
      <p:sp>
        <p:nvSpPr>
          <p:cNvPr id="5" name="Dian numeron paikkamerkki 4">
            <a:extLst>
              <a:ext uri="{FF2B5EF4-FFF2-40B4-BE49-F238E27FC236}">
                <a16:creationId xmlns:a16="http://schemas.microsoft.com/office/drawing/2014/main" xmlns="" id="{B8FA0633-5DE0-459F-B32E-3410F1D4FB54}"/>
              </a:ext>
            </a:extLst>
          </p:cNvPr>
          <p:cNvSpPr>
            <a:spLocks noGrp="1"/>
          </p:cNvSpPr>
          <p:nvPr>
            <p:ph type="sldNum" sz="quarter" idx="16"/>
          </p:nvPr>
        </p:nvSpPr>
        <p:spPr/>
        <p:txBody>
          <a:bodyPr/>
          <a:lstStyle/>
          <a:p>
            <a:fld id="{4AD2CE12-5BF4-453E-BC47-4EA89E19F8C8}" type="slidenum">
              <a:rPr lang="en-US" smtClean="0"/>
              <a:pPr/>
              <a:t>27</a:t>
            </a:fld>
            <a:endParaRPr lang="en-US" dirty="0"/>
          </a:p>
        </p:txBody>
      </p:sp>
      <p:sp>
        <p:nvSpPr>
          <p:cNvPr id="8" name="Sisällön paikkamerkki 4">
            <a:extLst>
              <a:ext uri="{FF2B5EF4-FFF2-40B4-BE49-F238E27FC236}">
                <a16:creationId xmlns:a16="http://schemas.microsoft.com/office/drawing/2014/main" xmlns="" id="{C18192E0-C443-47B3-8D1C-36EF59E9FB60}"/>
              </a:ext>
            </a:extLst>
          </p:cNvPr>
          <p:cNvSpPr>
            <a:spLocks noGrp="1"/>
          </p:cNvSpPr>
          <p:nvPr>
            <p:ph sz="half" idx="15"/>
          </p:nvPr>
        </p:nvSpPr>
        <p:spPr>
          <a:xfrm>
            <a:off x="351523" y="1146449"/>
            <a:ext cx="4211932" cy="3536648"/>
          </a:xfrm>
        </p:spPr>
        <p:txBody>
          <a:bodyPr/>
          <a:lstStyle/>
          <a:p>
            <a:pPr>
              <a:lnSpc>
                <a:spcPts val="1700"/>
              </a:lnSpc>
            </a:pPr>
            <a:r>
              <a:rPr lang="en-US" sz="1550" dirty="0"/>
              <a:t>In Finland, everyman´s rights let us all enjoy the unique nature and its richness.</a:t>
            </a:r>
          </a:p>
          <a:p>
            <a:pPr>
              <a:lnSpc>
                <a:spcPts val="1700"/>
              </a:lnSpc>
            </a:pPr>
            <a:r>
              <a:rPr lang="en-US" sz="1550" dirty="0"/>
              <a:t>5.5 million inhabitants in Finland - Altogether 5.9 million visits to national parks, hiking areas, nature </a:t>
            </a:r>
            <a:r>
              <a:rPr lang="en-US" sz="1550" dirty="0" err="1"/>
              <a:t>centres</a:t>
            </a:r>
            <a:r>
              <a:rPr lang="en-US" sz="1550" dirty="0"/>
              <a:t> &amp; other popular nature destinations.</a:t>
            </a:r>
          </a:p>
          <a:p>
            <a:pPr>
              <a:lnSpc>
                <a:spcPts val="1700"/>
              </a:lnSpc>
            </a:pPr>
            <a:r>
              <a:rPr lang="en-US" sz="1550" dirty="0"/>
              <a:t>Over 3.1 million visits to national parks and 238,000 to hiking areas in 2017.</a:t>
            </a:r>
          </a:p>
          <a:p>
            <a:pPr>
              <a:lnSpc>
                <a:spcPts val="1700"/>
              </a:lnSpc>
            </a:pPr>
            <a:r>
              <a:rPr lang="fi-FI" sz="1550" dirty="0"/>
              <a:t>87 % of </a:t>
            </a:r>
            <a:r>
              <a:rPr lang="fi-FI" sz="1550" dirty="0" err="1"/>
              <a:t>the</a:t>
            </a:r>
            <a:r>
              <a:rPr lang="fi-FI" sz="1550" dirty="0"/>
              <a:t> </a:t>
            </a:r>
            <a:r>
              <a:rPr lang="fi-FI" sz="1550" dirty="0" err="1"/>
              <a:t>visitors</a:t>
            </a:r>
            <a:r>
              <a:rPr lang="fi-FI" sz="1550" dirty="0"/>
              <a:t> to </a:t>
            </a:r>
            <a:r>
              <a:rPr lang="fi-FI" sz="1550" dirty="0" err="1"/>
              <a:t>national</a:t>
            </a:r>
            <a:r>
              <a:rPr lang="fi-FI" sz="1550" dirty="0"/>
              <a:t> </a:t>
            </a:r>
            <a:r>
              <a:rPr lang="fi-FI" sz="1550" dirty="0" err="1"/>
              <a:t>parks</a:t>
            </a:r>
            <a:r>
              <a:rPr lang="fi-FI" sz="1550" dirty="0"/>
              <a:t> and </a:t>
            </a:r>
            <a:r>
              <a:rPr lang="fi-FI" sz="1550" dirty="0" err="1"/>
              <a:t>hiking</a:t>
            </a:r>
            <a:r>
              <a:rPr lang="fi-FI" sz="1550" dirty="0"/>
              <a:t> </a:t>
            </a:r>
            <a:r>
              <a:rPr lang="fi-FI" sz="1550" dirty="0" err="1"/>
              <a:t>areas</a:t>
            </a:r>
            <a:r>
              <a:rPr lang="fi-FI" sz="1550" dirty="0"/>
              <a:t> </a:t>
            </a:r>
            <a:r>
              <a:rPr lang="fi-FI" sz="1550" dirty="0" err="1"/>
              <a:t>estimate</a:t>
            </a:r>
            <a:r>
              <a:rPr lang="fi-FI" sz="1550" dirty="0"/>
              <a:t> </a:t>
            </a:r>
            <a:r>
              <a:rPr lang="fi-FI" sz="1550" dirty="0" err="1"/>
              <a:t>that</a:t>
            </a:r>
            <a:r>
              <a:rPr lang="fi-FI" sz="1550" dirty="0"/>
              <a:t> </a:t>
            </a:r>
            <a:r>
              <a:rPr lang="fi-FI" sz="1550" dirty="0" err="1"/>
              <a:t>the</a:t>
            </a:r>
            <a:r>
              <a:rPr lang="fi-FI" sz="1550" dirty="0"/>
              <a:t> </a:t>
            </a:r>
            <a:r>
              <a:rPr lang="fi-FI" sz="1550" dirty="0" err="1"/>
              <a:t>visit</a:t>
            </a:r>
            <a:r>
              <a:rPr lang="fi-FI" sz="1550" dirty="0"/>
              <a:t> </a:t>
            </a:r>
            <a:r>
              <a:rPr lang="fi-FI" sz="1550" dirty="0" err="1"/>
              <a:t>had</a:t>
            </a:r>
            <a:r>
              <a:rPr lang="fi-FI" sz="1550" dirty="0"/>
              <a:t> </a:t>
            </a:r>
            <a:r>
              <a:rPr lang="fi-FI" sz="1550" dirty="0" err="1"/>
              <a:t>health</a:t>
            </a:r>
            <a:r>
              <a:rPr lang="fi-FI" sz="1550" dirty="0"/>
              <a:t> </a:t>
            </a:r>
            <a:r>
              <a:rPr lang="fi-FI" sz="1550" dirty="0" err="1"/>
              <a:t>benefits</a:t>
            </a:r>
            <a:r>
              <a:rPr lang="fi-FI" sz="1550" dirty="0"/>
              <a:t>.</a:t>
            </a:r>
          </a:p>
          <a:p>
            <a:pPr>
              <a:lnSpc>
                <a:spcPts val="1700"/>
              </a:lnSpc>
            </a:pPr>
            <a:r>
              <a:rPr lang="fi-FI" sz="1550" dirty="0" err="1"/>
              <a:t>The</a:t>
            </a:r>
            <a:r>
              <a:rPr lang="fi-FI" sz="1550" dirty="0"/>
              <a:t> </a:t>
            </a:r>
            <a:r>
              <a:rPr lang="fi-FI" sz="1550" dirty="0" err="1"/>
              <a:t>health</a:t>
            </a:r>
            <a:r>
              <a:rPr lang="fi-FI" sz="1550" dirty="0"/>
              <a:t> </a:t>
            </a:r>
            <a:r>
              <a:rPr lang="fi-FI" sz="1550" dirty="0" err="1"/>
              <a:t>benefit</a:t>
            </a:r>
            <a:r>
              <a:rPr lang="fi-FI" sz="1550" dirty="0"/>
              <a:t> </a:t>
            </a:r>
            <a:r>
              <a:rPr lang="fi-FI" sz="1550" dirty="0" err="1"/>
              <a:t>was</a:t>
            </a:r>
            <a:r>
              <a:rPr lang="fi-FI" sz="1550" dirty="0"/>
              <a:t> </a:t>
            </a:r>
            <a:r>
              <a:rPr lang="fi-FI" sz="1550" dirty="0" err="1"/>
              <a:t>estimated</a:t>
            </a:r>
            <a:r>
              <a:rPr lang="fi-FI" sz="1550" dirty="0"/>
              <a:t> on </a:t>
            </a:r>
            <a:r>
              <a:rPr lang="fi-FI" sz="1550" dirty="0" err="1"/>
              <a:t>average</a:t>
            </a:r>
            <a:r>
              <a:rPr lang="fi-FI" sz="1550" dirty="0"/>
              <a:t> </a:t>
            </a:r>
            <a:r>
              <a:rPr lang="fi-FI" sz="1550" dirty="0" err="1"/>
              <a:t>worth</a:t>
            </a:r>
            <a:r>
              <a:rPr lang="fi-FI" sz="1550" dirty="0"/>
              <a:t> 100 € per </a:t>
            </a:r>
            <a:r>
              <a:rPr lang="fi-FI" sz="1550" dirty="0" err="1"/>
              <a:t>visit</a:t>
            </a:r>
            <a:r>
              <a:rPr lang="fi-FI" sz="1550" dirty="0"/>
              <a:t>.</a:t>
            </a:r>
          </a:p>
        </p:txBody>
      </p:sp>
    </p:spTree>
    <p:extLst>
      <p:ext uri="{BB962C8B-B14F-4D97-AF65-F5344CB8AC3E}">
        <p14:creationId xmlns:p14="http://schemas.microsoft.com/office/powerpoint/2010/main" val="660529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45530" y="253048"/>
            <a:ext cx="4660426" cy="1063625"/>
          </a:xfrm>
        </p:spPr>
        <p:txBody>
          <a:bodyPr/>
          <a:lstStyle/>
          <a:p>
            <a:r>
              <a:rPr lang="en-US" dirty="0"/>
              <a:t>We serve customers in </a:t>
            </a:r>
            <a:br>
              <a:rPr lang="en-US" dirty="0"/>
            </a:br>
            <a:r>
              <a:rPr lang="en-US" dirty="0"/>
              <a:t>nature and online</a:t>
            </a:r>
          </a:p>
        </p:txBody>
      </p:sp>
      <p:sp>
        <p:nvSpPr>
          <p:cNvPr id="3" name="Tekstin paikkamerkki 2"/>
          <p:cNvSpPr>
            <a:spLocks noGrp="1"/>
          </p:cNvSpPr>
          <p:nvPr>
            <p:ph type="body" idx="1"/>
          </p:nvPr>
        </p:nvSpPr>
        <p:spPr>
          <a:xfrm>
            <a:off x="347334" y="1282535"/>
            <a:ext cx="4432357" cy="1270705"/>
          </a:xfrm>
        </p:spPr>
        <p:txBody>
          <a:bodyPr>
            <a:normAutofit/>
          </a:bodyPr>
          <a:lstStyle/>
          <a:p>
            <a:pPr lvl="0"/>
            <a:endParaRPr lang="fi-FI" dirty="0"/>
          </a:p>
          <a:p>
            <a:pPr lvl="0"/>
            <a:endParaRPr lang="fi-FI" dirty="0"/>
          </a:p>
          <a:p>
            <a:endParaRPr lang="en-US" dirty="0"/>
          </a:p>
        </p:txBody>
      </p:sp>
      <p:sp>
        <p:nvSpPr>
          <p:cNvPr id="4" name="Sisällön paikkamerkki 3"/>
          <p:cNvSpPr>
            <a:spLocks noGrp="1"/>
          </p:cNvSpPr>
          <p:nvPr>
            <p:ph sz="half" idx="15"/>
          </p:nvPr>
        </p:nvSpPr>
        <p:spPr>
          <a:xfrm>
            <a:off x="351524" y="1129890"/>
            <a:ext cx="4487663" cy="2917904"/>
          </a:xfrm>
        </p:spPr>
        <p:txBody>
          <a:bodyPr/>
          <a:lstStyle/>
          <a:p>
            <a:r>
              <a:rPr lang="en-US" sz="1600" dirty="0"/>
              <a:t>27 nature </a:t>
            </a:r>
            <a:r>
              <a:rPr lang="en-US" sz="1600" dirty="0" err="1"/>
              <a:t>centres</a:t>
            </a:r>
            <a:r>
              <a:rPr lang="en-US" sz="1600" dirty="0"/>
              <a:t> maintained by us or </a:t>
            </a:r>
            <a:br>
              <a:rPr lang="en-US" sz="1600" dirty="0"/>
            </a:br>
            <a:r>
              <a:rPr lang="en-US" sz="1600" dirty="0"/>
              <a:t>by entrepreneurs</a:t>
            </a:r>
          </a:p>
          <a:p>
            <a:r>
              <a:rPr lang="en-US" sz="1600" dirty="0"/>
              <a:t>Co-operation with nature tourism entrepreneurs: 600 contracts</a:t>
            </a:r>
          </a:p>
          <a:p>
            <a:r>
              <a:rPr lang="en-US" sz="1600" dirty="0"/>
              <a:t>Nationalparks.fi: over 2 million unique visitors in 2017.</a:t>
            </a:r>
          </a:p>
          <a:p>
            <a:r>
              <a:rPr lang="en-US" sz="1600" dirty="0"/>
              <a:t>Online maps from Excursionmap.fi: </a:t>
            </a:r>
            <a:br>
              <a:rPr lang="en-US" sz="1600" dirty="0"/>
            </a:br>
            <a:r>
              <a:rPr lang="en-US" sz="1600" dirty="0"/>
              <a:t>4 million visits in 2017</a:t>
            </a:r>
          </a:p>
          <a:p>
            <a:r>
              <a:rPr lang="en-GB" sz="1600" b="1" u="sng" dirty="0">
                <a:hlinkClick r:id="rId3"/>
              </a:rPr>
              <a:t>www.zhongwen.nationalparks.fi/zh</a:t>
            </a:r>
            <a:r>
              <a:rPr lang="en-GB" sz="1600" b="1" u="sng" dirty="0"/>
              <a:t> </a:t>
            </a:r>
            <a:endParaRPr lang="en-GB" sz="1600" b="1" dirty="0"/>
          </a:p>
          <a:p>
            <a:r>
              <a:rPr lang="en-GB" sz="1600" b="1" u="sng" dirty="0">
                <a:hlinkClick r:id="rId4"/>
              </a:rPr>
              <a:t>https://www.haltia.com/zh/</a:t>
            </a:r>
            <a:endParaRPr lang="en-US" sz="1600" dirty="0"/>
          </a:p>
          <a:p>
            <a:pPr marL="0" indent="0">
              <a:buNone/>
            </a:pPr>
            <a:endParaRPr lang="en-US" sz="1600" spc="40" dirty="0"/>
          </a:p>
        </p:txBody>
      </p:sp>
      <p:sp>
        <p:nvSpPr>
          <p:cNvPr id="7" name="Dian numeron paikkamerkki 6"/>
          <p:cNvSpPr>
            <a:spLocks noGrp="1"/>
          </p:cNvSpPr>
          <p:nvPr>
            <p:ph type="sldNum" sz="quarter" idx="16"/>
          </p:nvPr>
        </p:nvSpPr>
        <p:spPr/>
        <p:txBody>
          <a:bodyPr/>
          <a:lstStyle/>
          <a:p>
            <a:fld id="{4AD2CE12-5BF4-453E-BC47-4EA89E19F8C8}" type="slidenum">
              <a:rPr lang="en-US" smtClean="0"/>
              <a:pPr/>
              <a:t>28</a:t>
            </a:fld>
            <a:endParaRPr lang="en-US"/>
          </a:p>
        </p:txBody>
      </p:sp>
      <p:pic>
        <p:nvPicPr>
          <p:cNvPr id="10" name="Sisällön paikkamerkki 7" descr="Retkikartta_TMikkola 150px 16_9 12cmx14cm.jpg">
            <a:extLst>
              <a:ext uri="{FF2B5EF4-FFF2-40B4-BE49-F238E27FC236}">
                <a16:creationId xmlns:a16="http://schemas.microsoft.com/office/drawing/2014/main" xmlns="" id="{0B18856A-5E0E-4EC7-9800-A4454FB52F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9950" y="0"/>
            <a:ext cx="4464050" cy="5143500"/>
          </a:xfrm>
          <a:prstGeom prst="rect">
            <a:avLst/>
          </a:prstGeom>
        </p:spPr>
      </p:pic>
    </p:spTree>
    <p:extLst>
      <p:ext uri="{BB962C8B-B14F-4D97-AF65-F5344CB8AC3E}">
        <p14:creationId xmlns:p14="http://schemas.microsoft.com/office/powerpoint/2010/main" val="35561268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6982" y="274443"/>
            <a:ext cx="8493374" cy="630731"/>
          </a:xfrm>
        </p:spPr>
        <p:txBody>
          <a:bodyPr/>
          <a:lstStyle/>
          <a:p>
            <a:pPr>
              <a:lnSpc>
                <a:spcPts val="2900"/>
              </a:lnSpc>
            </a:pPr>
            <a:r>
              <a:rPr lang="en-US" dirty="0"/>
              <a:t>Nature creates wealth and </a:t>
            </a:r>
            <a:r>
              <a:rPr lang="fi-FI" dirty="0" err="1"/>
              <a:t>employment</a:t>
            </a:r>
            <a:r>
              <a:rPr lang="fi-FI" dirty="0"/>
              <a:t> </a:t>
            </a:r>
          </a:p>
        </p:txBody>
      </p:sp>
      <p:sp>
        <p:nvSpPr>
          <p:cNvPr id="5" name="Sisällön paikkamerkki 4"/>
          <p:cNvSpPr>
            <a:spLocks noGrp="1"/>
          </p:cNvSpPr>
          <p:nvPr>
            <p:ph sz="half" idx="15"/>
          </p:nvPr>
        </p:nvSpPr>
        <p:spPr>
          <a:xfrm>
            <a:off x="385706" y="811852"/>
            <a:ext cx="4186294" cy="3792805"/>
          </a:xfrm>
        </p:spPr>
        <p:txBody>
          <a:bodyPr/>
          <a:lstStyle/>
          <a:p>
            <a:pPr>
              <a:lnSpc>
                <a:spcPts val="1700"/>
              </a:lnSpc>
            </a:pPr>
            <a:r>
              <a:rPr lang="fi-FI" sz="1550" dirty="0"/>
              <a:t>In 2017, </a:t>
            </a:r>
            <a:r>
              <a:rPr lang="fi-FI" sz="1550" dirty="0" err="1"/>
              <a:t>visits</a:t>
            </a:r>
            <a:r>
              <a:rPr lang="fi-FI" sz="1550" dirty="0"/>
              <a:t> to National Parks </a:t>
            </a:r>
            <a:br>
              <a:rPr lang="fi-FI" sz="1550" dirty="0"/>
            </a:br>
            <a:r>
              <a:rPr lang="fi-FI" sz="1550" dirty="0" err="1"/>
              <a:t>generated</a:t>
            </a:r>
            <a:r>
              <a:rPr lang="fi-FI" sz="1550" dirty="0"/>
              <a:t> 206M € per </a:t>
            </a:r>
            <a:r>
              <a:rPr lang="fi-FI" sz="1550" dirty="0" err="1"/>
              <a:t>year</a:t>
            </a:r>
            <a:r>
              <a:rPr lang="fi-FI" sz="1550" dirty="0"/>
              <a:t> to </a:t>
            </a:r>
            <a:r>
              <a:rPr lang="fi-FI" sz="1550" dirty="0" err="1"/>
              <a:t>local</a:t>
            </a:r>
            <a:r>
              <a:rPr lang="fi-FI" sz="1550" dirty="0"/>
              <a:t> </a:t>
            </a:r>
            <a:br>
              <a:rPr lang="fi-FI" sz="1550" dirty="0"/>
            </a:br>
            <a:r>
              <a:rPr lang="fi-FI" sz="1550" dirty="0" err="1"/>
              <a:t>economies</a:t>
            </a:r>
            <a:r>
              <a:rPr lang="fi-FI" sz="1550" dirty="0"/>
              <a:t> and National </a:t>
            </a:r>
            <a:r>
              <a:rPr lang="fi-FI" sz="1550" dirty="0" err="1"/>
              <a:t>Hiking</a:t>
            </a:r>
            <a:r>
              <a:rPr lang="fi-FI" sz="1550" dirty="0"/>
              <a:t> </a:t>
            </a:r>
            <a:br>
              <a:rPr lang="fi-FI" sz="1550" dirty="0"/>
            </a:br>
            <a:r>
              <a:rPr lang="fi-FI" sz="1550" dirty="0" err="1"/>
              <a:t>Ares</a:t>
            </a:r>
            <a:r>
              <a:rPr lang="fi-FI" sz="1550" dirty="0"/>
              <a:t> 10,9M€.</a:t>
            </a:r>
          </a:p>
          <a:p>
            <a:pPr>
              <a:lnSpc>
                <a:spcPts val="1700"/>
              </a:lnSpc>
            </a:pPr>
            <a:r>
              <a:rPr lang="en-US" sz="1550" dirty="0"/>
              <a:t>For each euro invested by the State to the basic services of National Parks, the visitors’ spending generates </a:t>
            </a:r>
            <a:br>
              <a:rPr lang="en-US" sz="1550" dirty="0"/>
            </a:br>
            <a:r>
              <a:rPr lang="en-US" sz="1550" dirty="0"/>
              <a:t>10 € to local economies.</a:t>
            </a:r>
          </a:p>
          <a:p>
            <a:pPr>
              <a:lnSpc>
                <a:spcPts val="1700"/>
              </a:lnSpc>
            </a:pPr>
            <a:r>
              <a:rPr lang="fi-FI" sz="1550" dirty="0"/>
              <a:t>In 2017, </a:t>
            </a:r>
            <a:r>
              <a:rPr lang="fi-FI" sz="1550" dirty="0" err="1"/>
              <a:t>effect</a:t>
            </a:r>
            <a:r>
              <a:rPr lang="fi-FI" sz="1550" dirty="0"/>
              <a:t> of </a:t>
            </a:r>
            <a:r>
              <a:rPr lang="fi-FI" sz="1550" dirty="0" err="1"/>
              <a:t>visits</a:t>
            </a:r>
            <a:r>
              <a:rPr lang="fi-FI" sz="1550" dirty="0"/>
              <a:t> to </a:t>
            </a:r>
            <a:r>
              <a:rPr lang="fi-FI" sz="1550" dirty="0" err="1"/>
              <a:t>the</a:t>
            </a:r>
            <a:r>
              <a:rPr lang="fi-FI" sz="1550" dirty="0"/>
              <a:t> </a:t>
            </a:r>
            <a:br>
              <a:rPr lang="fi-FI" sz="1550" dirty="0"/>
            </a:br>
            <a:r>
              <a:rPr lang="fi-FI" sz="1550" dirty="0"/>
              <a:t>40 National Parks on </a:t>
            </a:r>
            <a:r>
              <a:rPr lang="fi-FI" sz="1550" dirty="0" err="1"/>
              <a:t>local</a:t>
            </a:r>
            <a:r>
              <a:rPr lang="fi-FI" sz="1550" dirty="0"/>
              <a:t> </a:t>
            </a:r>
            <a:r>
              <a:rPr lang="fi-FI" sz="1550" dirty="0" err="1"/>
              <a:t>employment</a:t>
            </a:r>
            <a:r>
              <a:rPr lang="fi-FI" sz="1550" dirty="0"/>
              <a:t> = 2055 person </a:t>
            </a:r>
            <a:r>
              <a:rPr lang="fi-FI" sz="1550" dirty="0" err="1"/>
              <a:t>years</a:t>
            </a:r>
            <a:r>
              <a:rPr lang="fi-FI" sz="1550" dirty="0"/>
              <a:t>.</a:t>
            </a:r>
            <a:br>
              <a:rPr lang="fi-FI" sz="1550" dirty="0"/>
            </a:br>
            <a:r>
              <a:rPr lang="fi-FI" sz="1550" dirty="0"/>
              <a:t>To </a:t>
            </a:r>
            <a:r>
              <a:rPr lang="fi-FI" sz="1550" dirty="0" err="1"/>
              <a:t>the</a:t>
            </a:r>
            <a:r>
              <a:rPr lang="fi-FI" sz="1550" dirty="0"/>
              <a:t> 5 National </a:t>
            </a:r>
            <a:r>
              <a:rPr lang="fi-FI" sz="1550" dirty="0" err="1"/>
              <a:t>Hiking</a:t>
            </a:r>
            <a:r>
              <a:rPr lang="fi-FI" sz="1550" dirty="0"/>
              <a:t> </a:t>
            </a:r>
            <a:r>
              <a:rPr lang="fi-FI" sz="1550" dirty="0" err="1"/>
              <a:t>Areas</a:t>
            </a:r>
            <a:r>
              <a:rPr lang="fi-FI" sz="1550" dirty="0"/>
              <a:t> = 116 person </a:t>
            </a:r>
            <a:r>
              <a:rPr lang="fi-FI" sz="1550" dirty="0" err="1"/>
              <a:t>years</a:t>
            </a:r>
            <a:r>
              <a:rPr lang="fi-FI" sz="1550" dirty="0"/>
              <a:t>.</a:t>
            </a:r>
          </a:p>
          <a:p>
            <a:pPr>
              <a:lnSpc>
                <a:spcPts val="1700"/>
              </a:lnSpc>
            </a:pPr>
            <a:r>
              <a:rPr lang="fi-FI" sz="1550" dirty="0"/>
              <a:t>More </a:t>
            </a:r>
            <a:r>
              <a:rPr lang="fi-FI" sz="1550" dirty="0" err="1"/>
              <a:t>than</a:t>
            </a:r>
            <a:r>
              <a:rPr lang="fi-FI" sz="1550" dirty="0"/>
              <a:t> 50 % of </a:t>
            </a:r>
            <a:r>
              <a:rPr lang="fi-FI" sz="1550" dirty="0" err="1"/>
              <a:t>international</a:t>
            </a:r>
            <a:r>
              <a:rPr lang="fi-FI" sz="1550" dirty="0"/>
              <a:t> </a:t>
            </a:r>
            <a:r>
              <a:rPr lang="fi-FI" sz="1550" dirty="0" err="1"/>
              <a:t>travellers</a:t>
            </a:r>
            <a:r>
              <a:rPr lang="fi-FI" sz="1550" dirty="0"/>
              <a:t> </a:t>
            </a:r>
            <a:r>
              <a:rPr lang="fi-FI" sz="1550" dirty="0" err="1"/>
              <a:t>coming</a:t>
            </a:r>
            <a:r>
              <a:rPr lang="fi-FI" sz="1550" dirty="0"/>
              <a:t> to Finland </a:t>
            </a:r>
            <a:r>
              <a:rPr lang="fi-FI" sz="1550" dirty="0" err="1"/>
              <a:t>come</a:t>
            </a:r>
            <a:r>
              <a:rPr lang="fi-FI" sz="1550" dirty="0"/>
              <a:t> </a:t>
            </a:r>
            <a:r>
              <a:rPr lang="fi-FI" sz="1550" dirty="0" err="1"/>
              <a:t>here</a:t>
            </a:r>
            <a:r>
              <a:rPr lang="fi-FI" sz="1550" dirty="0"/>
              <a:t> </a:t>
            </a:r>
            <a:r>
              <a:rPr lang="fi-FI" sz="1550" dirty="0" err="1"/>
              <a:t>because</a:t>
            </a:r>
            <a:r>
              <a:rPr lang="fi-FI" sz="1550" dirty="0"/>
              <a:t> of </a:t>
            </a:r>
            <a:r>
              <a:rPr lang="fi-FI" sz="1550" dirty="0" err="1"/>
              <a:t>nature</a:t>
            </a:r>
            <a:r>
              <a:rPr lang="fi-FI" sz="1550" dirty="0"/>
              <a:t>.</a:t>
            </a:r>
          </a:p>
        </p:txBody>
      </p:sp>
      <p:sp>
        <p:nvSpPr>
          <p:cNvPr id="8" name="Dian numeron paikkamerkki 7"/>
          <p:cNvSpPr>
            <a:spLocks noGrp="1"/>
          </p:cNvSpPr>
          <p:nvPr>
            <p:ph type="sldNum" sz="quarter" idx="16"/>
          </p:nvPr>
        </p:nvSpPr>
        <p:spPr/>
        <p:txBody>
          <a:bodyPr/>
          <a:lstStyle/>
          <a:p>
            <a:fld id="{4AD2CE12-5BF4-453E-BC47-4EA89E19F8C8}" type="slidenum">
              <a:rPr lang="en-US" smtClean="0"/>
              <a:pPr/>
              <a:t>29</a:t>
            </a:fld>
            <a:endParaRPr lang="en-US"/>
          </a:p>
        </p:txBody>
      </p:sp>
      <p:pic>
        <p:nvPicPr>
          <p:cNvPr id="7" name="Kuva 6">
            <a:extLst>
              <a:ext uri="{FF2B5EF4-FFF2-40B4-BE49-F238E27FC236}">
                <a16:creationId xmlns:a16="http://schemas.microsoft.com/office/drawing/2014/main" xmlns="" id="{84015840-7C55-4ACB-8B97-835379F859D2}"/>
              </a:ext>
            </a:extLst>
          </p:cNvPr>
          <p:cNvPicPr>
            <a:picLocks noChangeAspect="1"/>
          </p:cNvPicPr>
          <p:nvPr/>
        </p:nvPicPr>
        <p:blipFill>
          <a:blip r:embed="rId2"/>
          <a:stretch>
            <a:fillRect/>
          </a:stretch>
        </p:blipFill>
        <p:spPr>
          <a:xfrm>
            <a:off x="4679950" y="743484"/>
            <a:ext cx="4464049" cy="5024928"/>
          </a:xfrm>
          <a:prstGeom prst="rect">
            <a:avLst/>
          </a:prstGeom>
        </p:spPr>
      </p:pic>
    </p:spTree>
    <p:extLst>
      <p:ext uri="{BB962C8B-B14F-4D97-AF65-F5344CB8AC3E}">
        <p14:creationId xmlns:p14="http://schemas.microsoft.com/office/powerpoint/2010/main" val="34404103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7" y="1415133"/>
            <a:ext cx="8022797" cy="3119389"/>
          </a:xfrm>
        </p:spPr>
        <p:txBody>
          <a:bodyPr/>
          <a:lstStyle/>
          <a:p>
            <a:pPr marL="0" indent="0">
              <a:buNone/>
            </a:pPr>
            <a:r>
              <a:rPr lang="en-US" b="1" dirty="0"/>
              <a:t>National Parks, Nature Sites, Historical Sites and World Heritage Sites</a:t>
            </a:r>
            <a:endParaRPr lang="en-US" dirty="0"/>
          </a:p>
          <a:p>
            <a:pPr marL="0" indent="0">
              <a:buNone/>
            </a:pPr>
            <a:r>
              <a:rPr lang="en-US" dirty="0"/>
              <a:t>The following principles are intended to guide the sustainable tourism operations in all national parks, nature sites and historical sites managed by Parks &amp; Wildlife Finland. These principles are implemented also in all UNESCO World Heritage Sites in Finland. Each principle is followed by more detailed objectives helping in implementing the principles in practice.</a:t>
            </a:r>
          </a:p>
          <a:p>
            <a:r>
              <a:rPr lang="en-US" dirty="0">
                <a:hlinkClick r:id="rId2"/>
              </a:rPr>
              <a:t>Principles of Sustainable Tourism: National Parks, Nature Sites, Historical Sites and World Heritage Sites 2016 </a:t>
            </a:r>
            <a:r>
              <a:rPr lang="en-US" dirty="0"/>
              <a:t>(julkaisut.metsa.fi)</a:t>
            </a:r>
          </a:p>
          <a:p>
            <a:r>
              <a:rPr lang="en-US" dirty="0">
                <a:hlinkClick r:id="rId3"/>
              </a:rPr>
              <a:t>Sustainable Tourism in Protected Areas. Guide for tourist companies</a:t>
            </a:r>
            <a:r>
              <a:rPr lang="en-US" dirty="0"/>
              <a:t> (julkaisut.metsa.fi)</a:t>
            </a:r>
          </a:p>
          <a:p>
            <a:endParaRPr lang="fi-FI" dirty="0"/>
          </a:p>
        </p:txBody>
      </p:sp>
    </p:spTree>
    <p:extLst>
      <p:ext uri="{BB962C8B-B14F-4D97-AF65-F5344CB8AC3E}">
        <p14:creationId xmlns:p14="http://schemas.microsoft.com/office/powerpoint/2010/main" val="3821694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xmlns="" id="{3E4F05E1-4C39-4CC0-872F-E129CA31458C}"/>
              </a:ext>
            </a:extLst>
          </p:cNvPr>
          <p:cNvSpPr/>
          <p:nvPr/>
        </p:nvSpPr>
        <p:spPr>
          <a:xfrm>
            <a:off x="450038" y="340844"/>
            <a:ext cx="7413801" cy="830997"/>
          </a:xfrm>
          <a:prstGeom prst="rect">
            <a:avLst/>
          </a:prstGeom>
        </p:spPr>
        <p:txBody>
          <a:bodyPr wrap="square">
            <a:spAutoFit/>
          </a:bodyPr>
          <a:lstStyle/>
          <a:p>
            <a:r>
              <a:rPr lang="fi-FI" sz="2400" dirty="0">
                <a:solidFill>
                  <a:schemeClr val="accent6">
                    <a:lumMod val="75000"/>
                  </a:schemeClr>
                </a:solidFill>
                <a:latin typeface="Arial" pitchFamily="34" charset="0"/>
                <a:cs typeface="Arial" pitchFamily="34" charset="0"/>
              </a:rPr>
              <a:t>Metsähallituksen kokemuksia uusista polkulajeista viime vuosilta</a:t>
            </a:r>
            <a:endParaRPr lang="en-US" sz="2400" dirty="0">
              <a:solidFill>
                <a:schemeClr val="accent6">
                  <a:lumMod val="75000"/>
                </a:schemeClr>
              </a:solidFill>
              <a:latin typeface="Arial" pitchFamily="34" charset="0"/>
              <a:cs typeface="Arial" pitchFamily="34" charset="0"/>
            </a:endParaRPr>
          </a:p>
        </p:txBody>
      </p:sp>
      <p:sp>
        <p:nvSpPr>
          <p:cNvPr id="7" name="Tekstiruutu 6">
            <a:extLst>
              <a:ext uri="{FF2B5EF4-FFF2-40B4-BE49-F238E27FC236}">
                <a16:creationId xmlns:a16="http://schemas.microsoft.com/office/drawing/2014/main" xmlns="" id="{BE5D2989-9591-4B49-9F82-00BEF4747B20}"/>
              </a:ext>
            </a:extLst>
          </p:cNvPr>
          <p:cNvSpPr txBox="1"/>
          <p:nvPr/>
        </p:nvSpPr>
        <p:spPr>
          <a:xfrm>
            <a:off x="778288" y="1435588"/>
            <a:ext cx="2152383" cy="2097919"/>
          </a:xfrm>
          <a:prstGeom prst="rect">
            <a:avLst/>
          </a:prstGeom>
        </p:spPr>
        <p:txBody>
          <a:bodyPr vert="horz" wrap="none" lIns="0" tIns="0" rIns="0" bIns="0" rtlCol="0" anchor="ctr" anchorCtr="0">
            <a:normAutofit/>
          </a:bodyPr>
          <a:lstStyle/>
          <a:p>
            <a:endParaRPr lang="fi-FI" sz="900" dirty="0">
              <a:latin typeface="Corbel"/>
              <a:cs typeface="Corbel"/>
            </a:endParaRPr>
          </a:p>
        </p:txBody>
      </p:sp>
      <p:sp>
        <p:nvSpPr>
          <p:cNvPr id="8" name="Suorakulmio 7">
            <a:extLst>
              <a:ext uri="{FF2B5EF4-FFF2-40B4-BE49-F238E27FC236}">
                <a16:creationId xmlns:a16="http://schemas.microsoft.com/office/drawing/2014/main" xmlns="" id="{CB80DCBA-1A2A-423C-A1BE-11B56EFF3933}"/>
              </a:ext>
            </a:extLst>
          </p:cNvPr>
          <p:cNvSpPr/>
          <p:nvPr/>
        </p:nvSpPr>
        <p:spPr>
          <a:xfrm>
            <a:off x="450038" y="1315831"/>
            <a:ext cx="4764630" cy="3323987"/>
          </a:xfrm>
          <a:prstGeom prst="rect">
            <a:avLst/>
          </a:prstGeom>
        </p:spPr>
        <p:txBody>
          <a:bodyPr wrap="square">
            <a:spAutoFit/>
          </a:bodyPr>
          <a:lstStyle/>
          <a:p>
            <a:pPr marL="285750" indent="-285750">
              <a:buFont typeface="Arial" panose="020B0604020202020204" pitchFamily="34" charset="0"/>
              <a:buChar char="•"/>
            </a:pPr>
            <a:r>
              <a:rPr lang="fi-FI" dirty="0">
                <a:latin typeface="Corbel"/>
                <a:cs typeface="Corbel"/>
              </a:rPr>
              <a:t>Maastopyöräily lisääntynyt paikoin merkittävästi, kun se on sallittu </a:t>
            </a:r>
            <a:r>
              <a:rPr lang="fi-FI" dirty="0" err="1">
                <a:latin typeface="Corbel"/>
                <a:cs typeface="Corbel"/>
              </a:rPr>
              <a:t>HKS:ssa</a:t>
            </a:r>
            <a:r>
              <a:rPr lang="fi-FI" dirty="0">
                <a:latin typeface="Corbel"/>
                <a:cs typeface="Corbel"/>
              </a:rPr>
              <a:t> (etenkin Pallas-Ylläs, Syöte)</a:t>
            </a:r>
          </a:p>
          <a:p>
            <a:pPr marL="285750" indent="-285750">
              <a:buFont typeface="Arial" panose="020B0604020202020204" pitchFamily="34" charset="0"/>
              <a:buChar char="•"/>
            </a:pPr>
            <a:endParaRPr lang="fi-FI" dirty="0">
              <a:latin typeface="Corbel"/>
              <a:cs typeface="Corbel"/>
            </a:endParaRPr>
          </a:p>
          <a:p>
            <a:pPr marL="285750" indent="-285750">
              <a:buFont typeface="Arial" panose="020B0604020202020204" pitchFamily="34" charset="0"/>
              <a:buChar char="•"/>
            </a:pPr>
            <a:r>
              <a:rPr lang="fi-FI" dirty="0">
                <a:latin typeface="Corbel"/>
                <a:cs typeface="Corbel"/>
              </a:rPr>
              <a:t>Polkujuoksutapahtumat vetonauloina</a:t>
            </a:r>
          </a:p>
          <a:p>
            <a:endParaRPr lang="fi-FI" dirty="0">
              <a:latin typeface="Corbel"/>
              <a:cs typeface="Corbel"/>
            </a:endParaRPr>
          </a:p>
          <a:p>
            <a:pPr marL="285750" indent="-285750">
              <a:buFont typeface="Arial" panose="020B0604020202020204" pitchFamily="34" charset="0"/>
              <a:buChar char="•"/>
            </a:pPr>
            <a:r>
              <a:rPr lang="fi-FI" dirty="0">
                <a:latin typeface="Corbel"/>
                <a:cs typeface="Corbel"/>
              </a:rPr>
              <a:t>Liiketoimintaa ja luontomatkailua, palvelut kasvussa</a:t>
            </a:r>
          </a:p>
          <a:p>
            <a:pPr marL="285750" indent="-285750">
              <a:buFont typeface="Arial" panose="020B0604020202020204" pitchFamily="34" charset="0"/>
              <a:buChar char="•"/>
            </a:pPr>
            <a:endParaRPr lang="fi-FI" dirty="0">
              <a:latin typeface="Corbel"/>
              <a:cs typeface="Corbel"/>
            </a:endParaRPr>
          </a:p>
          <a:p>
            <a:pPr marL="285750" indent="-285750">
              <a:buFont typeface="Arial" panose="020B0604020202020204" pitchFamily="34" charset="0"/>
              <a:buChar char="•"/>
            </a:pPr>
            <a:r>
              <a:rPr lang="fi-FI" dirty="0">
                <a:latin typeface="Corbel"/>
                <a:cs typeface="Corbel"/>
              </a:rPr>
              <a:t>Polkujen yhteiskäyttö on sujuvaa, kulutusvaikutus jalkaisin liikkumiseen verrattavaa (jälki erilainen)</a:t>
            </a:r>
          </a:p>
          <a:p>
            <a:pPr marL="285750" indent="-285750">
              <a:buFont typeface="Arial" panose="020B0604020202020204" pitchFamily="34" charset="0"/>
              <a:buChar char="•"/>
            </a:pPr>
            <a:endParaRPr lang="fi-FI" dirty="0">
              <a:latin typeface="Corbel"/>
              <a:cs typeface="Corbel"/>
            </a:endParaRPr>
          </a:p>
          <a:p>
            <a:pPr marL="285750" indent="-285750">
              <a:buFont typeface="Arial" panose="020B0604020202020204" pitchFamily="34" charset="0"/>
              <a:buChar char="•"/>
            </a:pPr>
            <a:r>
              <a:rPr lang="fi-FI" dirty="0">
                <a:latin typeface="Corbel"/>
                <a:cs typeface="Corbel"/>
              </a:rPr>
              <a:t>Asenteet osittain ”jähmeitä” - vielä uutta, ei totuttu kohtaamaan ”erämaassa” tai </a:t>
            </a:r>
            <a:r>
              <a:rPr lang="fi-FI" dirty="0" err="1">
                <a:latin typeface="Corbel"/>
                <a:cs typeface="Corbel"/>
              </a:rPr>
              <a:t>pitkoksilla</a:t>
            </a:r>
            <a:endParaRPr lang="fi-FI" dirty="0">
              <a:latin typeface="Corbel"/>
              <a:cs typeface="Corbel"/>
            </a:endParaRPr>
          </a:p>
          <a:p>
            <a:pPr marL="285750" indent="-285750">
              <a:buFont typeface="Arial" panose="020B0604020202020204" pitchFamily="34" charset="0"/>
              <a:buChar char="•"/>
            </a:pPr>
            <a:endParaRPr lang="fi-FI" dirty="0">
              <a:latin typeface="Corbel"/>
              <a:cs typeface="Corbel"/>
            </a:endParaRPr>
          </a:p>
          <a:p>
            <a:pPr marL="285750" indent="-285750">
              <a:buFont typeface="Arial" panose="020B0604020202020204" pitchFamily="34" charset="0"/>
              <a:buChar char="•"/>
            </a:pPr>
            <a:r>
              <a:rPr lang="fi-FI" dirty="0">
                <a:latin typeface="Corbel"/>
                <a:cs typeface="Corbel"/>
              </a:rPr>
              <a:t>Kotimaista tutkimustietoa ekologisista ja sosiaalisista vaikutuksista kaivataan</a:t>
            </a:r>
          </a:p>
        </p:txBody>
      </p:sp>
      <p:pic>
        <p:nvPicPr>
          <p:cNvPr id="10" name="Kuva 9">
            <a:extLst>
              <a:ext uri="{FF2B5EF4-FFF2-40B4-BE49-F238E27FC236}">
                <a16:creationId xmlns:a16="http://schemas.microsoft.com/office/drawing/2014/main" xmlns="" id="{5D17759B-B2EE-4869-AC8D-44BB79874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4668" y="1477201"/>
            <a:ext cx="3929332" cy="2610705"/>
          </a:xfrm>
          <a:prstGeom prst="rect">
            <a:avLst/>
          </a:prstGeom>
        </p:spPr>
      </p:pic>
    </p:spTree>
    <p:extLst>
      <p:ext uri="{BB962C8B-B14F-4D97-AF65-F5344CB8AC3E}">
        <p14:creationId xmlns:p14="http://schemas.microsoft.com/office/powerpoint/2010/main" val="116508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Haltia ilmasta MhTimoHalme koko dia 16_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 y="0"/>
            <a:ext cx="9140268" cy="5143500"/>
          </a:xfrm>
          <a:prstGeom prst="rect">
            <a:avLst/>
          </a:prstGeom>
        </p:spPr>
      </p:pic>
      <p:sp>
        <p:nvSpPr>
          <p:cNvPr id="2" name="Otsikko 1"/>
          <p:cNvSpPr>
            <a:spLocks noGrp="1"/>
          </p:cNvSpPr>
          <p:nvPr>
            <p:ph type="title"/>
          </p:nvPr>
        </p:nvSpPr>
        <p:spPr/>
        <p:txBody>
          <a:bodyPr/>
          <a:lstStyle/>
          <a:p>
            <a:r>
              <a:rPr lang="en-US" dirty="0" err="1">
                <a:solidFill>
                  <a:schemeClr val="bg1"/>
                </a:solidFill>
              </a:rPr>
              <a:t>Haltia</a:t>
            </a:r>
            <a:r>
              <a:rPr lang="en-US" dirty="0">
                <a:solidFill>
                  <a:schemeClr val="bg1"/>
                </a:solidFill>
              </a:rPr>
              <a:t> – the Finnish Nature Centre</a:t>
            </a:r>
          </a:p>
        </p:txBody>
      </p:sp>
      <p:pic>
        <p:nvPicPr>
          <p:cNvPr id="5" name="Kuva 4" descr="ruudutus läpinäkyvä oik.em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099" y="3479802"/>
            <a:ext cx="1641769" cy="1696652"/>
          </a:xfrm>
          <a:prstGeom prst="rect">
            <a:avLst/>
          </a:prstGeom>
        </p:spPr>
      </p:pic>
      <p:sp>
        <p:nvSpPr>
          <p:cNvPr id="3" name="Tekstiruutu 2">
            <a:extLst>
              <a:ext uri="{FF2B5EF4-FFF2-40B4-BE49-F238E27FC236}">
                <a16:creationId xmlns:a16="http://schemas.microsoft.com/office/drawing/2014/main" xmlns="" id="{F9C5BBB7-0D30-432F-95EA-DB1341BF2FB2}"/>
              </a:ext>
            </a:extLst>
          </p:cNvPr>
          <p:cNvSpPr txBox="1"/>
          <p:nvPr/>
        </p:nvSpPr>
        <p:spPr>
          <a:xfrm>
            <a:off x="6826250" y="2895600"/>
            <a:ext cx="914400" cy="914400"/>
          </a:xfrm>
          <a:prstGeom prst="rect">
            <a:avLst/>
          </a:prstGeom>
        </p:spPr>
        <p:txBody>
          <a:bodyPr vert="horz" wrap="none" lIns="0" tIns="0" rIns="0" bIns="0" rtlCol="0" anchor="ctr" anchorCtr="0">
            <a:normAutofit/>
          </a:bodyPr>
          <a:lstStyle/>
          <a:p>
            <a:endParaRPr lang="fi-FI" sz="2400" dirty="0">
              <a:latin typeface="Corbel"/>
              <a:cs typeface="Corbel"/>
            </a:endParaRPr>
          </a:p>
        </p:txBody>
      </p:sp>
      <p:sp>
        <p:nvSpPr>
          <p:cNvPr id="6" name="Tekstiruutu 5">
            <a:extLst>
              <a:ext uri="{FF2B5EF4-FFF2-40B4-BE49-F238E27FC236}">
                <a16:creationId xmlns:a16="http://schemas.microsoft.com/office/drawing/2014/main" xmlns="" id="{9DF46482-9D7D-4591-A15A-7115CAD23944}"/>
              </a:ext>
            </a:extLst>
          </p:cNvPr>
          <p:cNvSpPr txBox="1"/>
          <p:nvPr/>
        </p:nvSpPr>
        <p:spPr>
          <a:xfrm>
            <a:off x="6756400" y="2895600"/>
            <a:ext cx="914400" cy="914400"/>
          </a:xfrm>
          <a:prstGeom prst="rect">
            <a:avLst/>
          </a:prstGeom>
        </p:spPr>
        <p:txBody>
          <a:bodyPr vert="horz" wrap="none" lIns="0" tIns="0" rIns="0" bIns="0" rtlCol="0" anchor="ctr" anchorCtr="0">
            <a:normAutofit/>
          </a:bodyPr>
          <a:lstStyle/>
          <a:p>
            <a:endParaRPr lang="fi-FI" sz="2400" dirty="0">
              <a:latin typeface="Corbel"/>
              <a:cs typeface="Corbel"/>
            </a:endParaRPr>
          </a:p>
        </p:txBody>
      </p:sp>
      <p:sp>
        <p:nvSpPr>
          <p:cNvPr id="7" name="Tekstiruutu 6">
            <a:extLst>
              <a:ext uri="{FF2B5EF4-FFF2-40B4-BE49-F238E27FC236}">
                <a16:creationId xmlns:a16="http://schemas.microsoft.com/office/drawing/2014/main" xmlns="" id="{40A497FF-4192-48D7-96A3-F488B1B593D2}"/>
              </a:ext>
            </a:extLst>
          </p:cNvPr>
          <p:cNvSpPr txBox="1"/>
          <p:nvPr/>
        </p:nvSpPr>
        <p:spPr>
          <a:xfrm>
            <a:off x="6286500" y="1085850"/>
            <a:ext cx="914400" cy="914400"/>
          </a:xfrm>
          <a:prstGeom prst="rect">
            <a:avLst/>
          </a:prstGeom>
        </p:spPr>
        <p:txBody>
          <a:bodyPr vert="horz" wrap="none" lIns="0" tIns="0" rIns="0" bIns="0" rtlCol="0" anchor="ctr" anchorCtr="0">
            <a:normAutofit/>
          </a:bodyPr>
          <a:lstStyle/>
          <a:p>
            <a:r>
              <a:rPr lang="ru-RU" sz="2400" dirty="0">
                <a:solidFill>
                  <a:schemeClr val="bg1"/>
                </a:solidFill>
                <a:latin typeface="Corbel"/>
                <a:cs typeface="Corbel"/>
              </a:rPr>
              <a:t>Спасибо!</a:t>
            </a:r>
            <a:endParaRPr lang="fi-FI" sz="2400" dirty="0">
              <a:solidFill>
                <a:schemeClr val="bg1"/>
              </a:solidFill>
              <a:latin typeface="Corbel"/>
              <a:cs typeface="Corbel"/>
            </a:endParaRPr>
          </a:p>
        </p:txBody>
      </p:sp>
    </p:spTree>
    <p:extLst>
      <p:ext uri="{BB962C8B-B14F-4D97-AF65-F5344CB8AC3E}">
        <p14:creationId xmlns:p14="http://schemas.microsoft.com/office/powerpoint/2010/main" val="58867314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2" name="Sisällön paikkamerkki 1">
            <a:extLst>
              <a:ext uri="{FF2B5EF4-FFF2-40B4-BE49-F238E27FC236}">
                <a16:creationId xmlns:a16="http://schemas.microsoft.com/office/drawing/2014/main" xmlns="" id="{0997A8E3-A769-427A-881A-EBD1BCFD1527}"/>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631724" y="934279"/>
            <a:ext cx="6644886" cy="3599622"/>
          </a:xfrm>
          <a:prstGeom prst="rect">
            <a:avLst/>
          </a:prstGeom>
        </p:spPr>
      </p:pic>
    </p:spTree>
    <p:extLst>
      <p:ext uri="{BB962C8B-B14F-4D97-AF65-F5344CB8AC3E}">
        <p14:creationId xmlns:p14="http://schemas.microsoft.com/office/powerpoint/2010/main" val="121037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385763" y="156818"/>
            <a:ext cx="8317393" cy="471423"/>
          </a:xfrm>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pic>
        <p:nvPicPr>
          <p:cNvPr id="6" name="Sisällön paikkamerkki 5">
            <a:extLst>
              <a:ext uri="{FF2B5EF4-FFF2-40B4-BE49-F238E27FC236}">
                <a16:creationId xmlns:a16="http://schemas.microsoft.com/office/drawing/2014/main" xmlns="" id="{9B047D73-9837-46DE-9B8C-39D8614C7FC9}"/>
              </a:ext>
            </a:extLst>
          </p:cNvPr>
          <p:cNvPicPr>
            <a:picLocks noGrp="1" noChangeAspect="1"/>
          </p:cNvPicPr>
          <p:nvPr>
            <p:ph sz="half" idx="15"/>
          </p:nvPr>
        </p:nvPicPr>
        <p:blipFill>
          <a:blip r:embed="rId2" cstate="email">
            <a:extLst>
              <a:ext uri="{28A0092B-C50C-407E-A947-70E740481C1C}">
                <a14:useLocalDpi xmlns:a14="http://schemas.microsoft.com/office/drawing/2010/main"/>
              </a:ext>
            </a:extLst>
          </a:blip>
          <a:stretch>
            <a:fillRect/>
          </a:stretch>
        </p:blipFill>
        <p:spPr>
          <a:xfrm>
            <a:off x="1687788" y="628241"/>
            <a:ext cx="5145901" cy="3943759"/>
          </a:xfrm>
          <a:prstGeom prst="rect">
            <a:avLst/>
          </a:prstGeom>
        </p:spPr>
      </p:pic>
    </p:spTree>
    <p:extLst>
      <p:ext uri="{BB962C8B-B14F-4D97-AF65-F5344CB8AC3E}">
        <p14:creationId xmlns:p14="http://schemas.microsoft.com/office/powerpoint/2010/main" val="206816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7" y="1053549"/>
            <a:ext cx="8022797" cy="3480974"/>
          </a:xfrm>
        </p:spPr>
        <p:txBody>
          <a:bodyPr/>
          <a:lstStyle/>
          <a:p>
            <a:pPr marL="0" indent="0">
              <a:buNone/>
            </a:pPr>
            <a:r>
              <a:rPr lang="en-US" b="1" dirty="0"/>
              <a:t>We promote sustainable tourism. In order to achieve this goal, we cooperate to...</a:t>
            </a:r>
          </a:p>
          <a:p>
            <a:pPr marL="0" indent="0">
              <a:buNone/>
            </a:pPr>
            <a:endParaRPr lang="en-US" dirty="0"/>
          </a:p>
          <a:p>
            <a:pPr marL="0" indent="0">
              <a:buNone/>
            </a:pPr>
            <a:r>
              <a:rPr lang="en-US" b="1" dirty="0"/>
              <a:t>1. Support the preservation of valuable features at the sites and promote their protection</a:t>
            </a:r>
            <a:endParaRPr lang="en-US" dirty="0"/>
          </a:p>
          <a:p>
            <a:r>
              <a:rPr lang="en-US" dirty="0"/>
              <a:t>Natural and cultural values are important factors in terms of attracting tourists.</a:t>
            </a:r>
          </a:p>
          <a:p>
            <a:r>
              <a:rPr lang="en-US" dirty="0"/>
              <a:t>We inform visitors of the values of the site and their protection and encourage visitors to act responsibly.</a:t>
            </a:r>
          </a:p>
          <a:p>
            <a:r>
              <a:rPr lang="en-US" dirty="0"/>
              <a:t>We develop services and direct the use of the sites, taking into account demand and the site characteristics.</a:t>
            </a:r>
          </a:p>
          <a:p>
            <a:r>
              <a:rPr lang="en-US" dirty="0"/>
              <a:t>We mainly use existing routes and service structures.</a:t>
            </a:r>
          </a:p>
          <a:p>
            <a:r>
              <a:rPr lang="en-US" dirty="0"/>
              <a:t>In construction, we also take account of local natural and cultural values.</a:t>
            </a:r>
          </a:p>
          <a:p>
            <a:r>
              <a:rPr lang="en-US" dirty="0"/>
              <a:t>We ensure that tourism does not compromise natural or cultural values and we prevent any harmful impacts proactively.</a:t>
            </a:r>
          </a:p>
          <a:p>
            <a:endParaRPr lang="fi-FI" dirty="0"/>
          </a:p>
        </p:txBody>
      </p:sp>
    </p:spTree>
    <p:extLst>
      <p:ext uri="{BB962C8B-B14F-4D97-AF65-F5344CB8AC3E}">
        <p14:creationId xmlns:p14="http://schemas.microsoft.com/office/powerpoint/2010/main" val="49582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7" y="1415133"/>
            <a:ext cx="8022797" cy="3119389"/>
          </a:xfrm>
        </p:spPr>
        <p:txBody>
          <a:bodyPr/>
          <a:lstStyle/>
          <a:p>
            <a:pPr marL="0" indent="0">
              <a:buNone/>
            </a:pPr>
            <a:r>
              <a:rPr lang="en-US" b="1" dirty="0"/>
              <a:t>2. </a:t>
            </a:r>
            <a:r>
              <a:rPr lang="en-US" b="1" dirty="0" err="1"/>
              <a:t>Minimise</a:t>
            </a:r>
            <a:r>
              <a:rPr lang="en-US" b="1" dirty="0"/>
              <a:t> the load on the environment</a:t>
            </a:r>
            <a:endParaRPr lang="en-US" dirty="0"/>
          </a:p>
          <a:p>
            <a:r>
              <a:rPr lang="en-US" dirty="0"/>
              <a:t>We promote opportunities to travel to the destination on public transport with low emissions.</a:t>
            </a:r>
          </a:p>
          <a:p>
            <a:r>
              <a:rPr lang="en-US" dirty="0"/>
              <a:t>We increase the duration of visitors’ stay in the area.</a:t>
            </a:r>
          </a:p>
          <a:p>
            <a:r>
              <a:rPr lang="en-US" dirty="0"/>
              <a:t>We operate with energy and material efficiency.</a:t>
            </a:r>
          </a:p>
          <a:p>
            <a:r>
              <a:rPr lang="en-US" dirty="0"/>
              <a:t>We set a good example in environmental issues.</a:t>
            </a:r>
          </a:p>
          <a:p>
            <a:r>
              <a:rPr lang="en-US" dirty="0"/>
              <a:t>We enable and encourage visitors to act in an environmentally friendly manner.</a:t>
            </a:r>
          </a:p>
          <a:p>
            <a:endParaRPr lang="fi-FI" dirty="0"/>
          </a:p>
        </p:txBody>
      </p:sp>
    </p:spTree>
    <p:extLst>
      <p:ext uri="{BB962C8B-B14F-4D97-AF65-F5344CB8AC3E}">
        <p14:creationId xmlns:p14="http://schemas.microsoft.com/office/powerpoint/2010/main" val="27334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7" y="1415133"/>
            <a:ext cx="8022797" cy="3119389"/>
          </a:xfrm>
        </p:spPr>
        <p:txBody>
          <a:bodyPr/>
          <a:lstStyle/>
          <a:p>
            <a:pPr marL="0" indent="0">
              <a:buNone/>
            </a:pPr>
            <a:r>
              <a:rPr lang="en-US" b="1" dirty="0"/>
              <a:t>3. Strengthen local aspects</a:t>
            </a:r>
            <a:endParaRPr lang="en-US" dirty="0"/>
          </a:p>
          <a:p>
            <a:r>
              <a:rPr lang="en-US" dirty="0"/>
              <a:t>Local knowledge, research information, experience and culture provide a starting point for delivering experiences.</a:t>
            </a:r>
          </a:p>
          <a:p>
            <a:r>
              <a:rPr lang="en-US" dirty="0"/>
              <a:t>The guidance provided is of high quality, and operators know the area and local conditions well.</a:t>
            </a:r>
          </a:p>
          <a:p>
            <a:r>
              <a:rPr lang="en-US" dirty="0"/>
              <a:t>We increase the appreciation of the site by means of high-quality tourist services.</a:t>
            </a:r>
          </a:p>
          <a:p>
            <a:r>
              <a:rPr lang="en-US" dirty="0"/>
              <a:t>We cooperate and offer local residents and visitors the opportunity to take part in the management and development of the site.</a:t>
            </a:r>
          </a:p>
          <a:p>
            <a:endParaRPr lang="fi-FI" dirty="0"/>
          </a:p>
        </p:txBody>
      </p:sp>
    </p:spTree>
    <p:extLst>
      <p:ext uri="{BB962C8B-B14F-4D97-AF65-F5344CB8AC3E}">
        <p14:creationId xmlns:p14="http://schemas.microsoft.com/office/powerpoint/2010/main" val="41729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Sustainable</a:t>
            </a:r>
            <a:r>
              <a:rPr lang="fi-FI" dirty="0"/>
              <a:t> </a:t>
            </a:r>
            <a:r>
              <a:rPr lang="fi-FI" dirty="0" err="1"/>
              <a:t>tourism</a:t>
            </a:r>
            <a:r>
              <a:rPr lang="fi-FI" dirty="0"/>
              <a:t> in </a:t>
            </a:r>
            <a:r>
              <a:rPr lang="fi-FI" dirty="0" err="1"/>
              <a:t>the</a:t>
            </a:r>
            <a:r>
              <a:rPr lang="fi-FI" dirty="0"/>
              <a:t> </a:t>
            </a:r>
            <a:r>
              <a:rPr lang="fi-FI" dirty="0" err="1"/>
              <a:t>national</a:t>
            </a:r>
            <a:r>
              <a:rPr lang="fi-FI" dirty="0"/>
              <a:t> </a:t>
            </a:r>
            <a:r>
              <a:rPr lang="fi-FI" dirty="0" err="1"/>
              <a:t>parks</a:t>
            </a:r>
            <a:r>
              <a:rPr lang="fi-FI" dirty="0"/>
              <a:t> of Finland</a:t>
            </a:r>
          </a:p>
        </p:txBody>
      </p:sp>
      <p:sp>
        <p:nvSpPr>
          <p:cNvPr id="6" name="Sisällön paikkamerkki 5"/>
          <p:cNvSpPr>
            <a:spLocks noGrp="1"/>
          </p:cNvSpPr>
          <p:nvPr>
            <p:ph sz="half" idx="15"/>
          </p:nvPr>
        </p:nvSpPr>
        <p:spPr>
          <a:xfrm>
            <a:off x="385707" y="1415133"/>
            <a:ext cx="8022797" cy="3119389"/>
          </a:xfrm>
        </p:spPr>
        <p:txBody>
          <a:bodyPr/>
          <a:lstStyle/>
          <a:p>
            <a:pPr marL="0" indent="0">
              <a:buNone/>
            </a:pPr>
            <a:r>
              <a:rPr lang="en-US" b="1" dirty="0"/>
              <a:t>4. Promote use of the sites to increase health and well-being</a:t>
            </a:r>
            <a:endParaRPr lang="en-US" dirty="0"/>
          </a:p>
          <a:p>
            <a:r>
              <a:rPr lang="en-US" dirty="0"/>
              <a:t>We encourage visitors to engage in versatile natural and cultural experiences on their own and in guided groups.</a:t>
            </a:r>
          </a:p>
          <a:p>
            <a:r>
              <a:rPr lang="en-US" dirty="0"/>
              <a:t>We ensure the safety of all sites and services.</a:t>
            </a:r>
          </a:p>
          <a:p>
            <a:r>
              <a:rPr lang="en-US" dirty="0"/>
              <a:t>Our services promote equality.</a:t>
            </a:r>
          </a:p>
          <a:p>
            <a:r>
              <a:rPr lang="en-US" dirty="0"/>
              <a:t>We enhance visitors’ opportunities to increase their social, psychological and physical well-being.</a:t>
            </a:r>
          </a:p>
          <a:p>
            <a:r>
              <a:rPr lang="en-US" dirty="0"/>
              <a:t>We promote local residents’ recreation and improve living conditions in the area.</a:t>
            </a:r>
          </a:p>
          <a:p>
            <a:endParaRPr lang="fi-FI" dirty="0"/>
          </a:p>
        </p:txBody>
      </p:sp>
    </p:spTree>
    <p:extLst>
      <p:ext uri="{BB962C8B-B14F-4D97-AF65-F5344CB8AC3E}">
        <p14:creationId xmlns:p14="http://schemas.microsoft.com/office/powerpoint/2010/main" val="1828545011"/>
      </p:ext>
    </p:extLst>
  </p:cSld>
  <p:clrMapOvr>
    <a:masterClrMapping/>
  </p:clrMapOvr>
</p:sld>
</file>

<file path=ppt/theme/theme1.xml><?xml version="1.0" encoding="utf-8"?>
<a:theme xmlns:a="http://schemas.openxmlformats.org/drawingml/2006/main" name="2_Office Theme Cover Blank">
  <a:themeElements>
    <a:clrScheme name="Vihreä">
      <a:dk1>
        <a:sysClr val="windowText" lastClr="000000"/>
      </a:dk1>
      <a:lt1>
        <a:sysClr val="window" lastClr="FFFFFF"/>
      </a:lt1>
      <a:dk2>
        <a:srgbClr val="1F497D"/>
      </a:dk2>
      <a:lt2>
        <a:srgbClr val="EEECE1"/>
      </a:lt2>
      <a:accent1>
        <a:srgbClr val="005A32"/>
      </a:accent1>
      <a:accent2>
        <a:srgbClr val="008C38"/>
      </a:accent2>
      <a:accent3>
        <a:srgbClr val="00B93F"/>
      </a:accent3>
      <a:accent4>
        <a:srgbClr val="6BC149"/>
      </a:accent4>
      <a:accent5>
        <a:srgbClr val="A0D783"/>
      </a:accent5>
      <a:accent6>
        <a:srgbClr val="DFF4CF"/>
      </a:accent6>
      <a:hlink>
        <a:srgbClr val="0000FF"/>
      </a:hlink>
      <a:folHlink>
        <a:srgbClr val="800080"/>
      </a:folHlink>
    </a:clrScheme>
    <a:fontScheme name="Kierros">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ctr" anchorCtr="0">
        <a:normAutofit/>
      </a:bodyPr>
      <a:lstStyle>
        <a:defPPr>
          <a:defRPr sz="2400" dirty="0" smtClean="0">
            <a:latin typeface="Corbel"/>
            <a:cs typeface="Corbel"/>
          </a:defRPr>
        </a:defPPr>
      </a:lstStyle>
    </a:txDef>
  </a:objectDefaults>
  <a:extraClrSchemeLst/>
  <a:extLst>
    <a:ext uri="{05A4C25C-085E-4340-85A3-A5531E510DB2}">
      <thm15:themeFamily xmlns:thm15="http://schemas.microsoft.com/office/thememl/2012/main" name="MH_mallipohja_tarkastettu_7.2.2018.pptx" id="{44527E98-9E88-4570-B82F-095282BA5429}" vid="{C2EE83A3-4594-4076-A126-1594916322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283bda-0d50-4137-adc2-b4284034b6bf"/>
    <TaxKeywordTaxHTField xmlns="d3283bda-0d50-4137-adc2-b4284034b6bf">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Metsä Dokumentti" ma:contentTypeID="0x010100C2AD7AC09E3CEA4B95F869AAB8A3FB7F00F57E7474750AC8479CF0AE9A57E41A78" ma:contentTypeVersion="5" ma:contentTypeDescription="" ma:contentTypeScope="" ma:versionID="4c6e4a473b6b20f39884503085aa5658">
  <xsd:schema xmlns:xsd="http://www.w3.org/2001/XMLSchema" xmlns:xs="http://www.w3.org/2001/XMLSchema" xmlns:p="http://schemas.microsoft.com/office/2006/metadata/properties" xmlns:ns2="d3283bda-0d50-4137-adc2-b4284034b6bf" xmlns:ns3="2ef4fbf5-8bbf-43e9-9841-8ae71ad6e4c9" targetNamespace="http://schemas.microsoft.com/office/2006/metadata/properties" ma:root="true" ma:fieldsID="aa6315bdf3fdf30826bab3ca1b4b718f" ns2:_="" ns3:_="">
    <xsd:import namespace="d3283bda-0d50-4137-adc2-b4284034b6bf"/>
    <xsd:import namespace="2ef4fbf5-8bbf-43e9-9841-8ae71ad6e4c9"/>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283bda-0d50-4137-adc2-b4284034b6bf"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Yrityksen avainsanat" ma:fieldId="{23f27201-bee3-471e-b2e7-b64fd8b7ca38}" ma:taxonomyMulti="true" ma:sspId="665f7b42-d74c-4a98-baf1-abe8d2310a45"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f2b7bf58-05e9-4116-b7b1-f987a0eb791b}" ma:internalName="TaxCatchAll" ma:showField="CatchAllData" ma:web="48b8f5d2-3aff-4d90-9b01-e648d5bba1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f2b7bf58-05e9-4116-b7b1-f987a0eb791b}" ma:internalName="TaxCatchAllLabel" ma:readOnly="true" ma:showField="CatchAllDataLabel" ma:web="48b8f5d2-3aff-4d90-9b01-e648d5bba1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ef4fbf5-8bbf-43e9-9841-8ae71ad6e4c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65f7b42-d74c-4a98-baf1-abe8d2310a45" ContentTypeId="0x010100C2AD7AC09E3CEA4B95F869AAB8A3FB7F"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28D361-04E9-44E1-9DF9-DD5D6B6BDD43}">
  <ds:schemaRefs>
    <ds:schemaRef ds:uri="2ef4fbf5-8bbf-43e9-9841-8ae71ad6e4c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3283bda-0d50-4137-adc2-b4284034b6bf"/>
    <ds:schemaRef ds:uri="http://www.w3.org/XML/1998/namespace"/>
    <ds:schemaRef ds:uri="http://purl.org/dc/dcmitype/"/>
  </ds:schemaRefs>
</ds:datastoreItem>
</file>

<file path=customXml/itemProps2.xml><?xml version="1.0" encoding="utf-8"?>
<ds:datastoreItem xmlns:ds="http://schemas.openxmlformats.org/officeDocument/2006/customXml" ds:itemID="{3BDD2924-071F-443C-AACB-8B532A8FE4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283bda-0d50-4137-adc2-b4284034b6bf"/>
    <ds:schemaRef ds:uri="2ef4fbf5-8bbf-43e9-9841-8ae71ad6e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3133DA-E876-4968-ACF2-0745558E9516}">
  <ds:schemaRefs>
    <ds:schemaRef ds:uri="Microsoft.SharePoint.Taxonomy.ContentTypeSync"/>
  </ds:schemaRefs>
</ds:datastoreItem>
</file>

<file path=customXml/itemProps4.xml><?xml version="1.0" encoding="utf-8"?>
<ds:datastoreItem xmlns:ds="http://schemas.openxmlformats.org/officeDocument/2006/customXml" ds:itemID="{637F2299-534F-41D9-90F3-3BDB3668BF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Metsähallitus ppt pohja</Template>
  <TotalTime>90</TotalTime>
  <Words>1471</Words>
  <Application>Microsoft Office PowerPoint</Application>
  <PresentationFormat>Экран (16:9)</PresentationFormat>
  <Paragraphs>196</Paragraphs>
  <Slides>31</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ＭＳ Ｐゴシック</vt:lpstr>
      <vt:lpstr>ＭＳ Ｐゴシック</vt:lpstr>
      <vt:lpstr>Arial</vt:lpstr>
      <vt:lpstr>Arial Bold</vt:lpstr>
      <vt:lpstr>Calibri</vt:lpstr>
      <vt:lpstr>Corbel</vt:lpstr>
      <vt:lpstr>Times</vt:lpstr>
      <vt:lpstr>Trebuchet MS</vt:lpstr>
      <vt:lpstr>2_Office Theme Cover Blank</vt:lpstr>
      <vt:lpstr>Sustainable tourism</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Презентация PowerPoint</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Sustainable tourism in the national parks of Finland</vt:lpstr>
      <vt:lpstr>PAVE = Service facilities information system</vt:lpstr>
      <vt:lpstr>Using the PAVE system in practice</vt:lpstr>
      <vt:lpstr>Constructing visitor facilities and other constructions</vt:lpstr>
      <vt:lpstr>ASTA – Customer information system </vt:lpstr>
      <vt:lpstr>Visitor numbers to National Parks in constant growth</vt:lpstr>
      <vt:lpstr>National Parks and  National Hiking Areas</vt:lpstr>
      <vt:lpstr>Parks &amp; Wildlife Finland manages our most pristine nature and cultural heritage </vt:lpstr>
      <vt:lpstr>Visits to nature improve our well-being</vt:lpstr>
      <vt:lpstr>We serve customers in  nature and online</vt:lpstr>
      <vt:lpstr>Nature creates wealth and employment </vt:lpstr>
      <vt:lpstr>Презентация PowerPoint</vt:lpstr>
      <vt:lpstr>Haltia – the Finnish Nature Centre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Monipuolisen</dc:title>
  <dc:creator>Anni Kettunen</dc:creator>
  <cp:keywords/>
  <cp:lastModifiedBy>олег самсонов</cp:lastModifiedBy>
  <cp:revision>20</cp:revision>
  <cp:lastPrinted>2016-07-01T08:37:09Z</cp:lastPrinted>
  <dcterms:created xsi:type="dcterms:W3CDTF">2018-02-26T14:12:23Z</dcterms:created>
  <dcterms:modified xsi:type="dcterms:W3CDTF">2020-05-25T13:10:35Z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0x010100C2AD7AC09E3CEA4B95F869AAB8A3FB7F00F57E7474750AC8479CF0AE9A57E41A78</vt:lpwstr>
  </property>
  <property fmtid="{D5CDD505-2E9C-101B-9397-08002B2CF9AE}" pid="3" name="TaxKeyword">
    <vt:lpwstr/>
  </property>
</Properties>
</file>