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90" r:id="rId2"/>
  </p:sldMasterIdLst>
  <p:sldIdLst>
    <p:sldId id="256" r:id="rId3"/>
    <p:sldId id="257" r:id="rId4"/>
    <p:sldId id="258" r:id="rId5"/>
    <p:sldId id="272" r:id="rId6"/>
    <p:sldId id="273" r:id="rId7"/>
    <p:sldId id="270" r:id="rId8"/>
    <p:sldId id="271" r:id="rId9"/>
    <p:sldId id="260" r:id="rId10"/>
    <p:sldId id="266" r:id="rId11"/>
    <p:sldId id="259" r:id="rId12"/>
    <p:sldId id="261" r:id="rId13"/>
    <p:sldId id="262" r:id="rId14"/>
    <p:sldId id="263" r:id="rId15"/>
    <p:sldId id="264" r:id="rId16"/>
    <p:sldId id="265" r:id="rId17"/>
    <p:sldId id="267" r:id="rId18"/>
    <p:sldId id="268" r:id="rId19"/>
    <p:sldId id="26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31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7" r:id="rId44"/>
    <p:sldId id="298" r:id="rId45"/>
    <p:sldId id="296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  <p:sldId id="312" r:id="rId60"/>
    <p:sldId id="313" r:id="rId61"/>
    <p:sldId id="314" r:id="rId62"/>
    <p:sldId id="315" r:id="rId63"/>
    <p:sldId id="316" r:id="rId6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2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719E0-5B79-4EB9-8D26-5107C2C99A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7161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67D2E-1EEB-4683-A48D-93D210882F6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44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CB92F8-F263-4122-A74D-7DD523BE13F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7704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A33127-754B-4F83-891A-17EDA8064EA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1884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79A54-7391-4C44-A38E-42D67CF76A9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290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ru-RU" sz="2400" smtClean="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512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52972-A482-48E9-AEEB-3F296D218D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3503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21C5F4-BA6F-4E0A-B784-F0F5B0A98079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404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457D21-4B69-4BEC-BBAA-7B74CB30745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366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181766-8317-4327-9A5A-05820664FDE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515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DF5970-0E91-41C2-9C10-18BC5289490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33526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E44F52-6D94-46C2-A80C-069B32234DB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74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670A8-C127-4211-8CEB-C46B8988B20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3717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60B008-EA74-4D30-A9AE-DA38E5119B1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0775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D02CD-BF2B-4DF6-95BF-5E1E8888E42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094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79734A-E5F4-4729-B238-6D5ED74B43C0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2146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BDC9E4-7F2E-488F-A6E9-5265DA1FDE4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5533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4CCD2-959D-4BDA-AE8C-EE23E1155AE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0088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F03DD-C135-4708-8D66-F7FE9E9A9C4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2459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BCA39-E333-4573-AC00-0DDF40BE74D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476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42ED79-10F4-4522-80ED-AC499014E146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363654"/>
      </p:ext>
    </p:extLst>
  </p:cSld>
  <p:clrMapOvr>
    <a:masterClrMapping/>
  </p:clrMapOvr>
  <p:transition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007B8-8BD5-408F-8F61-F3564138608E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13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F46C9-A1EE-4DA1-BE62-BF37E17A416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47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BA529-FE83-4932-9006-4F5BC5D322C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7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9F1E2-39F6-45B4-A62D-F9E8A4BBEB3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633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02977-F38D-47A6-9998-9B32AE6B6D6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2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816D8F-3ABB-46A6-B241-174C2F01873D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84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78AB48-5865-4199-B02A-3DC27AFBF9D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70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216487A7-65D3-4792-B510-AA8ACD2A1053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  <p:sldLayoutId id="2147483746" r:id="rId13"/>
  </p:sldLayoutIdLst>
  <p:transition>
    <p:pu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39377A5D-ED64-4227-A746-8ED873E37AD5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205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01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</p:sldLayoutIdLst>
  <p:transition>
    <p:pu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lovari.yandex.ru/~%D0%BA%D0%BD%D0%B8%D0%B3%D0%B8/%D0%91%D0%A1%D0%AD/%D0%9F%D0%B8%D1%89%D0%B0/" TargetMode="External"/><Relationship Id="rId2" Type="http://schemas.openxmlformats.org/officeDocument/2006/relationships/hyperlink" Target="http://slovari.yandex.ru/~%D0%BA%D0%BD%D0%B8%D0%B3%D0%B8/%D0%91%D0%A1%D0%AD/%D0%9F%D0%B8%D1%82%D0%B0%D0%BD%D0%B8%D0%B5/" TargetMode="Externa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828800"/>
            <a:ext cx="7732712" cy="2209800"/>
          </a:xfrm>
        </p:spPr>
        <p:txBody>
          <a:bodyPr/>
          <a:lstStyle/>
          <a:p>
            <a:r>
              <a:rPr lang="ru-RU" altLang="ru-RU" sz="4800" smtClean="0"/>
              <a:t>   ПИТАНИЕ В ПОХОДЕ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4508500"/>
            <a:ext cx="6019800" cy="1752600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Белки (Б)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844675"/>
            <a:ext cx="8229600" cy="4392613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altLang="ru-RU" sz="2800" i="1" smtClean="0"/>
              <a:t>Белки</a:t>
            </a:r>
            <a:r>
              <a:rPr lang="ru-RU" altLang="ru-RU" sz="2800" smtClean="0"/>
              <a:t> - основной строительный материал клеток. Наиболее ценен белок животного происхождения( содержит  аминокислоты). Недостаток белков в рационе приводит к нарушению обмена веществ, снижению работоспособности, затрудняет адаптацию к походным условиям. В тяжелых случаях может привести к серьезным функциональным расстройствам. Излишек белков в горах тоже может затруднять обмен веществ.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Белки, пример</a:t>
            </a:r>
          </a:p>
        </p:txBody>
      </p:sp>
      <p:sp>
        <p:nvSpPr>
          <p:cNvPr id="15363" name="Rectangle 22"/>
          <p:cNvSpPr>
            <a:spLocks noGrp="1" noRot="1" noChangeArrowheads="1"/>
          </p:cNvSpPr>
          <p:nvPr>
            <p:ph idx="1"/>
          </p:nvPr>
        </p:nvSpPr>
        <p:spPr>
          <a:xfrm>
            <a:off x="457200" y="1628775"/>
            <a:ext cx="8229600" cy="46085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smtClean="0"/>
              <a:t> Продукты,  в которых основная доля – белок ( г на 100 гр продукта / % усвояемости):</a:t>
            </a:r>
          </a:p>
          <a:p>
            <a:r>
              <a:rPr lang="ru-RU" altLang="ru-RU" sz="2800" smtClean="0"/>
              <a:t>Творог сублимированный – 97гр /97%</a:t>
            </a:r>
          </a:p>
          <a:p>
            <a:r>
              <a:rPr lang="ru-RU" altLang="ru-RU" sz="2800" smtClean="0"/>
              <a:t>Сыр сублимированный – 67 гр / 80%</a:t>
            </a:r>
          </a:p>
          <a:p>
            <a:r>
              <a:rPr lang="ru-RU" altLang="ru-RU" sz="2800" smtClean="0"/>
              <a:t>Мясо сублимированное – 60гр /96%</a:t>
            </a:r>
          </a:p>
          <a:p>
            <a:r>
              <a:rPr lang="ru-RU" altLang="ru-RU" sz="2800" smtClean="0"/>
              <a:t>Яичный порошок 50 гр /84%</a:t>
            </a:r>
          </a:p>
          <a:p>
            <a:r>
              <a:rPr lang="ru-RU" altLang="ru-RU" sz="2800" smtClean="0"/>
              <a:t>Молоко сухое – 38 гр /89%</a:t>
            </a:r>
          </a:p>
          <a:p>
            <a:r>
              <a:rPr lang="ru-RU" altLang="ru-RU" sz="2800" smtClean="0"/>
              <a:t>Горох  - 20 гр  73% (растительного происхождения)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ЖИРЫ (Ж)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28775"/>
            <a:ext cx="8229600" cy="42386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i="1" smtClean="0"/>
              <a:t>Жиры</a:t>
            </a:r>
            <a:r>
              <a:rPr lang="ru-RU" altLang="ru-RU" sz="2800" i="1" smtClean="0"/>
              <a:t> ≈</a:t>
            </a:r>
            <a:r>
              <a:rPr lang="ru-RU" altLang="ru-RU" sz="2800" smtClean="0"/>
              <a:t> основной источник энергии в покое и при мало интенсивной работе. Участвуют жиры и в обменных процессах, так что пища, полностью лишенная жиров, неполноценна. В жирах, как и в белках, есть незаменимые вещества, поэтому в рационе надо предусмотреть растительные и животные жиры.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smtClean="0"/>
              <a:t>Энергетическая ценность их различна при окислении 1 грамма белков или углеводов высвобождается 4,1 ккал энергии, жиров ≈ 9,3 ккал. </a:t>
            </a:r>
          </a:p>
          <a:p>
            <a:pPr>
              <a:lnSpc>
                <a:spcPct val="80000"/>
              </a:lnSpc>
            </a:pPr>
            <a:endParaRPr lang="ru-RU" altLang="ru-RU" sz="28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Жиры, примеры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3830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smtClean="0"/>
              <a:t> Продукты,  в которых основная доля – жиры     ( г на 100 гр продукта/ % усвояемости):</a:t>
            </a:r>
          </a:p>
          <a:p>
            <a:r>
              <a:rPr lang="ru-RU" altLang="ru-RU" smtClean="0"/>
              <a:t>Масло растительное – 99,9 гр / 96%</a:t>
            </a:r>
          </a:p>
          <a:p>
            <a:r>
              <a:rPr lang="ru-RU" altLang="ru-RU" smtClean="0"/>
              <a:t>Орехи грецкие – 56 гр / 81%</a:t>
            </a:r>
          </a:p>
          <a:p>
            <a:r>
              <a:rPr lang="ru-RU" altLang="ru-RU" smtClean="0"/>
              <a:t>Жир Свиной – 93,7 гр / 93%</a:t>
            </a:r>
          </a:p>
          <a:p>
            <a:r>
              <a:rPr lang="ru-RU" altLang="ru-RU" smtClean="0"/>
              <a:t>Сало – 80гр / 82%</a:t>
            </a:r>
          </a:p>
          <a:p>
            <a:r>
              <a:rPr lang="ru-RU" altLang="ru-RU" smtClean="0"/>
              <a:t>Печень трески – 62гр /71%</a:t>
            </a:r>
          </a:p>
        </p:txBody>
      </p:sp>
    </p:spTree>
  </p:cSld>
  <p:clrMapOvr>
    <a:masterClrMapping/>
  </p:clrMapOvr>
  <p:transition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Углеводы  (У)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i="1" smtClean="0"/>
              <a:t>Углеводы</a:t>
            </a:r>
            <a:r>
              <a:rPr lang="ru-RU" altLang="ru-RU" smtClean="0"/>
              <a:t> - основной источник энергии. Усваиваются быстрее, чем жиры, при этом затрачивается меньшее количество кислорода и практически не образуется вредных для организма веществ. Поэтому выгодно потреблять их при интенсивной работе.</a:t>
            </a:r>
          </a:p>
        </p:txBody>
      </p:sp>
    </p:spTree>
  </p:cSld>
  <p:clrMapOvr>
    <a:masterClrMapping/>
  </p:clrMapOvr>
  <p:transition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Углеводы, примеры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Продукты,  в которых основная доля – углеводы    ( г на 100 гр продукта/ % усвояемости):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Сахар -  99гр / 99%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Леденцы - 92гр / 92%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Вафли -  70 гр / 93%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Шоколад молочный - 47гр / 90%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Сухари белые -   69гр / 80 %</a:t>
            </a:r>
          </a:p>
        </p:txBody>
      </p:sp>
    </p:spTree>
  </p:cSld>
  <p:clrMapOvr>
    <a:masterClrMapping/>
  </p:clrMapOvr>
  <p:transition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Соотношение Б: Ж: У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Для несложных пеших и водных походах оптимальным считается соотношение 1:1:4 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Холодное время года, лыжные походы 1:2:3, (1:3:4 сложные лыжные) </a:t>
            </a:r>
          </a:p>
        </p:txBody>
      </p:sp>
    </p:spTree>
  </p:cSld>
  <p:clrMapOvr>
    <a:masterClrMapping/>
  </p:clrMapOvr>
  <p:transition>
    <p:push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smtClean="0"/>
              <a:t>Высокогорье (выше 3000), Б:Ж:У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smtClean="0"/>
              <a:t>В горах, где в воздухе не хватает кислорода, организм не может усвоить большое количество жиров. Для адаптации к высокогорью нужно больше белков. </a:t>
            </a:r>
          </a:p>
          <a:p>
            <a:pPr>
              <a:buFont typeface="Wingdings" pitchFamily="2" charset="2"/>
              <a:buNone/>
            </a:pPr>
            <a:r>
              <a:rPr lang="ru-RU" altLang="ru-RU" sz="2800" smtClean="0"/>
              <a:t>Оптимальным считается соотношение 1:0.7:4 для Кавказа,</a:t>
            </a:r>
          </a:p>
          <a:p>
            <a:pPr>
              <a:buFont typeface="Wingdings" pitchFamily="2" charset="2"/>
              <a:buNone/>
            </a:pPr>
            <a:r>
              <a:rPr lang="ru-RU" altLang="ru-RU" sz="2800" smtClean="0"/>
              <a:t> 1:0.7:5 - для более жарких или высоких районов (Средней Азии). </a:t>
            </a:r>
          </a:p>
        </p:txBody>
      </p:sp>
    </p:spTree>
  </p:cSld>
  <p:clrMapOvr>
    <a:masterClrMapping/>
  </p:clrMapOvr>
  <p:transition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Режим питания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Рацион - порция пищи на определенное время, например, на день.</a:t>
            </a:r>
          </a:p>
          <a:p>
            <a:r>
              <a:rPr lang="ru-RU" altLang="ru-RU" smtClean="0"/>
              <a:t> Меню -набор продуктов или блюд. </a:t>
            </a:r>
          </a:p>
          <a:p>
            <a:r>
              <a:rPr lang="ru-RU" altLang="ru-RU" smtClean="0"/>
              <a:t>Режим питания - распорядок приема пищи.</a:t>
            </a:r>
          </a:p>
        </p:txBody>
      </p:sp>
    </p:spTree>
  </p:cSld>
  <p:clrMapOvr>
    <a:masterClrMapping/>
  </p:clrMapOvr>
  <p:transition>
    <p:push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Режим питания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В несложном путешествии распорядок дня обычно предусматривает трехразовое горячее питание.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Проценты дневного рациона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завтрак — 30%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перекусы – 15% (карманное питание)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обед – 30%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ужин— 25%</a:t>
            </a: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Энергозатраты в жизни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28775"/>
            <a:ext cx="8229600" cy="46085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800" smtClean="0"/>
              <a:t>         В обычной жизни мужчины, занимающиеся, в основном, умственной деятельностью, но при этом уделяющие внимание спорту, расходуют около 3500 ккал в день, женщины ≈до 2500.</a:t>
            </a:r>
            <a:r>
              <a:rPr lang="ru-RU" altLang="ru-RU" smtClean="0"/>
              <a:t> </a:t>
            </a:r>
          </a:p>
          <a:p>
            <a:pPr>
              <a:buFont typeface="Arial" charset="0"/>
              <a:buNone/>
            </a:pPr>
            <a:r>
              <a:rPr lang="ru-RU" altLang="ru-RU" sz="2800" smtClean="0"/>
              <a:t>Расход энергии зависит от массы тела, возраста, а кроме того  от тренированности: чем лучше подготовлен организм к нагрузкам, тем меньше траты энергии. У тренированного человека, КПД выше.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Режим питания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При двухразовом горячем питании,  на завтрак рекомендуется планировать 40 процентов суточной нормы калорий, на ужин — до 35, остальные 25 процентов отводятся на питание на большом и малых привалах. </a:t>
            </a:r>
          </a:p>
        </p:txBody>
      </p:sp>
    </p:spTree>
  </p:cSld>
  <p:clrMapOvr>
    <a:masterClrMapping/>
  </p:clrMapOvr>
  <p:transition>
    <p:push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Завтрак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Завтрак должен обеспечить работоспособность в первой половине дня.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800" smtClean="0"/>
              <a:t>Утренние блюда должны легко усваиваться, быть приятными на вкус(например, в каши можно добавлять ванильный сахар, а в макароны - томат) и небольшими по объему. Если предстоит тяжелая работа, не стоит утром пить кофе или какао -они поднимают артериальное давление. </a:t>
            </a:r>
          </a:p>
        </p:txBody>
      </p:sp>
    </p:spTree>
  </p:cSld>
  <p:clrMapOvr>
    <a:masterClrMapping/>
  </p:clrMapOvr>
  <p:transition>
    <p:push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Завтрак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z="2800" smtClean="0"/>
              <a:t> А что делать, если завтрак все-таки не съеден? Не слишком жидкую кашу можно взять с собой в полиэтиленовом пакете, котелке или автоклаве. Через 1,5≈2 часа, когда позеленевшие малоежки попросят пощады, можно сделать привал и облегчить их страдания. Правда, будет потеряно время, но что поделаешь. </a:t>
            </a:r>
          </a:p>
        </p:txBody>
      </p:sp>
    </p:spTree>
  </p:cSld>
  <p:clrMapOvr>
    <a:masterClrMapping/>
  </p:clrMapOvr>
  <p:transition>
    <p:push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Перекусы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mtClean="0"/>
              <a:t>Перекус  обычно состоит из любых богатых углеводами продуктов, которые можно положить в карман или лучше в специальный перекусный мешок. Кстати, в него складывают все, что не хочется съесть немедленно. Не спешите выбрасывать, например, сахар или сухари, оставшиеся от завтрака или ужина. </a:t>
            </a:r>
          </a:p>
        </p:txBody>
      </p:sp>
    </p:spTree>
  </p:cSld>
  <p:clrMapOvr>
    <a:masterClrMapping/>
  </p:clrMapOvr>
  <p:transition>
    <p:push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Обед горячий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smtClean="0"/>
              <a:t>Обед -предпочтительна высококалорийная жирная и сладкая пища.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smtClean="0"/>
              <a:t> Легкоусвояемые углеводородосодержащие продукты (сахар, конфеты, сухофрукты, вафли, щербет, экстракты, соки) должны сочетаться с трудноусвояемыми продуктами с большим количеством жиров (колбаса, сало, мясные и рыбные консервы, халва).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8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smtClean="0"/>
              <a:t>Основные горячие блюда  - супы, легкие каши</a:t>
            </a:r>
            <a:r>
              <a:rPr lang="ru-RU" altLang="ru-RU" sz="2000" smtClean="0"/>
              <a:t>. </a:t>
            </a:r>
          </a:p>
        </p:txBody>
      </p:sp>
    </p:spTree>
  </p:cSld>
  <p:clrMapOvr>
    <a:masterClrMapping/>
  </p:clrMapOvr>
  <p:transition>
    <p:push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Большие перекусы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91513" cy="4167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smtClean="0"/>
              <a:t>Легкоусвояемые углеводородосодержащие продукты : сахар, конфеты, сухофрукты, вафли, щербет, экстракты, соки) трудноусвояемые продукты с большим количеством жиров (колбаса, сало, мясные и рыбные консервы, халва).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 Полезны также сублимированный творог и специальные препараты для реабилитации спортсменов, например СП-11 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Для перекуса можно приготовить чай или компот </a:t>
            </a:r>
          </a:p>
        </p:txBody>
      </p:sp>
    </p:spTree>
  </p:cSld>
  <p:clrMapOvr>
    <a:masterClrMapping/>
  </p:clrMapOvr>
  <p:transition>
    <p:push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Ужин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6799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Должен компенсировать дневные энергозатраты и подготовить нас к следующему дню. Для этого хороши блюда, богатые белками и углеводами: супы, белые каши, мясо, сыр, макароны.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Вечерний чай – снимает эмоциональные перегрузки  - чая должно быть много </a:t>
            </a:r>
          </a:p>
        </p:txBody>
      </p:sp>
    </p:spTree>
  </p:cSld>
  <p:clrMapOvr>
    <a:masterClrMapping/>
  </p:clrMapOvr>
  <p:transition>
    <p:push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Питание на дневках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27525"/>
          </a:xfrm>
        </p:spPr>
        <p:txBody>
          <a:bodyPr/>
          <a:lstStyle/>
          <a:p>
            <a:r>
              <a:rPr lang="ru-RU" altLang="ru-RU" sz="2800" smtClean="0"/>
              <a:t>Надо предусмотреть самые изысканные продукты и блюда: пончики, жаренные в растительном масле, блины, варенье, торт из сухарной крошки со сгущенкой, свежую картошку, соленые огурцы, овощные консервы, арбузы (дыни быстро портятся).  </a:t>
            </a:r>
          </a:p>
          <a:p>
            <a:r>
              <a:rPr lang="ru-RU" altLang="ru-RU" sz="2800" smtClean="0"/>
              <a:t>Используются продукты, с длительным временем приготовления: горох, чечевица, перловка</a:t>
            </a:r>
          </a:p>
        </p:txBody>
      </p:sp>
    </p:spTree>
  </p:cSld>
  <p:clrMapOvr>
    <a:masterClrMapping/>
  </p:clrMapOvr>
  <p:transition>
    <p:push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Нормы закладки основных продуктов, на 1 чел в сутки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smtClean="0"/>
              <a:t>Крупы (молочные каши)  - 50-70гр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Крупы (мясные каши) – 60-80 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Макаронные изделия – 60-100гр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Молоко сухое  - 15-40гр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Сыр – 30-70гр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Яичный порошок – 10-50 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Тушенка говяжья – 50-100гр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Колбаса сырокопченая 40-70гр</a:t>
            </a:r>
          </a:p>
        </p:txBody>
      </p:sp>
    </p:spTree>
  </p:cSld>
  <p:clrMapOvr>
    <a:masterClrMapping/>
  </p:clrMapOvr>
  <p:transition>
    <p:push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Нормы закладки основных продуктов, на 1 чел в сутки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43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smtClean="0"/>
              <a:t>Сало -   30-50 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Рыба консервированная в масле  - 30-80 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Сухофрукты -  50-70 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Орехи грецкие - 20-30 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Шоколад – 30-70 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Печенье 40-70 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Сахар -  80-120гр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Соль – 10гр</a:t>
            </a:r>
          </a:p>
          <a:p>
            <a:pPr>
              <a:lnSpc>
                <a:spcPct val="90000"/>
              </a:lnSpc>
            </a:pPr>
            <a:r>
              <a:rPr lang="ru-RU" altLang="ru-RU" sz="2800" smtClean="0"/>
              <a:t>Сухари белые – 40-70 гр</a:t>
            </a: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mtClean="0"/>
              <a:t>Энергозатраты в походе 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28775"/>
            <a:ext cx="8229600" cy="4537075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mtClean="0"/>
              <a:t>в городе и несложных пеших и водных походах мы тратим 2500-3500 ккал в сутки. В горных и лыжных походах 1-2 к.с. энергозатраты составляют в среднем 3-4 тыс.ккал в сутки, а в отдельные дни - до 6 тыс.ккал. </a:t>
            </a:r>
          </a:p>
          <a:p>
            <a:pPr>
              <a:buFont typeface="Arial" charset="0"/>
              <a:buNone/>
            </a:pPr>
            <a:r>
              <a:rPr lang="ru-RU" altLang="ru-RU" smtClean="0"/>
              <a:t>В сложных походах они возрастают до 5-6 тыс.ккал в сутки в среднем, а в штурмовые дни - до 7-8 тыс.ккал.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Разнообразие питания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094162"/>
          </a:xfrm>
        </p:spPr>
        <p:txBody>
          <a:bodyPr/>
          <a:lstStyle/>
          <a:p>
            <a:r>
              <a:rPr lang="ru-RU" altLang="ru-RU" smtClean="0"/>
              <a:t>При выборе круп для похода следует придерживаться самого важного — их разнообразия. Крупы — важный источник минеральных веществ и витаминов, и чем шире их ассортимент, тем больше и разнообразие поступающих в организм аминокислот, витаминов и минеральных веществ.</a:t>
            </a:r>
          </a:p>
        </p:txBody>
      </p:sp>
    </p:spTree>
  </p:cSld>
  <p:clrMapOvr>
    <a:masterClrMapping/>
  </p:clrMapOvr>
  <p:transition>
    <p:push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Необходимость разнообразия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smtClean="0"/>
              <a:t>Некоторые считают, что вкус и разнообразие туристских блюд не имеют большого значения. Другие, наоборот, предпочитают иметь 40-50 наименований продуктов. Но, отбросив крайности, заметим, что однообразие снижает усвояемость пищи. Поэтому даже в самых сложных походах лучше изредка, раз в 5-8 дней, поступиться калорийностью и предложить участникам похода рыбные консервы в томате или баклажанную икру </a:t>
            </a:r>
          </a:p>
        </p:txBody>
      </p:sp>
    </p:spTree>
  </p:cSld>
  <p:clrMapOvr>
    <a:masterClrMapping/>
  </p:clrMapOvr>
  <p:transition>
    <p:push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Основные требования к продуктам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 </a:t>
            </a:r>
            <a:r>
              <a:rPr lang="ru-RU" altLang="ru-RU" b="1" smtClean="0"/>
              <a:t>1. </a:t>
            </a:r>
            <a:r>
              <a:rPr lang="ru-RU" altLang="ru-RU" b="1" i="1" smtClean="0"/>
              <a:t>Легкость и калорийность. </a:t>
            </a:r>
            <a:r>
              <a:rPr lang="ru-RU" altLang="ru-RU" smtClean="0"/>
              <a:t>По возможности, надо выбирать те продукты, у которых больше съедобная часть или выше процент усвояемости. </a:t>
            </a:r>
          </a:p>
          <a:p>
            <a:r>
              <a:rPr lang="ru-RU" altLang="ru-RU" smtClean="0"/>
              <a:t>Например, для свежего картофеля -23 % и 96 ккал, а для сушеного ≈78 % и 315 ккал. </a:t>
            </a:r>
          </a:p>
        </p:txBody>
      </p:sp>
    </p:spTree>
  </p:cSld>
  <p:clrMapOvr>
    <a:masterClrMapping/>
  </p:clrMapOvr>
  <p:transition>
    <p:push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Основные требования к продуктам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56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smtClean="0"/>
              <a:t>        </a:t>
            </a:r>
            <a:r>
              <a:rPr lang="ru-RU" altLang="ru-RU" sz="2400" b="1" smtClean="0"/>
              <a:t>2. </a:t>
            </a:r>
            <a:r>
              <a:rPr lang="ru-RU" altLang="ru-RU" sz="2400" b="1" i="1" smtClean="0"/>
              <a:t>Быстрота и несложность приготовления.</a:t>
            </a:r>
            <a:r>
              <a:rPr lang="ru-RU" altLang="ru-RU" sz="2400" smtClean="0"/>
              <a:t>  На сложные кулинарные рецепты в походе времени нет.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 Поэтому лучше не рисковать продуктами и вместо запеканки или гурьевской каши приготовить манную кашу с изюмом, ванилином или корицей, а легко пригорающую вермишель заменить грубыми, но зато надежными рожками.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         Помнить!  температура кипения воды на высоте ниже100 град С. Поэтому приготовление гречки или риса на высотах более 3000 м без автоклава потребует очень много времени и топлива. </a:t>
            </a:r>
          </a:p>
        </p:txBody>
      </p:sp>
    </p:spTree>
  </p:cSld>
  <p:clrMapOvr>
    <a:masterClrMapping/>
  </p:clrMapOvr>
  <p:transition>
    <p:push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748713" cy="1371600"/>
          </a:xfrm>
        </p:spPr>
        <p:txBody>
          <a:bodyPr/>
          <a:lstStyle/>
          <a:p>
            <a:r>
              <a:rPr lang="ru-RU" altLang="ru-RU" sz="3600" b="1" smtClean="0"/>
              <a:t>Продолжительность варки на костре</a:t>
            </a:r>
          </a:p>
        </p:txBody>
      </p:sp>
      <p:graphicFrame>
        <p:nvGraphicFramePr>
          <p:cNvPr id="105527" name="Group 55"/>
          <p:cNvGraphicFramePr>
            <a:graphicFrameLocks noGrp="1"/>
          </p:cNvGraphicFramePr>
          <p:nvPr>
            <p:ph/>
          </p:nvPr>
        </p:nvGraphicFramePr>
        <p:xfrm>
          <a:off x="457200" y="1700213"/>
          <a:ext cx="6346825" cy="4821237"/>
        </p:xfrm>
        <a:graphic>
          <a:graphicData uri="http://schemas.openxmlformats.org/drawingml/2006/table">
            <a:tbl>
              <a:tblPr/>
              <a:tblGrid>
                <a:gridCol w="2747963"/>
                <a:gridCol w="3598862"/>
              </a:tblGrid>
              <a:tr h="7009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Продукты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Продолжительность варки, мин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Геркулес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10-20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Манка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10-12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Гречневая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35-40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Перловая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1,5 ч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Пшено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30-40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Рис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18-40 (дикий не брать)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Горох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2-3 ч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1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Вермишель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10-18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Говядина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1,5-2ч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2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Свинина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1-1,5 ч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Основные требования к продуктам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smtClean="0"/>
              <a:t>        </a:t>
            </a:r>
            <a:r>
              <a:rPr lang="ru-RU" altLang="ru-RU" sz="2800" b="1" smtClean="0"/>
              <a:t>3. </a:t>
            </a:r>
            <a:r>
              <a:rPr lang="ru-RU" altLang="ru-RU" sz="2800" b="1" i="1" smtClean="0"/>
              <a:t>Пригодность в течение всего похода и транспортабельность</a:t>
            </a:r>
            <a:r>
              <a:rPr lang="ru-RU" altLang="ru-RU" sz="2800" smtClean="0"/>
              <a:t> </a:t>
            </a:r>
          </a:p>
          <a:p>
            <a:r>
              <a:rPr lang="ru-RU" altLang="ru-RU" sz="2800" smtClean="0"/>
              <a:t>В походы не берутся скоропортящиеся продукты (молочные продукты, колбаса вареная, хлеб), продукты портящиеся от перепада температур (майонез)</a:t>
            </a:r>
          </a:p>
          <a:p>
            <a:r>
              <a:rPr lang="ru-RU" altLang="ru-RU" sz="2800" smtClean="0"/>
              <a:t>Сохранность и транспортабельность многих продуктов зависит от правильной упаковки </a:t>
            </a:r>
          </a:p>
        </p:txBody>
      </p:sp>
    </p:spTree>
  </p:cSld>
  <p:clrMapOvr>
    <a:masterClrMapping/>
  </p:clrMapOvr>
  <p:transition>
    <p:push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Основные требования к продуктам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smtClean="0"/>
              <a:t>        </a:t>
            </a:r>
            <a:r>
              <a:rPr lang="ru-RU" altLang="ru-RU" sz="2400" b="1" smtClean="0"/>
              <a:t>4. </a:t>
            </a:r>
            <a:r>
              <a:rPr lang="ru-RU" altLang="ru-RU" sz="2400" b="1" i="1" smtClean="0"/>
              <a:t>Вкусовые качества. </a:t>
            </a:r>
            <a:r>
              <a:rPr lang="ru-RU" altLang="ru-RU" sz="2400" smtClean="0"/>
              <a:t>Немаловажная деталь: продукты и блюда из них должны быть вкусными и разнообразными.</a:t>
            </a:r>
            <a:br>
              <a:rPr lang="ru-RU" altLang="ru-RU" sz="2400" smtClean="0"/>
            </a:br>
            <a:r>
              <a:rPr lang="ru-RU" altLang="ru-RU" sz="2400" smtClean="0"/>
              <a:t>         Пресные каши и супы быстро приедаются, а пища, которая надоела, усваивается хуже, чем та, которую едят с удовольствием. Поэтому в походе не нужно скупиться на вкусовые добавки, приправы и специи. Так) в рисовую сладкую кашу на молоке можно добавить сухофрукты, ванильный сахар, корицу. Если в овсяную кашу положить побольше сахара, то она будет напоминать овсяное печенье. </a:t>
            </a:r>
          </a:p>
        </p:txBody>
      </p:sp>
    </p:spTree>
  </p:cSld>
  <p:clrMapOvr>
    <a:masterClrMapping/>
  </p:clrMapOvr>
  <p:transition>
    <p:push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Особенности высокогорья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smtClean="0"/>
              <a:t>Тонкие ароматические приправы типа хмели-сунели не воспринимаются, зато повышенным спросом пользуются томат, лук, чеснок. Лимонная кислота, портящая чай на малых и средних высотах, становится желанной добавкой. Обостряются реакции на запах. Некоторые виды сыров с резким специфическим запахом могут вызвать отвращение. </a:t>
            </a:r>
          </a:p>
        </p:txBody>
      </p:sp>
    </p:spTree>
  </p:cSld>
  <p:clrMapOvr>
    <a:masterClrMapping/>
  </p:clrMapOvr>
  <p:transition>
    <p:push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Составление меню  - принципы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Основные принципы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- горячая пища – 2 раза в день(3 если позволяют условия). В остальное время продукты выдаются сухим пайком, чай можно выдать из термосов.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- калорийность продуктов должна соответствовать сложности похода (но чем сложнее поход, тем больше будет дефицит по калориям)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- меню привязывается к графику похода (питание на запасной день; питание в дороге (заброска-выброска); питание на дневках; питание во время прохождения технически сложных участков маршрута; способ приготовления пищи (костер, горелки)).</a:t>
            </a:r>
          </a:p>
        </p:txBody>
      </p:sp>
    </p:spTree>
  </p:cSld>
  <p:clrMapOvr>
    <a:masterClrMapping/>
  </p:clrMapOvr>
  <p:transition>
    <p:push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Составление меню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smtClean="0"/>
              <a:t>- приготовление пищи должно занимать как можно меньше времени.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- рацион зависит от типа заброски-выброски, высотности, климатических особенностей.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- вес раскладки в зависимости от задач и сложности похода (пешая часть, обносы, волоки) может быть от 400г (сублиматы) до 750 г.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- работа завхоза приходится на предпоходный период, при системе дежурств завхоз контролирует только общие продукты, типа чая, соли, сахара и т.п.</a:t>
            </a:r>
          </a:p>
          <a:p>
            <a:pPr>
              <a:lnSpc>
                <a:spcPct val="80000"/>
              </a:lnSpc>
            </a:pPr>
            <a:endParaRPr lang="ru-RU" altLang="ru-RU" sz="2800" smtClean="0"/>
          </a:p>
        </p:txBody>
      </p:sp>
    </p:spTree>
  </p:cSld>
  <p:clrMapOvr>
    <a:masterClrMapping/>
  </p:clrMapOvr>
  <p:transition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9144000" cy="1371600"/>
          </a:xfrm>
        </p:spPr>
        <p:txBody>
          <a:bodyPr/>
          <a:lstStyle/>
          <a:p>
            <a:r>
              <a:rPr lang="ru-RU" altLang="ru-RU" sz="3800" smtClean="0"/>
              <a:t>Расчет энергозатрат в зависимости от вида туризма и КС ККал</a:t>
            </a:r>
          </a:p>
        </p:txBody>
      </p:sp>
      <p:graphicFrame>
        <p:nvGraphicFramePr>
          <p:cNvPr id="52330" name="Group 106"/>
          <p:cNvGraphicFramePr>
            <a:graphicFrameLocks noGrp="1"/>
          </p:cNvGraphicFramePr>
          <p:nvPr>
            <p:ph/>
          </p:nvPr>
        </p:nvGraphicFramePr>
        <p:xfrm>
          <a:off x="457200" y="2133600"/>
          <a:ext cx="8229600" cy="4094165"/>
        </p:xfrm>
        <a:graphic>
          <a:graphicData uri="http://schemas.openxmlformats.org/drawingml/2006/table">
            <a:tbl>
              <a:tblPr/>
              <a:tblGrid>
                <a:gridCol w="1738313"/>
                <a:gridCol w="1152525"/>
                <a:gridCol w="1079500"/>
                <a:gridCol w="1008062"/>
                <a:gridCol w="1152525"/>
                <a:gridCol w="1079500"/>
                <a:gridCol w="1019175"/>
              </a:tblGrid>
              <a:tr h="623888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Вид туризма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Категория сложности маршрута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3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IV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VI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Водный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Пешеходный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Лыжный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4920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Горный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4420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4810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Составление меню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 smtClean="0"/>
              <a:t>Для начала позаботимся о наглядности. Попросим руководителя составить график физических нагрузок на маршруте по дням. В горном походе нагрузки в основном определяются высотным графиком. Еще надо учесть характер препятствий (сложность перевалов), а для пеших и лыжных походов - протяженность дневных переходов. </a:t>
            </a:r>
          </a:p>
        </p:txBody>
      </p:sp>
    </p:spTree>
  </p:cSld>
  <p:clrMapOvr>
    <a:masterClrMapping/>
  </p:clrMapOvr>
  <p:transition>
    <p:push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Составление меню- принципы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На дни с высокой нагрузкой нужно планировать продукты, легкоусвояемые и богатые углеводами. </a:t>
            </a:r>
          </a:p>
          <a:p>
            <a:r>
              <a:rPr lang="ru-RU" altLang="ru-RU" smtClean="0"/>
              <a:t>На следующий день после максимальной нагрузки – можно планировать трудноусвояемые продукты, богатые жирами</a:t>
            </a:r>
          </a:p>
        </p:txBody>
      </p:sp>
    </p:spTree>
  </p:cSld>
  <p:clrMapOvr>
    <a:masterClrMapping/>
  </p:clrMapOvr>
  <p:transition>
    <p:push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Составление меню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Для удобства меню может повторяться циклами через 3-4 дня. При этом в зависимости от требуемой калорийности и предполагаемой сложности дня основные блюда дополняются теми или иными продуктами. </a:t>
            </a:r>
          </a:p>
        </p:txBody>
      </p:sp>
    </p:spTree>
  </p:cSld>
  <p:clrMapOvr>
    <a:masterClrMapping/>
  </p:clrMapOvr>
  <p:transition>
    <p:push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57200"/>
            <a:ext cx="8229600" cy="1371600"/>
          </a:xfrm>
        </p:spPr>
        <p:txBody>
          <a:bodyPr/>
          <a:lstStyle/>
          <a:p>
            <a:r>
              <a:rPr lang="ru-RU" altLang="ru-RU" smtClean="0"/>
              <a:t>Пример меню (цикл)</a:t>
            </a:r>
          </a:p>
        </p:txBody>
      </p:sp>
      <p:graphicFrame>
        <p:nvGraphicFramePr>
          <p:cNvPr id="80057" name="Group 185"/>
          <p:cNvGraphicFramePr>
            <a:graphicFrameLocks noGrp="1"/>
          </p:cNvGraphicFramePr>
          <p:nvPr>
            <p:ph/>
          </p:nvPr>
        </p:nvGraphicFramePr>
        <p:xfrm>
          <a:off x="457200" y="1557338"/>
          <a:ext cx="8075613" cy="5092700"/>
        </p:xfrm>
        <a:graphic>
          <a:graphicData uri="http://schemas.openxmlformats.org/drawingml/2006/table">
            <a:tbl>
              <a:tblPr/>
              <a:tblGrid>
                <a:gridCol w="1306513"/>
                <a:gridCol w="2016125"/>
                <a:gridCol w="2160587"/>
                <a:gridCol w="2592388"/>
              </a:tblGrid>
              <a:tr h="9413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День похода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Завтрак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Обед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Ужин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Кукуруза молочная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Суп рыбный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Гречка с мясом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904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Геркулес молочный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Суп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Мясной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Макароны с мясом /сыром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Пшенка молочная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Сало + Сыр+ компот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Рис с мясом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9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Макароны с сыром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Суп с суш мясом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Чечевица с с копч. колбасой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 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См. день 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См. день 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См. день 1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См. день 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См. день 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См. день 2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Плавающая раскладка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Раскладка должна учитывать варианты на маршруте: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После долгого перехода по жаре пшенная каша с салом вряд ли покажется деликатесом, а вот кисловатый борщ с томатом, приготовленный из концентратов, придется всем по вкусу. А если группа долго блуждала в трещинах на леднике, медленно продвигаясь вперед с небольшим набором высоты, или если позади быстрый спуск в долину, то обычный суп вечером никого не накормит: тут подавай гречневой каши с мясом; а если погода пасмурная и прохладная, не повредит и дополнительная порция сала</a:t>
            </a:r>
            <a:r>
              <a:rPr lang="ru-RU" altLang="ru-RU" sz="1400" smtClean="0"/>
              <a:t>.</a:t>
            </a:r>
            <a:br>
              <a:rPr lang="ru-RU" altLang="ru-RU" sz="1400" smtClean="0"/>
            </a:br>
            <a:r>
              <a:rPr lang="ru-RU" altLang="ru-RU" sz="800" smtClean="0"/>
              <a:t/>
            </a:r>
            <a:br>
              <a:rPr lang="ru-RU" altLang="ru-RU" sz="800" smtClean="0"/>
            </a:br>
            <a:r>
              <a:rPr lang="ru-RU" altLang="ru-RU" sz="2400" u="sng" smtClean="0">
                <a:solidFill>
                  <a:schemeClr val="bg2"/>
                </a:solidFill>
              </a:rPr>
              <a:t>Хороший завхоз должен заранее знать, что будет есть группа в каждый день похода.</a:t>
            </a:r>
            <a:r>
              <a:rPr lang="ru-RU" altLang="ru-RU" sz="2400" smtClean="0"/>
              <a:t/>
            </a:r>
            <a:br>
              <a:rPr lang="ru-RU" altLang="ru-RU" sz="2400" smtClean="0"/>
            </a:br>
            <a:r>
              <a:rPr lang="ru-RU" altLang="ru-RU" sz="800" smtClean="0"/>
              <a:t/>
            </a:r>
            <a:br>
              <a:rPr lang="ru-RU" altLang="ru-RU" sz="800" smtClean="0"/>
            </a:br>
            <a:endParaRPr lang="ru-RU" altLang="ru-RU" sz="800" smtClean="0"/>
          </a:p>
        </p:txBody>
      </p:sp>
    </p:spTree>
  </p:cSld>
  <p:clrMapOvr>
    <a:masterClrMapping/>
  </p:clrMapOvr>
  <p:transition>
    <p:push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Составление раскладки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См. ФАЙЛ – Расчет калорийности</a:t>
            </a:r>
          </a:p>
        </p:txBody>
      </p:sp>
    </p:spTree>
  </p:cSld>
  <p:clrMapOvr>
    <a:masterClrMapping/>
  </p:clrMapOvr>
  <p:transition>
    <p:push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Учет расхода продуктов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mtClean="0"/>
              <a:t>Есть два варианта:</a:t>
            </a:r>
          </a:p>
          <a:p>
            <a:r>
              <a:rPr lang="ru-RU" altLang="ru-RU" smtClean="0"/>
              <a:t>1. Раскладка составляется с учетом того, что кто что несет – то это и варит, в раскладке указаны дежурные </a:t>
            </a:r>
          </a:p>
          <a:p>
            <a:r>
              <a:rPr lang="ru-RU" altLang="ru-RU" smtClean="0"/>
              <a:t>2. Завхоз ведет учет расхода продуктов</a:t>
            </a:r>
          </a:p>
        </p:txBody>
      </p:sp>
    </p:spTree>
  </p:cSld>
  <p:clrMapOvr>
    <a:masterClrMapping/>
  </p:clrMapOvr>
  <p:transition>
    <p:push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Второй вариант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Массу каждой упаковки надо записать в клетку под соответствующим именем (фамилией).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         На маршруте, по мере расхода продуктов,в карточку надо вносить соответствующиеизменения, а в нижней графе «расход» отмечать уменьшение массы рюкзака каждого участника.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400" smtClean="0"/>
              <a:t>Таким образом, завхоз в любой момент можетузнать, сколько продуктов осталось, у кого онилежат, и при этом</a:t>
            </a:r>
            <a:r>
              <a:rPr lang="ru-RU" altLang="ru-RU" sz="2000" smtClean="0"/>
              <a:t> получает возможностьравномерно разгружать рюкзаки.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altLang="ru-RU" sz="200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smtClean="0"/>
              <a:t>В середине похода следует проводить –  контрольное перераспределение продуктов</a:t>
            </a:r>
          </a:p>
        </p:txBody>
      </p:sp>
    </p:spTree>
  </p:cSld>
  <p:clrMapOvr>
    <a:masterClrMapping/>
  </p:clrMapOvr>
  <p:transition>
    <p:push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Сбережение продуктов в пути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smtClean="0"/>
              <a:t>До похода завхоз должен дать инструкции участникам по упаковке продуктов и проконтролировать.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- продукты, которые неудобно будет делить на порции в походе, делятся заранее (крупы рассыпаются по принципу «на одну варку», конфеты отсчитываются по штукам, сало и твердокопченая колбаса режутся на 1 прием пищи на группу).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- продукты, требующие дополнительной работы, например, сушка мяса, заранее распределяются в группе по людям.</a:t>
            </a:r>
            <a:endParaRPr lang="ru-RU" altLang="ru-RU" sz="2800" b="1" u="sng" smtClean="0"/>
          </a:p>
        </p:txBody>
      </p:sp>
    </p:spTree>
  </p:cSld>
  <p:clrMapOvr>
    <a:masterClrMapping/>
  </p:clrMapOvr>
  <p:transition>
    <p:push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Упаковка и тара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u="sng" smtClean="0"/>
              <a:t>Упаковка и тара:</a:t>
            </a:r>
            <a:endParaRPr lang="ru-RU" altLang="ru-RU" sz="2800" smtClean="0"/>
          </a:p>
          <a:p>
            <a:pPr>
              <a:lnSpc>
                <a:spcPct val="80000"/>
              </a:lnSpc>
            </a:pPr>
            <a:r>
              <a:rPr lang="ru-RU" altLang="ru-RU" sz="2800" smtClean="0"/>
              <a:t>- пластиковые бутылки, – тряпичные мешки, – полиэтиленовые пакеты с обмоткой скотчем 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Колбасу, смазав предварительно подсолнечным маслом, надо завернуть в чистую тряпочку и уложить в чулок или в два молочных пакета, вставленных горловиной один в другой. В тряпичной или марлевой обертке хранится сало, корейка, сыр. Полиэтилен для таких продуктов не годится. </a:t>
            </a:r>
          </a:p>
          <a:p>
            <a:pPr>
              <a:lnSpc>
                <a:spcPct val="80000"/>
              </a:lnSpc>
            </a:pPr>
            <a:endParaRPr lang="ru-RU" altLang="ru-RU" sz="1000" smtClean="0"/>
          </a:p>
        </p:txBody>
      </p:sp>
    </p:spTree>
  </p:cSld>
  <p:clrMapOvr>
    <a:masterClrMapping/>
  </p:clrMapOvr>
  <p:transition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Дефицит ККал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b="1" smtClean="0"/>
              <a:t>Реальный рацион не превышает 3 – 3,5 тыс. ккал. Это полностью покрывает потребности в несложных походах и совершенно не смертельно в более сложных путешествиях, так как организм восполняет нехватку за счёт жировых отложений, составляющих в среднем 15 – 20% массы тела. Из них взрослый человек может позаимствовать до 70 тыс. ккал.</a:t>
            </a:r>
            <a:r>
              <a:rPr lang="ru-RU" altLang="ru-RU" sz="2800" smtClean="0"/>
              <a:t> 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Способы расфасовки продуктов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2386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При варианте 1 – у  участников может повторяться набор продуктов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Недостатки – Используется лишняя тара вместо одной большой</a:t>
            </a:r>
            <a:endParaRPr lang="en-US" altLang="ru-RU" sz="2400" smtClean="0"/>
          </a:p>
          <a:p>
            <a:pPr>
              <a:lnSpc>
                <a:spcPct val="90000"/>
              </a:lnSpc>
            </a:pPr>
            <a:r>
              <a:rPr lang="ru-RU" altLang="ru-RU" sz="2400" smtClean="0"/>
              <a:t>Если увеличенная порция не заложена заранее- трудно увеличить варку.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Преимущества :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 в бутылке крупы ровно столько – сколько нужно на 1-2-3  варки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При утере рюкзака – потери минимальные, при потере участника – он будет с продуктами</a:t>
            </a:r>
          </a:p>
        </p:txBody>
      </p:sp>
    </p:spTree>
  </p:cSld>
  <p:clrMapOvr>
    <a:masterClrMapping/>
  </p:clrMapOvr>
  <p:transition>
    <p:push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Способы расфасовки продуктов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smtClean="0"/>
              <a:t>Крупы, макароны, сахар, остальное сыпучее– бутылки ПЭТ (Сухое молоко, масло растительное – бутылку закрывать не плотно, иначе на высоте не откроете)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Колбаса, сыр, сало – х/б мешочки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Сухари – х/б мешочки,  пакет пэт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Печенье, вафли, пряники –бумажные пакеты  из под сока.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Расходный материал – скотч широкий</a:t>
            </a:r>
          </a:p>
          <a:p>
            <a:pPr>
              <a:lnSpc>
                <a:spcPct val="80000"/>
              </a:lnSpc>
            </a:pPr>
            <a:endParaRPr lang="ru-RU" altLang="ru-RU" sz="2800" smtClean="0"/>
          </a:p>
        </p:txBody>
      </p:sp>
    </p:spTree>
  </p:cSld>
  <p:clrMapOvr>
    <a:masterClrMapping/>
  </p:clrMapOvr>
  <p:transition>
    <p:push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Не забыть!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mtClean="0"/>
              <a:t>Соль, сахар, чай, сухари – находятся у нескольких участников </a:t>
            </a:r>
          </a:p>
          <a:p>
            <a:pPr>
              <a:lnSpc>
                <a:spcPct val="90000"/>
              </a:lnSpc>
            </a:pPr>
            <a:r>
              <a:rPr lang="ru-RU" altLang="ru-RU" smtClean="0"/>
              <a:t>На запасные дни – должны быть рассчитаны продукты из расчета 2 варки на 1 день</a:t>
            </a:r>
          </a:p>
          <a:p>
            <a:pPr>
              <a:lnSpc>
                <a:spcPct val="90000"/>
              </a:lnSpc>
            </a:pPr>
            <a:r>
              <a:rPr lang="ru-RU" altLang="ru-RU" smtClean="0"/>
              <a:t>Участник, который несет керосин или бензин – д.б. освобожден от продуктов в х/б мешках и полиэтиленовых пакетах</a:t>
            </a:r>
          </a:p>
        </p:txBody>
      </p:sp>
    </p:spTree>
  </p:cSld>
  <p:clrMapOvr>
    <a:masterClrMapping/>
  </p:clrMapOvr>
  <p:transition>
    <p:push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>
                <a:hlinkClick r:id="" action="ppaction://noaction"/>
              </a:rPr>
              <a:t>Водно-солевой режим в походе.</a:t>
            </a:r>
            <a:endParaRPr lang="ru-RU" altLang="ru-RU" sz="4000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На поддержание обмена веществ и испарение через кожу и легкие нам в обычных условиях требуется всего лишь 2≈2,5 л воды в сутки. До 1,5 л воды должно поступать в организм с питьем и горячими блюдами Вода нужна не только для обмена веществ, но и для стабилизации температуры тела.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 При интенсивной работе и в жаркую погоду организм охлаждается, испаряя часть влаги.  Поэтому, в зависимости от интенсивности нагрузок, физической подготовки и климата, туристу необходимо от 3 до 10и более литров воды в день.</a:t>
            </a:r>
            <a:br>
              <a:rPr lang="ru-RU" altLang="ru-RU" sz="2400" smtClean="0"/>
            </a:br>
            <a:r>
              <a:rPr lang="ru-RU" altLang="ru-RU" sz="1600" smtClean="0"/>
              <a:t/>
            </a:r>
            <a:br>
              <a:rPr lang="ru-RU" altLang="ru-RU" sz="1600" smtClean="0"/>
            </a:br>
            <a:endParaRPr lang="ru-RU" altLang="ru-RU" sz="1600" smtClean="0"/>
          </a:p>
        </p:txBody>
      </p:sp>
    </p:spTree>
  </p:cSld>
  <p:clrMapOvr>
    <a:masterClrMapping/>
  </p:clrMapOvr>
  <p:transition>
    <p:push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Водно-солевой режим в походе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800" smtClean="0"/>
              <a:t>Выпитая вода не вся испаряется через кожу. Часть ее выводится с мочой. Причем если выпить сразу литр воды, только60 % ее пойдет на обеспечение терморегуляции остальные 40 % будут выведены с мочой. Но если выпивать по 100≈150 мл каждый час, то до 90 % воды превратится в пот. Другими словами, в жару и при тяжелой работе выгоднее пить часто, но помалу. </a:t>
            </a:r>
          </a:p>
        </p:txBody>
      </p:sp>
    </p:spTree>
  </p:cSld>
  <p:clrMapOvr>
    <a:masterClrMapping/>
  </p:clrMapOvr>
  <p:transition>
    <p:push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Пить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800" b="1" u="sng" smtClean="0"/>
              <a:t>Как и что пить:</a:t>
            </a:r>
            <a:endParaRPr lang="ru-RU" altLang="ru-RU" sz="2800" smtClean="0"/>
          </a:p>
          <a:p>
            <a:pPr>
              <a:lnSpc>
                <a:spcPct val="80000"/>
              </a:lnSpc>
            </a:pPr>
            <a:r>
              <a:rPr lang="ru-RU" altLang="ru-RU" sz="2800" smtClean="0"/>
              <a:t>- малыми глотками,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- добавить в воду лимонную кислоту, шипучий концентрат.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- чай, лучше зеленый.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- вода с конфетами или сухофруктами.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- не пить до исчезновения чувства жажды, так как вода всасывается в кровь через 10—15 минут после питья.</a:t>
            </a:r>
          </a:p>
        </p:txBody>
      </p:sp>
    </p:spTree>
  </p:cSld>
  <p:clrMapOvr>
    <a:masterClrMapping/>
  </p:clrMapOvr>
  <p:transition>
    <p:push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Солевой баланс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Обильное, либо недостаточное питье нарушает </a:t>
            </a:r>
            <a:r>
              <a:rPr lang="ru-RU" altLang="ru-RU" sz="2400" b="1" u="sng" smtClean="0"/>
              <a:t>солевой баланс:</a:t>
            </a:r>
            <a:r>
              <a:rPr lang="ru-RU" altLang="ru-RU" sz="2400" smtClean="0"/>
              <a:t> обильное снижает содержание соли в крови, а недостаточное – увеличивает.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smtClean="0"/>
              <a:t>Зимой необходим термос, а летом – фляга с водой, чаем, 0,7 – 1 л на человека.</a:t>
            </a:r>
            <a:endParaRPr lang="ru-RU" altLang="ru-RU" sz="2400" i="1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i="1" smtClean="0"/>
              <a:t>Ложная жажда</a:t>
            </a:r>
            <a:r>
              <a:rPr lang="ru-RU" altLang="ru-RU" sz="2400" smtClean="0"/>
              <a:t> -  пересыхание слизистой. Прополоскать рот и не пить больше нормы, либо сосать конфеты.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В горах и в районах с жарким климатом потери влаги достигают 7—10 л, следует предусмотреть в рационе до 5 л различных напитков.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При добывании воды из талого льда и снега в воду добавлять глицерофосфат и сахар или глюкозу с аскорбинкой.</a:t>
            </a:r>
          </a:p>
        </p:txBody>
      </p:sp>
    </p:spTree>
  </p:cSld>
  <p:clrMapOvr>
    <a:masterClrMapping/>
  </p:clrMapOvr>
  <p:transition>
    <p:push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/>
              <a:t>Особенности приготовления пищи в походных условиях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200" smtClean="0"/>
              <a:t>1) Подбор посуды идет по количеству людей (0,5л на человека, не менее 2-х котлов) + по типу готовки (костер или горелки).</a:t>
            </a:r>
          </a:p>
          <a:p>
            <a:pPr>
              <a:lnSpc>
                <a:spcPct val="80000"/>
              </a:lnSpc>
            </a:pPr>
            <a:r>
              <a:rPr lang="ru-RU" altLang="ru-RU" sz="2200" smtClean="0"/>
              <a:t>2) Для установки котлов на костер берутся крюки, тросик, Для всех котлов должны быть плотные крышки.</a:t>
            </a:r>
          </a:p>
          <a:p>
            <a:pPr>
              <a:lnSpc>
                <a:spcPct val="80000"/>
              </a:lnSpc>
            </a:pPr>
            <a:r>
              <a:rPr lang="ru-RU" altLang="ru-RU" sz="2200" smtClean="0"/>
              <a:t>3) Для горелок следует использовать несколько тонкостенных котелков, литраж их зависит именно от мощности горелки.</a:t>
            </a:r>
          </a:p>
          <a:p>
            <a:pPr>
              <a:lnSpc>
                <a:spcPct val="80000"/>
              </a:lnSpc>
            </a:pPr>
            <a:r>
              <a:rPr lang="ru-RU" altLang="ru-RU" sz="2200" smtClean="0"/>
              <a:t>4) Берется спецнабор для мытья котлов: жесткая мочалка, хозяйственное мыло, никакого «Фейри», который содержит поверхностно активные вещества и вреден для природы. Котлы с основными принадлежностями пакуются в специальный нейлоновый (чтоб не гнил) мешок.</a:t>
            </a:r>
          </a:p>
          <a:p>
            <a:pPr>
              <a:lnSpc>
                <a:spcPct val="80000"/>
              </a:lnSpc>
            </a:pPr>
            <a:r>
              <a:rPr lang="ru-RU" altLang="ru-RU" sz="2200" smtClean="0"/>
              <a:t>5) Все туристы в спортивном походе -должны иметь опыт готовки на костре.</a:t>
            </a:r>
          </a:p>
        </p:txBody>
      </p:sp>
    </p:spTree>
  </p:cSld>
  <p:clrMapOvr>
    <a:masterClrMapping/>
  </p:clrMapOvr>
  <p:transition>
    <p:push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Техника безопасности на походной кухне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84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smtClean="0"/>
              <a:t>1)    должны использоваться всегда сухие варежки и длинные мешалки. Поварешка должна быть металлической, не бояться температуры, быть прочной, чтобы можно было снимать котлы ей как крюком.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2)    заводские консервы должны открываться специальными открывалками, а не ножом, чтобы не порезаться и не тупить нож. Стропорез не является способом открывания банок.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3)    следить за костром, чтобы искры не попадали на одежду, палатки, тент, трава и мох вокруг не горели.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4)    нельзя лить горячее через край, разливать чай в термосы нужно поварешкой или кружкой.</a:t>
            </a:r>
          </a:p>
          <a:p>
            <a:pPr>
              <a:lnSpc>
                <a:spcPct val="80000"/>
              </a:lnSpc>
            </a:pPr>
            <a:r>
              <a:rPr lang="ru-RU" altLang="ru-RU" sz="2000" smtClean="0"/>
              <a:t>5)    личная посуда туристов – металлическая или из пищевого пластика, у металлической должны быть не нагревающиеся ручки.</a:t>
            </a:r>
          </a:p>
        </p:txBody>
      </p:sp>
    </p:spTree>
  </p:cSld>
  <p:clrMapOvr>
    <a:masterClrMapping/>
  </p:clrMapOvr>
  <p:transition>
    <p:push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/>
              <a:t>Употребление в пищу       «даров природы»</a:t>
            </a:r>
            <a:r>
              <a:rPr lang="ru-RU" altLang="ru-RU" sz="4000" smtClean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1)    Добыча даров природы не должна препятствовать движению группы (дневки, полудневки).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2)    При сборе грибов собираются только те, которые известны как абсолютно съедобные и сладкие (не брать горькушки, волнушки, сморчки, свинухи, черные грузди  и т.п.).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3)    Помнить о том, что есть не просто поганки, а еще: ложные белые, ложные лисички и ложные опята.</a:t>
            </a:r>
          </a:p>
          <a:p>
            <a:pPr>
              <a:lnSpc>
                <a:spcPct val="80000"/>
              </a:lnSpc>
            </a:pPr>
            <a:r>
              <a:rPr lang="ru-RU" altLang="ru-RU" sz="2400" smtClean="0"/>
              <a:t>4)    В обязанности дежурного, если это не оговорено, чистка и приготовление грибов и рыбы, варка варенья не входит. При этом используются только запасные соль, сахар и масло, а не используются основные.</a:t>
            </a:r>
          </a:p>
        </p:txBody>
      </p:sp>
    </p:spTree>
  </p:cSld>
  <p:clrMapOvr>
    <a:masterClrMapping/>
  </p:clrMapOvr>
  <p:transition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1371600"/>
          </a:xfrm>
        </p:spPr>
        <p:txBody>
          <a:bodyPr/>
          <a:lstStyle/>
          <a:p>
            <a:r>
              <a:rPr lang="ru-RU" altLang="ru-RU" sz="3600" b="1" smtClean="0"/>
              <a:t>Рекомендуемая калорийность суточного рациона и его масса ( с допустимым дефицитом)</a:t>
            </a:r>
          </a:p>
        </p:txBody>
      </p:sp>
      <p:graphicFrame>
        <p:nvGraphicFramePr>
          <p:cNvPr id="49234" name="Group 82"/>
          <p:cNvGraphicFramePr>
            <a:graphicFrameLocks noGrp="1"/>
          </p:cNvGraphicFramePr>
          <p:nvPr>
            <p:ph/>
          </p:nvPr>
        </p:nvGraphicFramePr>
        <p:xfrm>
          <a:off x="457200" y="2276475"/>
          <a:ext cx="7839075" cy="3767138"/>
        </p:xfrm>
        <a:graphic>
          <a:graphicData uri="http://schemas.openxmlformats.org/drawingml/2006/table">
            <a:tbl>
              <a:tblPr/>
              <a:tblGrid>
                <a:gridCol w="2027238"/>
                <a:gridCol w="1001712"/>
                <a:gridCol w="820738"/>
                <a:gridCol w="936625"/>
                <a:gridCol w="1098550"/>
                <a:gridCol w="1079500"/>
                <a:gridCol w="874712"/>
              </a:tblGrid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Вид туризма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 КС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2КС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3КС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4КС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5КС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6КС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Водный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1650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1970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2460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Пешеходный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2070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2270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2470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2740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3300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7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Лыжный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2480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2720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2960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3280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3600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4000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Горный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2700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2950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3210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3550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3900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4350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/>
              <a:t>Употребление в пищу       «даров природы»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smtClean="0"/>
              <a:t>5)    Существуют ядовитые ягоды (волчье лыко, вороний глаз), поэтому кустовые ягоды и плоды незнакомой природы лучше не употреблять вообще. Собирать можно только известные.</a:t>
            </a:r>
          </a:p>
          <a:p>
            <a:pPr>
              <a:lnSpc>
                <a:spcPct val="90000"/>
              </a:lnSpc>
            </a:pPr>
            <a:r>
              <a:rPr lang="ru-RU" altLang="ru-RU" sz="2400" smtClean="0"/>
              <a:t>6)    Слишком большое употребление малины или брусники, смородины влияет на артериальное давление, может вызвать сердечно-сосудистые осложнения. Злоупотребление чаями из листьев этих ягод может привести к расстройствам почек и мочевого пузыря.</a:t>
            </a:r>
          </a:p>
        </p:txBody>
      </p:sp>
    </p:spTree>
  </p:cSld>
  <p:clrMapOvr>
    <a:masterClrMapping/>
  </p:clrMapOvr>
  <p:transition>
    <p:push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/>
              <a:t>Употребление в пищу       «даров природы»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800" smtClean="0"/>
              <a:t>7)    Охота – очень специфический вид добычи, им занимаются охотники с соответствующими разрешениями. К тому же, охота имеет сезонность, поэтому браконьеров с собой не берем! </a:t>
            </a:r>
          </a:p>
          <a:p>
            <a:pPr>
              <a:lnSpc>
                <a:spcPct val="80000"/>
              </a:lnSpc>
            </a:pPr>
            <a:r>
              <a:rPr lang="ru-RU" altLang="ru-RU" sz="2800" smtClean="0"/>
              <a:t>8)    Только форелевые и хариусовые виды рыбы можно есть слабосольными. Остальная рыба требует термической обработки. Не ловить рыбу в местах, где ловля запрещена, иметь лицензию там, где она требуется. </a:t>
            </a:r>
          </a:p>
        </p:txBody>
      </p:sp>
    </p:spTree>
  </p:cSld>
  <p:clrMapOvr>
    <a:masterClrMapping/>
  </p:clrMapOvr>
  <p:transition>
    <p:push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 smtClean="0"/>
              <a:t>Употребление в пищу продуктов, закупленных у местного населения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49500"/>
            <a:ext cx="8229600" cy="3886200"/>
          </a:xfrm>
        </p:spPr>
        <p:txBody>
          <a:bodyPr/>
          <a:lstStyle/>
          <a:p>
            <a:r>
              <a:rPr lang="ru-RU" altLang="ru-RU" smtClean="0"/>
              <a:t>Самое безопасное – хлеб и выпечка, если она не с мясной (рыбной) начинкой. </a:t>
            </a:r>
          </a:p>
          <a:p>
            <a:r>
              <a:rPr lang="ru-RU" altLang="ru-RU" smtClean="0"/>
              <a:t>Особая осторожность – с айранами, сметаной, сыворотками, квасами и иными продуктами естественного брожения. </a:t>
            </a:r>
          </a:p>
        </p:txBody>
      </p:sp>
    </p:spTree>
  </p:cSld>
  <p:clrMapOvr>
    <a:masterClrMapping/>
  </p:clrMapOvr>
  <p:transition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smtClean="0"/>
              <a:t>Безопасная длительность похода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310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smtClean="0"/>
              <a:t>БДП - </a:t>
            </a:r>
            <a:r>
              <a:rPr lang="ru-RU" altLang="ru-RU" sz="2400" b="1" smtClean="0"/>
              <a:t>период,  в течение которого человек без снижения работоспособности и вреда для здоровья переносит тяжёлые нагрузки. У хорошо подготовленной группы после адаптации к походным условиям работоспособность быстро восстанавливается и сохраняется в течение долгого времени. БДП такой группы 25 – 30 дней. У плохо подготовленной группы после адаптации быстро происходит спад работоспособности. БДП такой группы 10 дней.</a:t>
            </a:r>
            <a:r>
              <a:rPr lang="ru-RU" altLang="ru-RU" sz="2400" smtClean="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400" b="1" smtClean="0"/>
              <a:t>Если закончились продукты, то лучше доесть остатки и выходить на полном голодании, так как, полное голодание в течение 10 – 15 дней безвреднее для организма, чем постоянное недоедание.</a:t>
            </a:r>
            <a:r>
              <a:rPr lang="ru-RU" altLang="ru-RU" sz="2400" smtClean="0"/>
              <a:t> </a:t>
            </a:r>
          </a:p>
        </p:txBody>
      </p:sp>
    </p:spTree>
  </p:cSld>
  <p:clrMapOvr>
    <a:masterClrMapping/>
  </p:clrMapOvr>
  <p:transition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Химический состав пищи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28775"/>
            <a:ext cx="8229600" cy="4238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mtClean="0"/>
              <a:t>Основные компоненты пищи, дающие энергию - это </a:t>
            </a:r>
            <a:r>
              <a:rPr lang="ru-RU" altLang="ru-RU" b="1" u="sng" smtClean="0"/>
              <a:t>белки, жиры и углеводы</a:t>
            </a:r>
            <a:r>
              <a:rPr lang="ru-RU" altLang="ru-RU" smtClean="0"/>
              <a:t>. Эти компоненты по-разному усваиваются организмом и служат для разных целей. </a:t>
            </a:r>
          </a:p>
          <a:p>
            <a:pPr>
              <a:lnSpc>
                <a:spcPct val="90000"/>
              </a:lnSpc>
            </a:pPr>
            <a:r>
              <a:rPr lang="ru-RU" altLang="ru-RU" b="1" smtClean="0"/>
              <a:t>Усвояемость</a:t>
            </a:r>
            <a:r>
              <a:rPr lang="ru-RU" altLang="ru-RU" smtClean="0"/>
              <a:t> (физиологическая), использование пищевых веществ живым организмом для восполнения энергетических и пластических затрат.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Усвояемость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67995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600" smtClean="0"/>
              <a:t>Усвояемость  зависит от режима </a:t>
            </a:r>
            <a:r>
              <a:rPr lang="ru-RU" altLang="ru-RU" sz="2600" b="1" smtClean="0">
                <a:hlinkClick r:id="rId2"/>
              </a:rPr>
              <a:t>питания</a:t>
            </a:r>
            <a:r>
              <a:rPr lang="ru-RU" altLang="ru-RU" sz="2600" smtClean="0"/>
              <a:t>, состава </a:t>
            </a:r>
            <a:r>
              <a:rPr lang="ru-RU" altLang="ru-RU" sz="2600" b="1" smtClean="0">
                <a:hlinkClick r:id="rId3"/>
              </a:rPr>
              <a:t>пищи</a:t>
            </a:r>
            <a:r>
              <a:rPr lang="ru-RU" altLang="ru-RU" sz="2600" smtClean="0"/>
              <a:t>, способа её кулинарной обработки, пищеварительной деятельности желудочно-кишечного тракта, состояния организма.</a:t>
            </a:r>
          </a:p>
          <a:p>
            <a:pPr>
              <a:lnSpc>
                <a:spcPct val="80000"/>
              </a:lnSpc>
            </a:pPr>
            <a:r>
              <a:rPr lang="ru-RU" altLang="ru-RU" sz="2600" smtClean="0"/>
              <a:t>Нарушение режима питания и перегрузка желудка большими количествами пищи снижают У. </a:t>
            </a:r>
          </a:p>
          <a:p>
            <a:pPr>
              <a:lnSpc>
                <a:spcPct val="80000"/>
              </a:lnSpc>
            </a:pPr>
            <a:r>
              <a:rPr lang="ru-RU" altLang="ru-RU" sz="2600" smtClean="0"/>
              <a:t>Пищевые продукты животного происхождения усваиваются полнее растительных. </a:t>
            </a:r>
          </a:p>
          <a:p>
            <a:pPr>
              <a:lnSpc>
                <a:spcPct val="80000"/>
              </a:lnSpc>
            </a:pPr>
            <a:r>
              <a:rPr lang="ru-RU" altLang="ru-RU" sz="2600" smtClean="0"/>
              <a:t>У человека усваивается 92–96% белков животного происхождения, 46–70% растительных белков, 98% углеводов и 95% жиров. </a:t>
            </a:r>
          </a:p>
        </p:txBody>
      </p:sp>
    </p:spTree>
  </p:cSld>
  <p:clrMapOvr>
    <a:masterClrMapping/>
  </p:clrMapOvr>
  <p:transition>
    <p:push/>
  </p:transition>
</p:sld>
</file>

<file path=ppt/theme/theme1.xml><?xml version="1.0" encoding="utf-8"?>
<a:theme xmlns:a="http://schemas.openxmlformats.org/drawingml/2006/main" name="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иксел">
  <a:themeElements>
    <a:clrScheme name="Пиксел 7">
      <a:dk1>
        <a:srgbClr val="000000"/>
      </a:dk1>
      <a:lt1>
        <a:srgbClr val="FFFFFF"/>
      </a:lt1>
      <a:dk2>
        <a:srgbClr val="000000"/>
      </a:dk2>
      <a:lt2>
        <a:srgbClr val="CC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663300"/>
      </a:hlink>
      <a:folHlink>
        <a:srgbClr val="CC99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Пиксел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2.xml><?xml version="1.0" encoding="utf-8"?>
<a:themeOverride xmlns:a="http://schemas.openxmlformats.org/drawingml/2006/main">
  <a:clrScheme name="Пиксел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3.xml><?xml version="1.0" encoding="utf-8"?>
<a:themeOverride xmlns:a="http://schemas.openxmlformats.org/drawingml/2006/main">
  <a:clrScheme name="Пиксел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4.xml><?xml version="1.0" encoding="utf-8"?>
<a:themeOverride xmlns:a="http://schemas.openxmlformats.org/drawingml/2006/main">
  <a:clrScheme name="Пиксел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5.xml><?xml version="1.0" encoding="utf-8"?>
<a:themeOverride xmlns:a="http://schemas.openxmlformats.org/drawingml/2006/main">
  <a:clrScheme name="Пиксел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6.xml><?xml version="1.0" encoding="utf-8"?>
<a:themeOverride xmlns:a="http://schemas.openxmlformats.org/drawingml/2006/main">
  <a:clrScheme name="Пиксел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ppt/theme/themeOverride7.xml><?xml version="1.0" encoding="utf-8"?>
<a:themeOverride xmlns:a="http://schemas.openxmlformats.org/drawingml/2006/main">
  <a:clrScheme name="Пиксел 7">
    <a:dk1>
      <a:srgbClr val="000000"/>
    </a:dk1>
    <a:lt1>
      <a:srgbClr val="FFFFFF"/>
    </a:lt1>
    <a:dk2>
      <a:srgbClr val="000000"/>
    </a:dk2>
    <a:lt2>
      <a:srgbClr val="CC3300"/>
    </a:lt2>
    <a:accent1>
      <a:srgbClr val="FFCC00"/>
    </a:accent1>
    <a:accent2>
      <a:srgbClr val="CC6600"/>
    </a:accent2>
    <a:accent3>
      <a:srgbClr val="FFFFFF"/>
    </a:accent3>
    <a:accent4>
      <a:srgbClr val="000000"/>
    </a:accent4>
    <a:accent5>
      <a:srgbClr val="FFE2AA"/>
    </a:accent5>
    <a:accent6>
      <a:srgbClr val="B95C00"/>
    </a:accent6>
    <a:hlink>
      <a:srgbClr val="663300"/>
    </a:hlink>
    <a:folHlink>
      <a:srgbClr val="CC99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288</TotalTime>
  <Words>2984</Words>
  <Application>Microsoft Office PowerPoint</Application>
  <PresentationFormat>Экран (4:3)</PresentationFormat>
  <Paragraphs>380</Paragraphs>
  <Slides>62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62</vt:i4>
      </vt:variant>
    </vt:vector>
  </HeadingPairs>
  <TitlesOfParts>
    <vt:vector size="64" baseType="lpstr">
      <vt:lpstr>Пиксел</vt:lpstr>
      <vt:lpstr>1_Пиксел</vt:lpstr>
      <vt:lpstr>   ПИТАНИЕ В ПОХОДЕ</vt:lpstr>
      <vt:lpstr>Энергозатраты в жизни</vt:lpstr>
      <vt:lpstr>Энергозатраты в походе </vt:lpstr>
      <vt:lpstr>Расчет энергозатрат в зависимости от вида туризма и КС ККал</vt:lpstr>
      <vt:lpstr>Дефицит ККал</vt:lpstr>
      <vt:lpstr>Рекомендуемая калорийность суточного рациона и его масса ( с допустимым дефицитом)</vt:lpstr>
      <vt:lpstr>Безопасная длительность похода</vt:lpstr>
      <vt:lpstr>Химический состав пищи</vt:lpstr>
      <vt:lpstr>Усвояемость</vt:lpstr>
      <vt:lpstr>Белки (Б)</vt:lpstr>
      <vt:lpstr>Белки, пример</vt:lpstr>
      <vt:lpstr>ЖИРЫ (Ж)</vt:lpstr>
      <vt:lpstr>Жиры, примеры</vt:lpstr>
      <vt:lpstr>Углеводы  (У)</vt:lpstr>
      <vt:lpstr>Углеводы, примеры</vt:lpstr>
      <vt:lpstr>Соотношение Б: Ж: У</vt:lpstr>
      <vt:lpstr>Высокогорье (выше 3000), Б:Ж:У</vt:lpstr>
      <vt:lpstr>Режим питания</vt:lpstr>
      <vt:lpstr>Режим питания</vt:lpstr>
      <vt:lpstr>Режим питания</vt:lpstr>
      <vt:lpstr>Завтрак</vt:lpstr>
      <vt:lpstr>Завтрак</vt:lpstr>
      <vt:lpstr>Перекусы</vt:lpstr>
      <vt:lpstr>Обед горячий</vt:lpstr>
      <vt:lpstr>Большие перекусы</vt:lpstr>
      <vt:lpstr>Ужин</vt:lpstr>
      <vt:lpstr>Питание на дневках</vt:lpstr>
      <vt:lpstr>Нормы закладки основных продуктов, на 1 чел в сутки</vt:lpstr>
      <vt:lpstr>Нормы закладки основных продуктов, на 1 чел в сутки</vt:lpstr>
      <vt:lpstr>Разнообразие питания</vt:lpstr>
      <vt:lpstr>Необходимость разнообразия</vt:lpstr>
      <vt:lpstr>Основные требования к продуктам</vt:lpstr>
      <vt:lpstr>Основные требования к продуктам</vt:lpstr>
      <vt:lpstr>Продолжительность варки на костре</vt:lpstr>
      <vt:lpstr>Основные требования к продуктам</vt:lpstr>
      <vt:lpstr>Основные требования к продуктам</vt:lpstr>
      <vt:lpstr>Особенности высокогорья</vt:lpstr>
      <vt:lpstr>Составление меню  - принципы</vt:lpstr>
      <vt:lpstr>Составление меню</vt:lpstr>
      <vt:lpstr>Составление меню</vt:lpstr>
      <vt:lpstr>Составление меню- принципы</vt:lpstr>
      <vt:lpstr>Составление меню</vt:lpstr>
      <vt:lpstr>Пример меню (цикл)</vt:lpstr>
      <vt:lpstr>Плавающая раскладка</vt:lpstr>
      <vt:lpstr>Составление раскладки</vt:lpstr>
      <vt:lpstr>Учет расхода продуктов</vt:lpstr>
      <vt:lpstr>Второй вариант</vt:lpstr>
      <vt:lpstr>Сбережение продуктов в пути </vt:lpstr>
      <vt:lpstr>Упаковка и тара</vt:lpstr>
      <vt:lpstr>Способы расфасовки продуктов </vt:lpstr>
      <vt:lpstr>Способы расфасовки продуктов</vt:lpstr>
      <vt:lpstr>Не забыть!</vt:lpstr>
      <vt:lpstr>Водно-солевой режим в походе.</vt:lpstr>
      <vt:lpstr>Водно-солевой режим в походе</vt:lpstr>
      <vt:lpstr>Пить</vt:lpstr>
      <vt:lpstr>Солевой баланс</vt:lpstr>
      <vt:lpstr>Особенности приготовления пищи в походных условиях</vt:lpstr>
      <vt:lpstr>Техника безопасности на походной кухне</vt:lpstr>
      <vt:lpstr>Употребление в пищу       «даров природы» </vt:lpstr>
      <vt:lpstr>Употребление в пищу       «даров природы»</vt:lpstr>
      <vt:lpstr>Употребление в пищу       «даров природы»</vt:lpstr>
      <vt:lpstr>Употребление в пищу продуктов, закупленных у местного населения</vt:lpstr>
    </vt:vector>
  </TitlesOfParts>
  <Company>homemachine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категории сложности маршрута</dc:title>
  <dc:creator>mihail cheremnov</dc:creator>
  <cp:lastModifiedBy>HP</cp:lastModifiedBy>
  <cp:revision>12</cp:revision>
  <dcterms:created xsi:type="dcterms:W3CDTF">2013-10-17T22:38:33Z</dcterms:created>
  <dcterms:modified xsi:type="dcterms:W3CDTF">2020-04-07T13:17:56Z</dcterms:modified>
</cp:coreProperties>
</file>