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5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6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45" r:id="rId2"/>
    <p:sldMasterId id="2147483757" r:id="rId3"/>
    <p:sldMasterId id="2147483769" r:id="rId4"/>
    <p:sldMasterId id="2147483781" r:id="rId5"/>
    <p:sldMasterId id="2147483919" r:id="rId6"/>
    <p:sldMasterId id="2147483967" r:id="rId7"/>
    <p:sldMasterId id="2147483979" r:id="rId8"/>
    <p:sldMasterId id="2147483991" r:id="rId9"/>
    <p:sldMasterId id="2147484009" r:id="rId10"/>
    <p:sldMasterId id="2147484027" r:id="rId11"/>
    <p:sldMasterId id="2147484059" r:id="rId12"/>
    <p:sldMasterId id="2147484073" r:id="rId13"/>
    <p:sldMasterId id="2147484087" r:id="rId14"/>
    <p:sldMasterId id="2147484101" r:id="rId15"/>
    <p:sldMasterId id="2147484127" r:id="rId16"/>
  </p:sldMasterIdLst>
  <p:sldIdLst>
    <p:sldId id="264" r:id="rId17"/>
    <p:sldId id="283" r:id="rId18"/>
    <p:sldId id="270" r:id="rId19"/>
    <p:sldId id="271" r:id="rId20"/>
    <p:sldId id="272" r:id="rId21"/>
    <p:sldId id="284" r:id="rId22"/>
    <p:sldId id="275" r:id="rId23"/>
    <p:sldId id="279" r:id="rId24"/>
    <p:sldId id="257" r:id="rId25"/>
    <p:sldId id="276" r:id="rId26"/>
    <p:sldId id="277" r:id="rId27"/>
    <p:sldId id="268" r:id="rId28"/>
    <p:sldId id="273" r:id="rId29"/>
    <p:sldId id="274" r:id="rId30"/>
    <p:sldId id="261" r:id="rId31"/>
    <p:sldId id="280" r:id="rId32"/>
    <p:sldId id="281" r:id="rId33"/>
    <p:sldId id="300" r:id="rId34"/>
    <p:sldId id="285" r:id="rId35"/>
    <p:sldId id="286" r:id="rId36"/>
    <p:sldId id="301" r:id="rId37"/>
    <p:sldId id="287" r:id="rId38"/>
    <p:sldId id="288" r:id="rId39"/>
    <p:sldId id="302" r:id="rId40"/>
    <p:sldId id="303" r:id="rId41"/>
    <p:sldId id="304" r:id="rId42"/>
    <p:sldId id="297" r:id="rId43"/>
    <p:sldId id="298" r:id="rId44"/>
    <p:sldId id="289" r:id="rId45"/>
    <p:sldId id="291" r:id="rId46"/>
    <p:sldId id="296" r:id="rId47"/>
    <p:sldId id="292" r:id="rId48"/>
    <p:sldId id="295" r:id="rId49"/>
    <p:sldId id="299" r:id="rId5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336600"/>
    <a:srgbClr val="009900"/>
    <a:srgbClr val="CCFF99"/>
    <a:srgbClr val="FFC5B7"/>
    <a:srgbClr val="CCFF3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62A45-ED39-4559-B76F-F55DA6AFB2F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4A383A-93B3-41FF-A754-9538433F5AFE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A0A0A"/>
              </a:solidFill>
            </a:rPr>
            <a:t>Пыльцевые зерна</a:t>
          </a:r>
          <a:endParaRPr lang="ru-RU" sz="2400" dirty="0">
            <a:solidFill>
              <a:srgbClr val="0A0A0A"/>
            </a:solidFill>
          </a:endParaRPr>
        </a:p>
      </dgm:t>
    </dgm:pt>
    <dgm:pt modelId="{C05DB102-4700-451E-BFB0-CD4ABDEFCC63}" type="parTrans" cxnId="{48C7E1AA-3AFC-4186-A392-D18D3217183F}">
      <dgm:prSet/>
      <dgm:spPr/>
      <dgm:t>
        <a:bodyPr/>
        <a:lstStyle/>
        <a:p>
          <a:endParaRPr lang="ru-RU"/>
        </a:p>
      </dgm:t>
    </dgm:pt>
    <dgm:pt modelId="{CA218A45-F86F-4A6D-B1B2-FE64CB044649}" type="sibTrans" cxnId="{48C7E1AA-3AFC-4186-A392-D18D3217183F}">
      <dgm:prSet/>
      <dgm:spPr/>
      <dgm:t>
        <a:bodyPr/>
        <a:lstStyle/>
        <a:p>
          <a:endParaRPr lang="ru-RU"/>
        </a:p>
      </dgm:t>
    </dgm:pt>
    <dgm:pt modelId="{A83A6AF0-192D-437E-AAF5-3B608B5F8696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A0A0A"/>
              </a:solidFill>
            </a:rPr>
            <a:t>Нормальные</a:t>
          </a:r>
          <a:endParaRPr lang="ru-RU" sz="2400" dirty="0">
            <a:solidFill>
              <a:srgbClr val="0A0A0A"/>
            </a:solidFill>
          </a:endParaRPr>
        </a:p>
      </dgm:t>
    </dgm:pt>
    <dgm:pt modelId="{F8478175-021C-4A63-BAEA-6F9EACA8CBBC}" type="parTrans" cxnId="{0C8762EC-7331-434E-AE2F-353510495CE6}">
      <dgm:prSet/>
      <dgm:spPr/>
      <dgm:t>
        <a:bodyPr/>
        <a:lstStyle/>
        <a:p>
          <a:endParaRPr lang="ru-RU"/>
        </a:p>
      </dgm:t>
    </dgm:pt>
    <dgm:pt modelId="{2E430C0B-B1D9-42AC-9C7E-5DB6B920E8AF}" type="sibTrans" cxnId="{0C8762EC-7331-434E-AE2F-353510495CE6}">
      <dgm:prSet/>
      <dgm:spPr/>
      <dgm:t>
        <a:bodyPr/>
        <a:lstStyle/>
        <a:p>
          <a:endParaRPr lang="ru-RU"/>
        </a:p>
      </dgm:t>
    </dgm:pt>
    <dgm:pt modelId="{6FC3FBEB-5F03-4115-92D8-68D8036BBBC3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A0A0A"/>
              </a:solidFill>
            </a:rPr>
            <a:t>Ненормальные</a:t>
          </a:r>
        </a:p>
        <a:p>
          <a:r>
            <a:rPr lang="ru-RU" sz="2000" dirty="0" smtClean="0">
              <a:solidFill>
                <a:srgbClr val="0A0A0A"/>
              </a:solidFill>
            </a:rPr>
            <a:t>(абортированные)</a:t>
          </a:r>
        </a:p>
      </dgm:t>
    </dgm:pt>
    <dgm:pt modelId="{7180D872-2BAE-4328-BD3D-874559EA91EB}" type="parTrans" cxnId="{468D2097-88C5-43BF-9732-26918A8E88E2}">
      <dgm:prSet/>
      <dgm:spPr/>
      <dgm:t>
        <a:bodyPr/>
        <a:lstStyle/>
        <a:p>
          <a:endParaRPr lang="ru-RU"/>
        </a:p>
      </dgm:t>
    </dgm:pt>
    <dgm:pt modelId="{950926FE-E677-4E4E-BCB0-70B7B2FCF2E7}" type="sibTrans" cxnId="{468D2097-88C5-43BF-9732-26918A8E88E2}">
      <dgm:prSet/>
      <dgm:spPr/>
      <dgm:t>
        <a:bodyPr/>
        <a:lstStyle/>
        <a:p>
          <a:endParaRPr lang="ru-RU"/>
        </a:p>
      </dgm:t>
    </dgm:pt>
    <dgm:pt modelId="{577F5E5B-ABC0-4254-BC42-F2D21D0AFB4F}">
      <dgm:prSet/>
      <dgm:spPr/>
      <dgm:t>
        <a:bodyPr/>
        <a:lstStyle/>
        <a:p>
          <a:endParaRPr lang="ru-RU"/>
        </a:p>
      </dgm:t>
    </dgm:pt>
    <dgm:pt modelId="{3DC41CF0-1FDC-4337-9F61-B07B59A79E64}" type="parTrans" cxnId="{437D3F91-0E6B-4EDB-88C1-7EA8AD1525FD}">
      <dgm:prSet/>
      <dgm:spPr/>
      <dgm:t>
        <a:bodyPr/>
        <a:lstStyle/>
        <a:p>
          <a:endParaRPr lang="ru-RU"/>
        </a:p>
      </dgm:t>
    </dgm:pt>
    <dgm:pt modelId="{D9DCACEA-6807-4DB3-AD63-7BD2A4796752}" type="sibTrans" cxnId="{437D3F91-0E6B-4EDB-88C1-7EA8AD1525FD}">
      <dgm:prSet/>
      <dgm:spPr/>
      <dgm:t>
        <a:bodyPr/>
        <a:lstStyle/>
        <a:p>
          <a:endParaRPr lang="ru-RU"/>
        </a:p>
      </dgm:t>
    </dgm:pt>
    <dgm:pt modelId="{864FE64F-8F3C-4195-B036-2B1880D38341}">
      <dgm:prSet/>
      <dgm:spPr/>
      <dgm:t>
        <a:bodyPr/>
        <a:lstStyle/>
        <a:p>
          <a:endParaRPr lang="ru-RU"/>
        </a:p>
      </dgm:t>
    </dgm:pt>
    <dgm:pt modelId="{5FC827DE-1453-4FFE-B3E7-2385A46C2B99}" type="parTrans" cxnId="{597F04F9-AF36-4C9E-A746-6EDDBB06B739}">
      <dgm:prSet/>
      <dgm:spPr/>
      <dgm:t>
        <a:bodyPr/>
        <a:lstStyle/>
        <a:p>
          <a:endParaRPr lang="ru-RU"/>
        </a:p>
      </dgm:t>
    </dgm:pt>
    <dgm:pt modelId="{58AA90F9-E661-499A-BDAC-4F34ED8710EE}" type="sibTrans" cxnId="{597F04F9-AF36-4C9E-A746-6EDDBB06B739}">
      <dgm:prSet/>
      <dgm:spPr/>
      <dgm:t>
        <a:bodyPr/>
        <a:lstStyle/>
        <a:p>
          <a:endParaRPr lang="ru-RU"/>
        </a:p>
      </dgm:t>
    </dgm:pt>
    <dgm:pt modelId="{1BD8C577-A3E9-43D8-B45C-650ADCFE665C}">
      <dgm:prSet/>
      <dgm:spPr/>
      <dgm:t>
        <a:bodyPr/>
        <a:lstStyle/>
        <a:p>
          <a:endParaRPr lang="ru-RU"/>
        </a:p>
      </dgm:t>
    </dgm:pt>
    <dgm:pt modelId="{CCECC3D8-7379-4938-85EA-EFA4C8BB217C}" type="parTrans" cxnId="{CB2C7F9D-C95E-42A9-BF0E-5C379E1007D3}">
      <dgm:prSet/>
      <dgm:spPr/>
      <dgm:t>
        <a:bodyPr/>
        <a:lstStyle/>
        <a:p>
          <a:endParaRPr lang="ru-RU"/>
        </a:p>
      </dgm:t>
    </dgm:pt>
    <dgm:pt modelId="{2CC2CCD3-3010-45B1-BDAD-5D95FEA0769F}" type="sibTrans" cxnId="{CB2C7F9D-C95E-42A9-BF0E-5C379E1007D3}">
      <dgm:prSet/>
      <dgm:spPr/>
      <dgm:t>
        <a:bodyPr/>
        <a:lstStyle/>
        <a:p>
          <a:endParaRPr lang="ru-RU"/>
        </a:p>
      </dgm:t>
    </dgm:pt>
    <dgm:pt modelId="{C39063E4-FFBF-42AF-8936-5FAF032DC882}">
      <dgm:prSet/>
      <dgm:spPr/>
      <dgm:t>
        <a:bodyPr/>
        <a:lstStyle/>
        <a:p>
          <a:endParaRPr lang="ru-RU"/>
        </a:p>
      </dgm:t>
    </dgm:pt>
    <dgm:pt modelId="{A9D07D08-3C59-40B0-9042-CE3316A23B67}" type="parTrans" cxnId="{307C3AA6-8D6A-4FB4-9E93-6B4206739326}">
      <dgm:prSet/>
      <dgm:spPr/>
      <dgm:t>
        <a:bodyPr/>
        <a:lstStyle/>
        <a:p>
          <a:endParaRPr lang="ru-RU"/>
        </a:p>
      </dgm:t>
    </dgm:pt>
    <dgm:pt modelId="{B3111442-F1CC-438E-9F84-83E2B7A0C1A4}" type="sibTrans" cxnId="{307C3AA6-8D6A-4FB4-9E93-6B4206739326}">
      <dgm:prSet/>
      <dgm:spPr/>
      <dgm:t>
        <a:bodyPr/>
        <a:lstStyle/>
        <a:p>
          <a:endParaRPr lang="ru-RU"/>
        </a:p>
      </dgm:t>
    </dgm:pt>
    <dgm:pt modelId="{0DAED4B3-A20F-4EA8-8D46-BB3441FD5984}" type="pres">
      <dgm:prSet presAssocID="{D6B62A45-ED39-4559-B76F-F55DA6AFB2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72856-2012-4E06-AFBA-C3D4FF22B44D}" type="pres">
      <dgm:prSet presAssocID="{2F4A383A-93B3-41FF-A754-9538433F5AFE}" presName="centerShape" presStyleLbl="node0" presStyleIdx="0" presStyleCnt="1"/>
      <dgm:spPr/>
      <dgm:t>
        <a:bodyPr/>
        <a:lstStyle/>
        <a:p>
          <a:endParaRPr lang="ru-RU"/>
        </a:p>
      </dgm:t>
    </dgm:pt>
    <dgm:pt modelId="{44984D66-3C44-46EC-ADCA-A38659B64007}" type="pres">
      <dgm:prSet presAssocID="{F8478175-021C-4A63-BAEA-6F9EACA8CBBC}" presName="parTrans" presStyleLbl="bgSibTrans2D1" presStyleIdx="0" presStyleCnt="2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06EB9575-4DFB-4FE3-9A19-BB463AADCD94}" type="pres">
      <dgm:prSet presAssocID="{A83A6AF0-192D-437E-AAF5-3B608B5F869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AE283-9488-4ECA-866B-F4991BD09231}" type="pres">
      <dgm:prSet presAssocID="{7180D872-2BAE-4328-BD3D-874559EA91EB}" presName="parTrans" presStyleLbl="bgSibTrans2D1" presStyleIdx="1" presStyleCnt="2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0420D330-DAF7-453C-9E1E-78FE2D5C2986}" type="pres">
      <dgm:prSet presAssocID="{6FC3FBEB-5F03-4115-92D8-68D8036BBBC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D3F91-0E6B-4EDB-88C1-7EA8AD1525FD}" srcId="{D6B62A45-ED39-4559-B76F-F55DA6AFB2FE}" destId="{577F5E5B-ABC0-4254-BC42-F2D21D0AFB4F}" srcOrd="1" destOrd="0" parTransId="{3DC41CF0-1FDC-4337-9F61-B07B59A79E64}" sibTransId="{D9DCACEA-6807-4DB3-AD63-7BD2A4796752}"/>
    <dgm:cxn modelId="{AF9F25C5-A8C5-4E69-BF3C-C03A8D0788ED}" type="presOf" srcId="{6FC3FBEB-5F03-4115-92D8-68D8036BBBC3}" destId="{0420D330-DAF7-453C-9E1E-78FE2D5C2986}" srcOrd="0" destOrd="0" presId="urn:microsoft.com/office/officeart/2005/8/layout/radial4"/>
    <dgm:cxn modelId="{88C837D9-4C3A-47A2-ACCC-05C00A8A25C3}" type="presOf" srcId="{D6B62A45-ED39-4559-B76F-F55DA6AFB2FE}" destId="{0DAED4B3-A20F-4EA8-8D46-BB3441FD5984}" srcOrd="0" destOrd="0" presId="urn:microsoft.com/office/officeart/2005/8/layout/radial4"/>
    <dgm:cxn modelId="{48C7E1AA-3AFC-4186-A392-D18D3217183F}" srcId="{D6B62A45-ED39-4559-B76F-F55DA6AFB2FE}" destId="{2F4A383A-93B3-41FF-A754-9538433F5AFE}" srcOrd="0" destOrd="0" parTransId="{C05DB102-4700-451E-BFB0-CD4ABDEFCC63}" sibTransId="{CA218A45-F86F-4A6D-B1B2-FE64CB044649}"/>
    <dgm:cxn modelId="{CB2C7F9D-C95E-42A9-BF0E-5C379E1007D3}" srcId="{D6B62A45-ED39-4559-B76F-F55DA6AFB2FE}" destId="{1BD8C577-A3E9-43D8-B45C-650ADCFE665C}" srcOrd="3" destOrd="0" parTransId="{CCECC3D8-7379-4938-85EA-EFA4C8BB217C}" sibTransId="{2CC2CCD3-3010-45B1-BDAD-5D95FEA0769F}"/>
    <dgm:cxn modelId="{468D2097-88C5-43BF-9732-26918A8E88E2}" srcId="{2F4A383A-93B3-41FF-A754-9538433F5AFE}" destId="{6FC3FBEB-5F03-4115-92D8-68D8036BBBC3}" srcOrd="1" destOrd="0" parTransId="{7180D872-2BAE-4328-BD3D-874559EA91EB}" sibTransId="{950926FE-E677-4E4E-BCB0-70B7B2FCF2E7}"/>
    <dgm:cxn modelId="{68D6DC9A-10E8-4EFD-A5CF-AD1C6699C5AE}" type="presOf" srcId="{A83A6AF0-192D-437E-AAF5-3B608B5F8696}" destId="{06EB9575-4DFB-4FE3-9A19-BB463AADCD94}" srcOrd="0" destOrd="0" presId="urn:microsoft.com/office/officeart/2005/8/layout/radial4"/>
    <dgm:cxn modelId="{307C3AA6-8D6A-4FB4-9E93-6B4206739326}" srcId="{D6B62A45-ED39-4559-B76F-F55DA6AFB2FE}" destId="{C39063E4-FFBF-42AF-8936-5FAF032DC882}" srcOrd="4" destOrd="0" parTransId="{A9D07D08-3C59-40B0-9042-CE3316A23B67}" sibTransId="{B3111442-F1CC-438E-9F84-83E2B7A0C1A4}"/>
    <dgm:cxn modelId="{597F04F9-AF36-4C9E-A746-6EDDBB06B739}" srcId="{D6B62A45-ED39-4559-B76F-F55DA6AFB2FE}" destId="{864FE64F-8F3C-4195-B036-2B1880D38341}" srcOrd="2" destOrd="0" parTransId="{5FC827DE-1453-4FFE-B3E7-2385A46C2B99}" sibTransId="{58AA90F9-E661-499A-BDAC-4F34ED8710EE}"/>
    <dgm:cxn modelId="{19169F58-9440-4B32-955E-DCF75D4004FE}" type="presOf" srcId="{F8478175-021C-4A63-BAEA-6F9EACA8CBBC}" destId="{44984D66-3C44-46EC-ADCA-A38659B64007}" srcOrd="0" destOrd="0" presId="urn:microsoft.com/office/officeart/2005/8/layout/radial4"/>
    <dgm:cxn modelId="{0C8762EC-7331-434E-AE2F-353510495CE6}" srcId="{2F4A383A-93B3-41FF-A754-9538433F5AFE}" destId="{A83A6AF0-192D-437E-AAF5-3B608B5F8696}" srcOrd="0" destOrd="0" parTransId="{F8478175-021C-4A63-BAEA-6F9EACA8CBBC}" sibTransId="{2E430C0B-B1D9-42AC-9C7E-5DB6B920E8AF}"/>
    <dgm:cxn modelId="{B7712D75-3499-42CA-9239-9AA47279D4E9}" type="presOf" srcId="{7180D872-2BAE-4328-BD3D-874559EA91EB}" destId="{D4CAE283-9488-4ECA-866B-F4991BD09231}" srcOrd="0" destOrd="0" presId="urn:microsoft.com/office/officeart/2005/8/layout/radial4"/>
    <dgm:cxn modelId="{C9CB1C96-AB08-4907-A55B-C8B99744E370}" type="presOf" srcId="{2F4A383A-93B3-41FF-A754-9538433F5AFE}" destId="{D9072856-2012-4E06-AFBA-C3D4FF22B44D}" srcOrd="0" destOrd="0" presId="urn:microsoft.com/office/officeart/2005/8/layout/radial4"/>
    <dgm:cxn modelId="{2F5C5BB9-0964-42AE-BDDA-95704E6CBA14}" type="presParOf" srcId="{0DAED4B3-A20F-4EA8-8D46-BB3441FD5984}" destId="{D9072856-2012-4E06-AFBA-C3D4FF22B44D}" srcOrd="0" destOrd="0" presId="urn:microsoft.com/office/officeart/2005/8/layout/radial4"/>
    <dgm:cxn modelId="{7E192917-D990-4B4B-97B5-C27C2227625D}" type="presParOf" srcId="{0DAED4B3-A20F-4EA8-8D46-BB3441FD5984}" destId="{44984D66-3C44-46EC-ADCA-A38659B64007}" srcOrd="1" destOrd="0" presId="urn:microsoft.com/office/officeart/2005/8/layout/radial4"/>
    <dgm:cxn modelId="{B384A97D-2C0E-45F0-907F-07332EF95CE5}" type="presParOf" srcId="{0DAED4B3-A20F-4EA8-8D46-BB3441FD5984}" destId="{06EB9575-4DFB-4FE3-9A19-BB463AADCD94}" srcOrd="2" destOrd="0" presId="urn:microsoft.com/office/officeart/2005/8/layout/radial4"/>
    <dgm:cxn modelId="{4653C7BC-CE50-49F9-AFB9-8292BC880EB4}" type="presParOf" srcId="{0DAED4B3-A20F-4EA8-8D46-BB3441FD5984}" destId="{D4CAE283-9488-4ECA-866B-F4991BD09231}" srcOrd="3" destOrd="0" presId="urn:microsoft.com/office/officeart/2005/8/layout/radial4"/>
    <dgm:cxn modelId="{3932C65F-3285-4CCA-ABB7-546889E3CD2F}" type="presParOf" srcId="{0DAED4B3-A20F-4EA8-8D46-BB3441FD5984}" destId="{0420D330-DAF7-453C-9E1E-78FE2D5C298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72856-2012-4E06-AFBA-C3D4FF22B44D}">
      <dsp:nvSpPr>
        <dsp:cNvPr id="0" name=""/>
        <dsp:cNvSpPr/>
      </dsp:nvSpPr>
      <dsp:spPr>
        <a:xfrm>
          <a:off x="2748715" y="1750309"/>
          <a:ext cx="2535345" cy="2535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A0A0A"/>
              </a:solidFill>
            </a:rPr>
            <a:t>Пыльцевые зерна</a:t>
          </a:r>
          <a:endParaRPr lang="ru-RU" sz="2400" kern="1200" dirty="0">
            <a:solidFill>
              <a:srgbClr val="0A0A0A"/>
            </a:solidFill>
          </a:endParaRPr>
        </a:p>
      </dsp:txBody>
      <dsp:txXfrm>
        <a:off x="3120008" y="2121602"/>
        <a:ext cx="1792759" cy="1792759"/>
      </dsp:txXfrm>
    </dsp:sp>
    <dsp:sp modelId="{44984D66-3C44-46EC-ADCA-A38659B64007}">
      <dsp:nvSpPr>
        <dsp:cNvPr id="0" name=""/>
        <dsp:cNvSpPr/>
      </dsp:nvSpPr>
      <dsp:spPr>
        <a:xfrm rot="12900000">
          <a:off x="1023092" y="1275741"/>
          <a:ext cx="2042179" cy="722573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B9575-4DFB-4FE3-9A19-BB463AADCD94}">
      <dsp:nvSpPr>
        <dsp:cNvPr id="0" name=""/>
        <dsp:cNvSpPr/>
      </dsp:nvSpPr>
      <dsp:spPr>
        <a:xfrm>
          <a:off x="3465" y="87923"/>
          <a:ext cx="2408577" cy="19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A0A0A"/>
              </a:solidFill>
            </a:rPr>
            <a:t>Нормальные</a:t>
          </a:r>
          <a:endParaRPr lang="ru-RU" sz="2400" kern="1200" dirty="0">
            <a:solidFill>
              <a:srgbClr val="0A0A0A"/>
            </a:solidFill>
          </a:endParaRPr>
        </a:p>
      </dsp:txBody>
      <dsp:txXfrm>
        <a:off x="59901" y="144359"/>
        <a:ext cx="2295705" cy="1813990"/>
      </dsp:txXfrm>
    </dsp:sp>
    <dsp:sp modelId="{D4CAE283-9488-4ECA-866B-F4991BD09231}">
      <dsp:nvSpPr>
        <dsp:cNvPr id="0" name=""/>
        <dsp:cNvSpPr/>
      </dsp:nvSpPr>
      <dsp:spPr>
        <a:xfrm rot="19500000">
          <a:off x="4967505" y="1275741"/>
          <a:ext cx="2042179" cy="722573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0D330-DAF7-453C-9E1E-78FE2D5C2986}">
      <dsp:nvSpPr>
        <dsp:cNvPr id="0" name=""/>
        <dsp:cNvSpPr/>
      </dsp:nvSpPr>
      <dsp:spPr>
        <a:xfrm>
          <a:off x="5620733" y="87923"/>
          <a:ext cx="2408577" cy="19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A0A0A"/>
              </a:solidFill>
            </a:rPr>
            <a:t>Ненормальные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0A0A"/>
              </a:solidFill>
            </a:rPr>
            <a:t>(абортированные)</a:t>
          </a:r>
        </a:p>
      </dsp:txBody>
      <dsp:txXfrm>
        <a:off x="5677169" y="144359"/>
        <a:ext cx="2295705" cy="1813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55AAC-F584-4C57-8B89-6F6986DBC6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9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0F022-6F12-4235-9CE3-2EABBF825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9621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5378E5B-0545-4403-B2D5-0A85F9C0FE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9094703"/>
      </p:ext>
    </p:extLst>
  </p:cSld>
  <p:clrMapOvr>
    <a:masterClrMapping/>
  </p:clrMapOvr>
  <p:transition>
    <p:strips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6EA11E67-EDBA-4643-B35C-3C7C714C465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61588394"/>
      </p:ext>
    </p:extLst>
  </p:cSld>
  <p:clrMapOvr>
    <a:masterClrMapping/>
  </p:clrMapOvr>
  <p:transition>
    <p:strips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61FFB588-0FA3-43D6-BB88-5F48EE3F662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5613745"/>
      </p:ext>
    </p:extLst>
  </p:cSld>
  <p:clrMapOvr>
    <a:masterClrMapping/>
  </p:clrMapOvr>
  <p:transition>
    <p:strips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AF644A4B-1623-4C59-9A47-B2B29B6D9F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5637368"/>
      </p:ext>
    </p:extLst>
  </p:cSld>
  <p:clrMapOvr>
    <a:masterClrMapping/>
  </p:clrMapOvr>
  <p:transition>
    <p:strips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DF0EC62E-3BD3-434A-9745-F33498037E8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61868770"/>
      </p:ext>
    </p:extLst>
  </p:cSld>
  <p:clrMapOvr>
    <a:masterClrMapping/>
  </p:clrMapOvr>
  <p:transition>
    <p:strips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E39CFDD-42B4-4C82-ADC6-9E7DA980771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7934882"/>
      </p:ext>
    </p:extLst>
  </p:cSld>
  <p:clrMapOvr>
    <a:masterClrMapping/>
  </p:clrMapOvr>
  <p:transition>
    <p:strips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2B22D59-FCCB-4F05-A33D-25BB346CDFB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3379569"/>
      </p:ext>
    </p:extLst>
  </p:cSld>
  <p:clrMapOvr>
    <a:masterClrMapping/>
  </p:clrMapOvr>
  <p:transition>
    <p:strips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311CB6EF-38AE-4632-A04A-D634C363277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02930383"/>
      </p:ext>
    </p:extLst>
  </p:cSld>
  <p:clrMapOvr>
    <a:masterClrMapping/>
  </p:clrMapOvr>
  <p:transition>
    <p:strips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8ECABC59-4762-41D9-A9BF-2FB9D083025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0078359"/>
      </p:ext>
    </p:extLst>
  </p:cSld>
  <p:clrMapOvr>
    <a:masterClrMapping/>
  </p:clrMapOvr>
  <p:transition>
    <p:strips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99086CCB-A80E-458D-B705-D8A31AB64CA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669850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90031-0BFC-4FDA-9749-E837DB3DA6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8208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27CDBE4-9CAE-46AA-A9DB-86A61DE9DD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3378146"/>
      </p:ext>
    </p:extLst>
  </p:cSld>
  <p:clrMapOvr>
    <a:masterClrMapping/>
  </p:clrMapOvr>
  <p:transition>
    <p:strips dir="r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C29566B5-7A19-4A80-80D4-1A4A3EE498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3638044"/>
      </p:ext>
    </p:extLst>
  </p:cSld>
  <p:clrMapOvr>
    <a:masterClrMapping/>
  </p:clrMapOvr>
  <p:transition>
    <p:strips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9C698D6-58F9-465A-AEEE-1F398555B5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1838851"/>
      </p:ext>
    </p:extLst>
  </p:cSld>
  <p:clrMapOvr>
    <a:masterClrMapping/>
  </p:clrMapOvr>
  <p:transition>
    <p:strips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255B9FE-7C73-4161-86FA-BD936AB9D0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0401847"/>
      </p:ext>
    </p:extLst>
  </p:cSld>
  <p:clrMapOvr>
    <a:masterClrMapping/>
  </p:clrMapOvr>
  <p:transition>
    <p:strips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27D6A18E-AE01-4C7C-9501-51A7DFC647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3948123"/>
      </p:ext>
    </p:extLst>
  </p:cSld>
  <p:clrMapOvr>
    <a:masterClrMapping/>
  </p:clrMapOvr>
  <p:transition>
    <p:strips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CB4200EA-2A1E-464A-9F2A-C084B55A383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8821068"/>
      </p:ext>
    </p:extLst>
  </p:cSld>
  <p:clrMapOvr>
    <a:masterClrMapping/>
  </p:clrMapOvr>
  <p:transition>
    <p:strips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941D9A1A-E097-45B1-8346-FACDC62E66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48971571"/>
      </p:ext>
    </p:extLst>
  </p:cSld>
  <p:clrMapOvr>
    <a:masterClrMapping/>
  </p:clrMapOvr>
  <p:transition>
    <p:strips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27A8398-08B2-4C43-95B4-F58DB6D567B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5429458"/>
      </p:ext>
    </p:extLst>
  </p:cSld>
  <p:clrMapOvr>
    <a:masterClrMapping/>
  </p:clrMapOvr>
  <p:transition>
    <p:strips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94F4F9E4-216F-4470-8449-F639CE3B621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40525961"/>
      </p:ext>
    </p:extLst>
  </p:cSld>
  <p:clrMapOvr>
    <a:masterClrMapping/>
  </p:clrMapOvr>
  <p:transition>
    <p:strips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EE947CF-D964-4885-83C0-5D6532924E7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0463719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ABEA17E-8EC4-4FB6-9924-FA5364064C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09272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957D7C73-0118-4904-AE51-BEC20FA12CD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4034621"/>
      </p:ext>
    </p:extLst>
  </p:cSld>
  <p:clrMapOvr>
    <a:masterClrMapping/>
  </p:clrMapOvr>
  <p:transition>
    <p:strips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CD6A8E4-DEFC-4A17-9616-B38E68F5D10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44715598"/>
      </p:ext>
    </p:extLst>
  </p:cSld>
  <p:clrMapOvr>
    <a:masterClrMapping/>
  </p:clrMapOvr>
  <p:transition>
    <p:strips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4FB452E3-C718-471D-B241-7686DB8B9F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16467483"/>
      </p:ext>
    </p:extLst>
  </p:cSld>
  <p:clrMapOvr>
    <a:masterClrMapping/>
  </p:clrMapOvr>
  <p:transition>
    <p:strips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DE8C23AB-3F8F-46F7-AC28-DBA69BB856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18174395"/>
      </p:ext>
    </p:extLst>
  </p:cSld>
  <p:clrMapOvr>
    <a:masterClrMapping/>
  </p:clrMapOvr>
  <p:transition>
    <p:strips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A7A4231E-5B91-4B74-ADE3-A52B406F82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13582631"/>
      </p:ext>
    </p:extLst>
  </p:cSld>
  <p:clrMapOvr>
    <a:masterClrMapping/>
  </p:clrMapOvr>
  <p:transition>
    <p:strips dir="r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4E1CE908-1809-4A1C-99FF-CB2416F615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53010125"/>
      </p:ext>
    </p:extLst>
  </p:cSld>
  <p:clrMapOvr>
    <a:masterClrMapping/>
  </p:clrMapOvr>
  <p:transition>
    <p:strips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F601A1C-B765-4133-B1E3-561E7A9072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3840601"/>
      </p:ext>
    </p:extLst>
  </p:cSld>
  <p:clrMapOvr>
    <a:masterClrMapping/>
  </p:clrMapOvr>
  <p:transition>
    <p:strips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D748F2A6-396B-4CB0-809C-0B1DC5D8341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0661121"/>
      </p:ext>
    </p:extLst>
  </p:cSld>
  <p:clrMapOvr>
    <a:masterClrMapping/>
  </p:clrMapOvr>
  <p:transition>
    <p:strips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3657586-35AA-44E3-B2AF-5692A24D61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0675328"/>
      </p:ext>
    </p:extLst>
  </p:cSld>
  <p:clrMapOvr>
    <a:masterClrMapping/>
  </p:clrMapOvr>
  <p:transition>
    <p:strips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B5ED88EC-0DAA-42D9-AFE7-84BCB59C0C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3580994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D390DBA-42F5-400A-B02D-1182A492C3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3410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81F8D901-275C-4F23-9EBA-D1B8DE8187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12385588"/>
      </p:ext>
    </p:extLst>
  </p:cSld>
  <p:clrMapOvr>
    <a:masterClrMapping/>
  </p:clrMapOvr>
  <p:transition>
    <p:strips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40F1792E-0645-46DB-8AE2-1417C0A163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4316602"/>
      </p:ext>
    </p:extLst>
  </p:cSld>
  <p:clrMapOvr>
    <a:masterClrMapping/>
  </p:clrMapOvr>
  <p:transition>
    <p:strips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C37F1DDD-51DF-4EF7-8846-CDEC8BB4CCD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44023982"/>
      </p:ext>
    </p:extLst>
  </p:cSld>
  <p:clrMapOvr>
    <a:masterClrMapping/>
  </p:clrMapOvr>
  <p:transition>
    <p:strips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0C0BF003-B2A4-40B9-B5A1-461C6B51A36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1835127"/>
      </p:ext>
    </p:extLst>
  </p:cSld>
  <p:clrMapOvr>
    <a:masterClrMapping/>
  </p:clrMapOvr>
  <p:transition>
    <p:strips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9450DF38-C688-4071-BBF0-8335F6EC8CF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9131805"/>
      </p:ext>
    </p:extLst>
  </p:cSld>
  <p:clrMapOvr>
    <a:masterClrMapping/>
  </p:clrMapOvr>
  <p:transition>
    <p:strips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DB44B9EF-1586-4E90-9C99-939A2A3A94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26994159"/>
      </p:ext>
    </p:extLst>
  </p:cSld>
  <p:clrMapOvr>
    <a:masterClrMapping/>
  </p:clrMapOvr>
  <p:transition>
    <p:strips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391E9A3C-7138-4DBC-999E-481AB5F94AE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7290215"/>
      </p:ext>
    </p:extLst>
  </p:cSld>
  <p:clrMapOvr>
    <a:masterClrMapping/>
  </p:clrMapOvr>
  <p:transition>
    <p:strips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B14F4EBA-DA2C-4489-A330-5EAF6A03D2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6931130"/>
      </p:ext>
    </p:extLst>
  </p:cSld>
  <p:clrMapOvr>
    <a:masterClrMapping/>
  </p:clrMapOvr>
  <p:transition>
    <p:strips dir="r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D9E81B56-F3B8-4C92-A929-F292C4DB74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81442695"/>
      </p:ext>
    </p:extLst>
  </p:cSld>
  <p:clrMapOvr>
    <a:masterClrMapping/>
  </p:clrMapOvr>
  <p:transition>
    <p:strips dir="r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45BFF0FE-9528-4A03-AA22-A4E5D46D8C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0083292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CBF4872-2887-422B-A68F-6BD81D2F68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6952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/>
          <p:cNvSpPr>
            <a:spLocks/>
          </p:cNvSpPr>
          <p:nvPr userDrawn="1"/>
        </p:nvSpPr>
        <p:spPr bwMode="gray">
          <a:xfrm>
            <a:off x="5321300" y="115888"/>
            <a:ext cx="3822700" cy="6765925"/>
          </a:xfrm>
          <a:custGeom>
            <a:avLst/>
            <a:gdLst>
              <a:gd name="T0" fmla="*/ 882 w 2502"/>
              <a:gd name="T1" fmla="*/ 17 h 4352"/>
              <a:gd name="T2" fmla="*/ 2105 w 2502"/>
              <a:gd name="T3" fmla="*/ 2560 h 4352"/>
              <a:gd name="T4" fmla="*/ 0 w 2502"/>
              <a:gd name="T5" fmla="*/ 4344 h 4352"/>
              <a:gd name="T6" fmla="*/ 1242 w 2502"/>
              <a:gd name="T7" fmla="*/ 4352 h 4352"/>
              <a:gd name="T8" fmla="*/ 2336 w 2502"/>
              <a:gd name="T9" fmla="*/ 2584 h 4352"/>
              <a:gd name="T10" fmla="*/ 1186 w 2502"/>
              <a:gd name="T11" fmla="*/ 0 h 4352"/>
              <a:gd name="T12" fmla="*/ 882 w 2502"/>
              <a:gd name="T13" fmla="*/ 17 h 4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E3FED8"/>
              </a:gs>
              <a:gs pos="100000">
                <a:srgbClr val="99FA72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5" name="Group 79"/>
          <p:cNvGrpSpPr>
            <a:grpSpLocks/>
          </p:cNvGrpSpPr>
          <p:nvPr userDrawn="1"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50"/>
              <a:chOff x="252" y="509"/>
              <a:chExt cx="630" cy="3550"/>
            </a:xfrm>
          </p:grpSpPr>
          <p:sp>
            <p:nvSpPr>
              <p:cNvPr id="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83"/>
              <p:cNvSpPr>
                <a:spLocks noChangeShapeType="1"/>
              </p:cNvSpPr>
              <p:nvPr/>
            </p:nvSpPr>
            <p:spPr bwMode="auto">
              <a:xfrm flipV="1">
                <a:off x="669" y="528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5"/>
            <p:cNvGrpSpPr>
              <a:grpSpLocks/>
            </p:cNvGrpSpPr>
            <p:nvPr/>
          </p:nvGrpSpPr>
          <p:grpSpPr bwMode="auto">
            <a:xfrm rot="5400000">
              <a:off x="1193" y="-389"/>
              <a:ext cx="3190" cy="5328"/>
              <a:chOff x="1634" y="771"/>
              <a:chExt cx="3661" cy="4098"/>
            </a:xfrm>
          </p:grpSpPr>
          <p:grpSp>
            <p:nvGrpSpPr>
              <p:cNvPr id="33" name="Group 86"/>
              <p:cNvGrpSpPr>
                <a:grpSpLocks/>
              </p:cNvGrpSpPr>
              <p:nvPr/>
            </p:nvGrpSpPr>
            <p:grpSpPr bwMode="auto">
              <a:xfrm>
                <a:off x="1634" y="781"/>
                <a:ext cx="732" cy="4088"/>
                <a:chOff x="1634" y="781"/>
                <a:chExt cx="732" cy="4088"/>
              </a:xfrm>
            </p:grpSpPr>
            <p:sp>
              <p:nvSpPr>
                <p:cNvPr id="4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4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18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66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91"/>
              <p:cNvGrpSpPr>
                <a:grpSpLocks/>
              </p:cNvGrpSpPr>
              <p:nvPr/>
            </p:nvGrpSpPr>
            <p:grpSpPr bwMode="auto">
              <a:xfrm>
                <a:off x="2603" y="771"/>
                <a:ext cx="736" cy="4088"/>
                <a:chOff x="1633" y="782"/>
                <a:chExt cx="736" cy="4088"/>
              </a:xfrm>
            </p:grpSpPr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3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7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1" y="806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69" y="820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96"/>
              <p:cNvGrpSpPr>
                <a:grpSpLocks/>
              </p:cNvGrpSpPr>
              <p:nvPr/>
            </p:nvGrpSpPr>
            <p:grpSpPr bwMode="auto">
              <a:xfrm>
                <a:off x="3590" y="781"/>
                <a:ext cx="736" cy="4088"/>
                <a:chOff x="1631" y="781"/>
                <a:chExt cx="736" cy="4088"/>
              </a:xfrm>
            </p:grpSpPr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1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1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67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" name="Group 101"/>
              <p:cNvGrpSpPr>
                <a:grpSpLocks/>
              </p:cNvGrpSpPr>
              <p:nvPr/>
            </p:nvGrpSpPr>
            <p:grpSpPr bwMode="auto">
              <a:xfrm>
                <a:off x="4560" y="771"/>
                <a:ext cx="735" cy="4088"/>
                <a:chOff x="1631" y="782"/>
                <a:chExt cx="735" cy="4088"/>
              </a:xfrm>
            </p:grpSpPr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1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78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0" y="806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66" y="820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1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1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19"/>
              <p:cNvSpPr>
                <a:spLocks noChangeShapeType="1"/>
              </p:cNvSpPr>
              <p:nvPr/>
            </p:nvSpPr>
            <p:spPr bwMode="auto">
              <a:xfrm flipV="1">
                <a:off x="669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2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12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2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2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3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47743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DDE89A"/>
              </a:solidFill>
              <a:latin typeface="Arial" pitchFamily="34" charset="0"/>
            </a:endParaRPr>
          </a:p>
        </p:txBody>
      </p:sp>
      <p:sp>
        <p:nvSpPr>
          <p:cNvPr id="58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pic>
        <p:nvPicPr>
          <p:cNvPr id="63" name="Picture 77" descr="b699cfd5b71900647f3ef56417be1aa7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53" descr="j0152694"/>
          <p:cNvPicPr preferRelativeResize="0">
            <a:picLocks noChangeArrowheads="1" noChangeShapeType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04B51513-533A-4CEF-9986-BD45F99678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11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929685D5-9786-4EA4-B3D5-7977A60BD4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51595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86435BCF-1619-474F-AD09-42897E110A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30696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3486E4B1-5722-45C6-934C-8B8E4E6AB5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78189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84CACFE-99F0-4EBC-956B-7FC298E63E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88098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64A728B-F3DB-422C-A870-1BFE7CBD1FF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78062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297B9F0-1FDE-4AA9-B41D-912B301905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46898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330A8CE-3DBB-441C-9AB2-90F605FFC8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53745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A3E2A2A6-1A1A-4FE5-A277-B1FDF6CE1A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18843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FE1E72A5-729B-4ED7-94BA-A28B3E52FA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859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57B77B4-68D6-4BE9-8B52-A231A5081E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93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1082074C-C0CC-4ABA-855E-A7ED2337385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59638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4038600" cy="2290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3" y="3784600"/>
            <a:ext cx="4038600" cy="229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9313" y="1341438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42C671D5-AABE-443F-B9AD-1F7798341C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4610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31F6F35-AA52-4CDB-AC13-5A99D7CA34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37772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/>
          <p:cNvSpPr>
            <a:spLocks/>
          </p:cNvSpPr>
          <p:nvPr userDrawn="1"/>
        </p:nvSpPr>
        <p:spPr bwMode="gray">
          <a:xfrm>
            <a:off x="5321300" y="115888"/>
            <a:ext cx="3822700" cy="6765925"/>
          </a:xfrm>
          <a:custGeom>
            <a:avLst/>
            <a:gdLst>
              <a:gd name="T0" fmla="*/ 882 w 2502"/>
              <a:gd name="T1" fmla="*/ 17 h 4352"/>
              <a:gd name="T2" fmla="*/ 2105 w 2502"/>
              <a:gd name="T3" fmla="*/ 2560 h 4352"/>
              <a:gd name="T4" fmla="*/ 0 w 2502"/>
              <a:gd name="T5" fmla="*/ 4344 h 4352"/>
              <a:gd name="T6" fmla="*/ 1242 w 2502"/>
              <a:gd name="T7" fmla="*/ 4352 h 4352"/>
              <a:gd name="T8" fmla="*/ 2336 w 2502"/>
              <a:gd name="T9" fmla="*/ 2584 h 4352"/>
              <a:gd name="T10" fmla="*/ 1186 w 2502"/>
              <a:gd name="T11" fmla="*/ 0 h 4352"/>
              <a:gd name="T12" fmla="*/ 882 w 2502"/>
              <a:gd name="T13" fmla="*/ 17 h 4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E3FED8"/>
              </a:gs>
              <a:gs pos="100000">
                <a:srgbClr val="99FA72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5" name="Group 79"/>
          <p:cNvGrpSpPr>
            <a:grpSpLocks/>
          </p:cNvGrpSpPr>
          <p:nvPr userDrawn="1"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50"/>
              <a:chOff x="252" y="509"/>
              <a:chExt cx="630" cy="3550"/>
            </a:xfrm>
          </p:grpSpPr>
          <p:sp>
            <p:nvSpPr>
              <p:cNvPr id="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83"/>
              <p:cNvSpPr>
                <a:spLocks noChangeShapeType="1"/>
              </p:cNvSpPr>
              <p:nvPr/>
            </p:nvSpPr>
            <p:spPr bwMode="auto">
              <a:xfrm flipV="1">
                <a:off x="669" y="528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5"/>
            <p:cNvGrpSpPr>
              <a:grpSpLocks/>
            </p:cNvGrpSpPr>
            <p:nvPr/>
          </p:nvGrpSpPr>
          <p:grpSpPr bwMode="auto">
            <a:xfrm rot="5400000">
              <a:off x="1193" y="-389"/>
              <a:ext cx="3190" cy="5328"/>
              <a:chOff x="1634" y="771"/>
              <a:chExt cx="3661" cy="4098"/>
            </a:xfrm>
          </p:grpSpPr>
          <p:grpSp>
            <p:nvGrpSpPr>
              <p:cNvPr id="33" name="Group 86"/>
              <p:cNvGrpSpPr>
                <a:grpSpLocks/>
              </p:cNvGrpSpPr>
              <p:nvPr/>
            </p:nvGrpSpPr>
            <p:grpSpPr bwMode="auto">
              <a:xfrm>
                <a:off x="1634" y="781"/>
                <a:ext cx="732" cy="4088"/>
                <a:chOff x="1634" y="781"/>
                <a:chExt cx="732" cy="4088"/>
              </a:xfrm>
            </p:grpSpPr>
            <p:sp>
              <p:nvSpPr>
                <p:cNvPr id="4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4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18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66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91"/>
              <p:cNvGrpSpPr>
                <a:grpSpLocks/>
              </p:cNvGrpSpPr>
              <p:nvPr/>
            </p:nvGrpSpPr>
            <p:grpSpPr bwMode="auto">
              <a:xfrm>
                <a:off x="2603" y="771"/>
                <a:ext cx="736" cy="4088"/>
                <a:chOff x="1633" y="782"/>
                <a:chExt cx="736" cy="4088"/>
              </a:xfrm>
            </p:grpSpPr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3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7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1" y="806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69" y="820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96"/>
              <p:cNvGrpSpPr>
                <a:grpSpLocks/>
              </p:cNvGrpSpPr>
              <p:nvPr/>
            </p:nvGrpSpPr>
            <p:grpSpPr bwMode="auto">
              <a:xfrm>
                <a:off x="3590" y="781"/>
                <a:ext cx="736" cy="4088"/>
                <a:chOff x="1631" y="781"/>
                <a:chExt cx="736" cy="4088"/>
              </a:xfrm>
            </p:grpSpPr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1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1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67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" name="Group 101"/>
              <p:cNvGrpSpPr>
                <a:grpSpLocks/>
              </p:cNvGrpSpPr>
              <p:nvPr/>
            </p:nvGrpSpPr>
            <p:grpSpPr bwMode="auto">
              <a:xfrm>
                <a:off x="4560" y="771"/>
                <a:ext cx="735" cy="4088"/>
                <a:chOff x="1631" y="782"/>
                <a:chExt cx="735" cy="4088"/>
              </a:xfrm>
            </p:grpSpPr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1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78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0" y="806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66" y="820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1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1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19"/>
              <p:cNvSpPr>
                <a:spLocks noChangeShapeType="1"/>
              </p:cNvSpPr>
              <p:nvPr/>
            </p:nvSpPr>
            <p:spPr bwMode="auto">
              <a:xfrm flipV="1">
                <a:off x="669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2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12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2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2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3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47743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DDE89A"/>
              </a:solidFill>
              <a:latin typeface="Arial" pitchFamily="34" charset="0"/>
            </a:endParaRPr>
          </a:p>
        </p:txBody>
      </p:sp>
      <p:sp>
        <p:nvSpPr>
          <p:cNvPr id="58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pic>
        <p:nvPicPr>
          <p:cNvPr id="63" name="Picture 77" descr="b699cfd5b71900647f3ef56417be1aa7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53" descr="j0152694"/>
          <p:cNvPicPr preferRelativeResize="0">
            <a:picLocks noChangeArrowheads="1" noChangeShapeType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83F77FF1-309E-4584-96EC-1FAE177515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709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84B7DB28-17CC-4086-A638-02182C3998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81777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10A34CAC-7CD3-4BF9-9125-9A6BD477B2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90994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A293039-C745-45D3-BA32-F3ECE37542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01486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42265990-DFA1-488E-BF34-FBB5165EF8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65954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19CAAA50-692C-4A04-9559-9E17702305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3699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C01E4626-23AC-41D1-B73A-62D2B1914D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462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F3D4FBC-D4B8-4ABD-BE7F-AD01D8347F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0259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38EE14E4-DA8F-41E7-BEE5-963CE44CD5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56965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A5FEC98-57BD-4CA0-83E7-941AA826F4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51507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07405E49-EB7E-4EFA-A44A-C71FBC83A8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6011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B6B6FEF7-1A97-4589-81FB-1A62F22A053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44549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4038600" cy="2290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3" y="3784600"/>
            <a:ext cx="4038600" cy="229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9313" y="1341438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6E58B33F-81B0-4A97-BA92-B0424018DC1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65842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1F3A296-BAFE-4420-B41C-EE4091B5C4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75729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/>
          <p:cNvSpPr>
            <a:spLocks/>
          </p:cNvSpPr>
          <p:nvPr userDrawn="1"/>
        </p:nvSpPr>
        <p:spPr bwMode="gray">
          <a:xfrm>
            <a:off x="5321300" y="115888"/>
            <a:ext cx="3822700" cy="6765925"/>
          </a:xfrm>
          <a:custGeom>
            <a:avLst/>
            <a:gdLst>
              <a:gd name="T0" fmla="*/ 882 w 2502"/>
              <a:gd name="T1" fmla="*/ 17 h 4352"/>
              <a:gd name="T2" fmla="*/ 2105 w 2502"/>
              <a:gd name="T3" fmla="*/ 2560 h 4352"/>
              <a:gd name="T4" fmla="*/ 0 w 2502"/>
              <a:gd name="T5" fmla="*/ 4344 h 4352"/>
              <a:gd name="T6" fmla="*/ 1242 w 2502"/>
              <a:gd name="T7" fmla="*/ 4352 h 4352"/>
              <a:gd name="T8" fmla="*/ 2336 w 2502"/>
              <a:gd name="T9" fmla="*/ 2584 h 4352"/>
              <a:gd name="T10" fmla="*/ 1186 w 2502"/>
              <a:gd name="T11" fmla="*/ 0 h 4352"/>
              <a:gd name="T12" fmla="*/ 882 w 2502"/>
              <a:gd name="T13" fmla="*/ 17 h 4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E3FED8"/>
              </a:gs>
              <a:gs pos="100000">
                <a:srgbClr val="99FA72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5" name="Group 79"/>
          <p:cNvGrpSpPr>
            <a:grpSpLocks/>
          </p:cNvGrpSpPr>
          <p:nvPr userDrawn="1"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50"/>
              <a:chOff x="252" y="509"/>
              <a:chExt cx="630" cy="3550"/>
            </a:xfrm>
          </p:grpSpPr>
          <p:sp>
            <p:nvSpPr>
              <p:cNvPr id="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83"/>
              <p:cNvSpPr>
                <a:spLocks noChangeShapeType="1"/>
              </p:cNvSpPr>
              <p:nvPr/>
            </p:nvSpPr>
            <p:spPr bwMode="auto">
              <a:xfrm flipV="1">
                <a:off x="669" y="528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5"/>
            <p:cNvGrpSpPr>
              <a:grpSpLocks/>
            </p:cNvGrpSpPr>
            <p:nvPr/>
          </p:nvGrpSpPr>
          <p:grpSpPr bwMode="auto">
            <a:xfrm rot="5400000">
              <a:off x="1193" y="-389"/>
              <a:ext cx="3190" cy="5328"/>
              <a:chOff x="1634" y="771"/>
              <a:chExt cx="3661" cy="4098"/>
            </a:xfrm>
          </p:grpSpPr>
          <p:grpSp>
            <p:nvGrpSpPr>
              <p:cNvPr id="33" name="Group 86"/>
              <p:cNvGrpSpPr>
                <a:grpSpLocks/>
              </p:cNvGrpSpPr>
              <p:nvPr/>
            </p:nvGrpSpPr>
            <p:grpSpPr bwMode="auto">
              <a:xfrm>
                <a:off x="1634" y="781"/>
                <a:ext cx="732" cy="4088"/>
                <a:chOff x="1634" y="781"/>
                <a:chExt cx="732" cy="4088"/>
              </a:xfrm>
            </p:grpSpPr>
            <p:sp>
              <p:nvSpPr>
                <p:cNvPr id="4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4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18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66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91"/>
              <p:cNvGrpSpPr>
                <a:grpSpLocks/>
              </p:cNvGrpSpPr>
              <p:nvPr/>
            </p:nvGrpSpPr>
            <p:grpSpPr bwMode="auto">
              <a:xfrm>
                <a:off x="2603" y="771"/>
                <a:ext cx="736" cy="4088"/>
                <a:chOff x="1633" y="782"/>
                <a:chExt cx="736" cy="4088"/>
              </a:xfrm>
            </p:grpSpPr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3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7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1" y="806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69" y="820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96"/>
              <p:cNvGrpSpPr>
                <a:grpSpLocks/>
              </p:cNvGrpSpPr>
              <p:nvPr/>
            </p:nvGrpSpPr>
            <p:grpSpPr bwMode="auto">
              <a:xfrm>
                <a:off x="3590" y="781"/>
                <a:ext cx="736" cy="4088"/>
                <a:chOff x="1631" y="781"/>
                <a:chExt cx="736" cy="4088"/>
              </a:xfrm>
            </p:grpSpPr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1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1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67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" name="Group 101"/>
              <p:cNvGrpSpPr>
                <a:grpSpLocks/>
              </p:cNvGrpSpPr>
              <p:nvPr/>
            </p:nvGrpSpPr>
            <p:grpSpPr bwMode="auto">
              <a:xfrm>
                <a:off x="4560" y="771"/>
                <a:ext cx="735" cy="4088"/>
                <a:chOff x="1631" y="782"/>
                <a:chExt cx="735" cy="4088"/>
              </a:xfrm>
            </p:grpSpPr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1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78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0" y="806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66" y="820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1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1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19"/>
              <p:cNvSpPr>
                <a:spLocks noChangeShapeType="1"/>
              </p:cNvSpPr>
              <p:nvPr/>
            </p:nvSpPr>
            <p:spPr bwMode="auto">
              <a:xfrm flipV="1">
                <a:off x="669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2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12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2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2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3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47743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DDE89A"/>
              </a:solidFill>
              <a:latin typeface="Arial" pitchFamily="34" charset="0"/>
            </a:endParaRPr>
          </a:p>
        </p:txBody>
      </p:sp>
      <p:sp>
        <p:nvSpPr>
          <p:cNvPr id="58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pic>
        <p:nvPicPr>
          <p:cNvPr id="63" name="Picture 77" descr="b699cfd5b71900647f3ef56417be1aa7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53" descr="j0152694"/>
          <p:cNvPicPr preferRelativeResize="0">
            <a:picLocks noChangeArrowheads="1" noChangeShapeType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2377582D-3A77-4754-905D-458EBE5185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71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C77B6202-2018-4E19-B645-55DA84E934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59742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A53B81F5-587D-482F-B5B7-34C4C20444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17919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96B0F7A3-0CAE-474F-B3F3-2ADE4DBEE3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000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ED1C46-4F1F-46CC-B063-B272EE3B6C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1962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F360C140-500A-49C6-819B-2F33354417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900881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26A86F8A-8CDD-4AED-9345-5873318EC6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30704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D0E6469E-B9B9-42BA-B7FC-F69A2AC62F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326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FC53C676-0D97-45DE-976D-BB967CFB96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382433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D705ADE3-45E5-4D29-B612-ADD9BBA77A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15082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07A9946A-F066-44DA-A3F1-C4D7267B75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79433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AE574DAA-B854-4A2A-BB97-14CA9DABF5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88369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4038600" cy="2290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3" y="3784600"/>
            <a:ext cx="4038600" cy="229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9313" y="1341438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B95D9D6D-3684-4FBE-B5D0-38EEB1F40E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79570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B04F11B6-E837-47BC-A045-52F42BD588D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99956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/>
          <p:cNvSpPr>
            <a:spLocks/>
          </p:cNvSpPr>
          <p:nvPr userDrawn="1"/>
        </p:nvSpPr>
        <p:spPr bwMode="gray">
          <a:xfrm>
            <a:off x="5321300" y="115888"/>
            <a:ext cx="3822700" cy="6765925"/>
          </a:xfrm>
          <a:custGeom>
            <a:avLst/>
            <a:gdLst>
              <a:gd name="T0" fmla="*/ 882 w 2502"/>
              <a:gd name="T1" fmla="*/ 17 h 4352"/>
              <a:gd name="T2" fmla="*/ 2105 w 2502"/>
              <a:gd name="T3" fmla="*/ 2560 h 4352"/>
              <a:gd name="T4" fmla="*/ 0 w 2502"/>
              <a:gd name="T5" fmla="*/ 4344 h 4352"/>
              <a:gd name="T6" fmla="*/ 1242 w 2502"/>
              <a:gd name="T7" fmla="*/ 4352 h 4352"/>
              <a:gd name="T8" fmla="*/ 2336 w 2502"/>
              <a:gd name="T9" fmla="*/ 2584 h 4352"/>
              <a:gd name="T10" fmla="*/ 1186 w 2502"/>
              <a:gd name="T11" fmla="*/ 0 h 4352"/>
              <a:gd name="T12" fmla="*/ 882 w 2502"/>
              <a:gd name="T13" fmla="*/ 17 h 4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E3FED8"/>
              </a:gs>
              <a:gs pos="100000">
                <a:srgbClr val="99FA72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5" name="Group 79"/>
          <p:cNvGrpSpPr>
            <a:grpSpLocks/>
          </p:cNvGrpSpPr>
          <p:nvPr userDrawn="1"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50"/>
              <a:chOff x="252" y="509"/>
              <a:chExt cx="630" cy="3550"/>
            </a:xfrm>
          </p:grpSpPr>
          <p:sp>
            <p:nvSpPr>
              <p:cNvPr id="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83"/>
              <p:cNvSpPr>
                <a:spLocks noChangeShapeType="1"/>
              </p:cNvSpPr>
              <p:nvPr/>
            </p:nvSpPr>
            <p:spPr bwMode="auto">
              <a:xfrm flipV="1">
                <a:off x="669" y="528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5"/>
            <p:cNvGrpSpPr>
              <a:grpSpLocks/>
            </p:cNvGrpSpPr>
            <p:nvPr/>
          </p:nvGrpSpPr>
          <p:grpSpPr bwMode="auto">
            <a:xfrm rot="5400000">
              <a:off x="1193" y="-389"/>
              <a:ext cx="3190" cy="5328"/>
              <a:chOff x="1634" y="771"/>
              <a:chExt cx="3661" cy="4098"/>
            </a:xfrm>
          </p:grpSpPr>
          <p:grpSp>
            <p:nvGrpSpPr>
              <p:cNvPr id="33" name="Group 86"/>
              <p:cNvGrpSpPr>
                <a:grpSpLocks/>
              </p:cNvGrpSpPr>
              <p:nvPr/>
            </p:nvGrpSpPr>
            <p:grpSpPr bwMode="auto">
              <a:xfrm>
                <a:off x="1634" y="781"/>
                <a:ext cx="732" cy="4088"/>
                <a:chOff x="1634" y="781"/>
                <a:chExt cx="732" cy="4088"/>
              </a:xfrm>
            </p:grpSpPr>
            <p:sp>
              <p:nvSpPr>
                <p:cNvPr id="4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4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18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66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91"/>
              <p:cNvGrpSpPr>
                <a:grpSpLocks/>
              </p:cNvGrpSpPr>
              <p:nvPr/>
            </p:nvGrpSpPr>
            <p:grpSpPr bwMode="auto">
              <a:xfrm>
                <a:off x="2603" y="771"/>
                <a:ext cx="736" cy="4088"/>
                <a:chOff x="1633" y="782"/>
                <a:chExt cx="736" cy="4088"/>
              </a:xfrm>
            </p:grpSpPr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3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7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1" y="806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69" y="820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96"/>
              <p:cNvGrpSpPr>
                <a:grpSpLocks/>
              </p:cNvGrpSpPr>
              <p:nvPr/>
            </p:nvGrpSpPr>
            <p:grpSpPr bwMode="auto">
              <a:xfrm>
                <a:off x="3590" y="781"/>
                <a:ext cx="736" cy="4088"/>
                <a:chOff x="1631" y="781"/>
                <a:chExt cx="736" cy="4088"/>
              </a:xfrm>
            </p:grpSpPr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1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1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67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" name="Group 101"/>
              <p:cNvGrpSpPr>
                <a:grpSpLocks/>
              </p:cNvGrpSpPr>
              <p:nvPr/>
            </p:nvGrpSpPr>
            <p:grpSpPr bwMode="auto">
              <a:xfrm>
                <a:off x="4560" y="771"/>
                <a:ext cx="735" cy="4088"/>
                <a:chOff x="1631" y="782"/>
                <a:chExt cx="735" cy="4088"/>
              </a:xfrm>
            </p:grpSpPr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1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78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0" y="806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66" y="820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1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1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19"/>
              <p:cNvSpPr>
                <a:spLocks noChangeShapeType="1"/>
              </p:cNvSpPr>
              <p:nvPr/>
            </p:nvSpPr>
            <p:spPr bwMode="auto">
              <a:xfrm flipV="1">
                <a:off x="669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2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12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2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2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3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47743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DDE89A"/>
              </a:solidFill>
              <a:latin typeface="Arial" pitchFamily="34" charset="0"/>
            </a:endParaRPr>
          </a:p>
        </p:txBody>
      </p:sp>
      <p:sp>
        <p:nvSpPr>
          <p:cNvPr id="58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pic>
        <p:nvPicPr>
          <p:cNvPr id="63" name="Picture 77" descr="b699cfd5b71900647f3ef56417be1aa7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53" descr="j0152694"/>
          <p:cNvPicPr preferRelativeResize="0">
            <a:picLocks noChangeArrowheads="1" noChangeShapeType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BBB145C5-D0DA-4DA1-A0E8-69D4438A00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8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F845446-8EC2-4B7F-9752-2B629702AF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28701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E6ED6D5B-C354-4EFB-9564-2339BA3092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4550682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91DB7C3A-0330-46A8-90B0-099659B3D3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25761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0BF31822-2D31-455F-9EF2-72C7A1B9E4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73443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35403CA7-7E80-4D04-ABFC-2A0C0F7B64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0640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78F5AB8A-B1C1-4B05-A659-FE0E0EE391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792655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EC456997-7178-4F2F-838A-E6BB96390D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863831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1A581AD4-31E1-41A6-B285-C140F120DF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1474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3B150A0F-346E-4CDE-ACDC-DCA6314CBD2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29936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DA51F464-34A4-4DDD-97A3-8DC3E9799F4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219907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FA5DF1A6-0443-4565-8BD2-57BE2CCF25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69955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A33D9B0-39AA-48BE-B75E-E82A5799F8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5750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4038600" cy="2290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313" y="3784600"/>
            <a:ext cx="4038600" cy="229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59313" y="1341438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C0328F2D-F978-44FB-9186-B2D96CEE75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01079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7643813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31725744-AECE-4B3A-ADAA-5768413DCA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722085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58"/>
          <p:cNvSpPr>
            <a:spLocks/>
          </p:cNvSpPr>
          <p:nvPr userDrawn="1"/>
        </p:nvSpPr>
        <p:spPr bwMode="gray">
          <a:xfrm>
            <a:off x="5321300" y="115888"/>
            <a:ext cx="3822700" cy="6765925"/>
          </a:xfrm>
          <a:custGeom>
            <a:avLst/>
            <a:gdLst>
              <a:gd name="T0" fmla="*/ 882 w 2502"/>
              <a:gd name="T1" fmla="*/ 17 h 4352"/>
              <a:gd name="T2" fmla="*/ 2105 w 2502"/>
              <a:gd name="T3" fmla="*/ 2560 h 4352"/>
              <a:gd name="T4" fmla="*/ 0 w 2502"/>
              <a:gd name="T5" fmla="*/ 4344 h 4352"/>
              <a:gd name="T6" fmla="*/ 1242 w 2502"/>
              <a:gd name="T7" fmla="*/ 4352 h 4352"/>
              <a:gd name="T8" fmla="*/ 2336 w 2502"/>
              <a:gd name="T9" fmla="*/ 2584 h 4352"/>
              <a:gd name="T10" fmla="*/ 1186 w 2502"/>
              <a:gd name="T11" fmla="*/ 0 h 4352"/>
              <a:gd name="T12" fmla="*/ 882 w 2502"/>
              <a:gd name="T13" fmla="*/ 17 h 43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E3FED8"/>
              </a:gs>
              <a:gs pos="100000">
                <a:srgbClr val="99FA72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6" name="Group 79"/>
          <p:cNvGrpSpPr>
            <a:grpSpLocks/>
          </p:cNvGrpSpPr>
          <p:nvPr userDrawn="1"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7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50"/>
              <a:chOff x="252" y="509"/>
              <a:chExt cx="630" cy="3550"/>
            </a:xfrm>
          </p:grpSpPr>
          <p:sp>
            <p:nvSpPr>
              <p:cNvPr id="54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83"/>
              <p:cNvSpPr>
                <a:spLocks noChangeShapeType="1"/>
              </p:cNvSpPr>
              <p:nvPr/>
            </p:nvSpPr>
            <p:spPr bwMode="auto">
              <a:xfrm flipV="1">
                <a:off x="669" y="528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85"/>
            <p:cNvGrpSpPr>
              <a:grpSpLocks/>
            </p:cNvGrpSpPr>
            <p:nvPr/>
          </p:nvGrpSpPr>
          <p:grpSpPr bwMode="auto">
            <a:xfrm rot="5400000">
              <a:off x="1193" y="-389"/>
              <a:ext cx="3190" cy="5328"/>
              <a:chOff x="1634" y="771"/>
              <a:chExt cx="3661" cy="4098"/>
            </a:xfrm>
          </p:grpSpPr>
          <p:grpSp>
            <p:nvGrpSpPr>
              <p:cNvPr id="34" name="Group 86"/>
              <p:cNvGrpSpPr>
                <a:grpSpLocks/>
              </p:cNvGrpSpPr>
              <p:nvPr/>
            </p:nvGrpSpPr>
            <p:grpSpPr bwMode="auto">
              <a:xfrm>
                <a:off x="1634" y="781"/>
                <a:ext cx="732" cy="4088"/>
                <a:chOff x="1634" y="781"/>
                <a:chExt cx="732" cy="4088"/>
              </a:xfrm>
            </p:grpSpPr>
            <p:sp>
              <p:nvSpPr>
                <p:cNvPr id="50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4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18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66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91"/>
              <p:cNvGrpSpPr>
                <a:grpSpLocks/>
              </p:cNvGrpSpPr>
              <p:nvPr/>
            </p:nvGrpSpPr>
            <p:grpSpPr bwMode="auto">
              <a:xfrm>
                <a:off x="2603" y="771"/>
                <a:ext cx="736" cy="4088"/>
                <a:chOff x="1633" y="782"/>
                <a:chExt cx="736" cy="4088"/>
              </a:xfrm>
            </p:grpSpPr>
            <p:sp>
              <p:nvSpPr>
                <p:cNvPr id="4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3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77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1" y="806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69" y="820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" name="Group 96"/>
              <p:cNvGrpSpPr>
                <a:grpSpLocks/>
              </p:cNvGrpSpPr>
              <p:nvPr/>
            </p:nvGrpSpPr>
            <p:grpSpPr bwMode="auto">
              <a:xfrm>
                <a:off x="3590" y="781"/>
                <a:ext cx="736" cy="4088"/>
                <a:chOff x="1631" y="781"/>
                <a:chExt cx="736" cy="4088"/>
              </a:xfrm>
            </p:grpSpPr>
            <p:sp>
              <p:nvSpPr>
                <p:cNvPr id="42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1" y="824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78" y="781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1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67" y="819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" name="Group 101"/>
              <p:cNvGrpSpPr>
                <a:grpSpLocks/>
              </p:cNvGrpSpPr>
              <p:nvPr/>
            </p:nvGrpSpPr>
            <p:grpSpPr bwMode="auto">
              <a:xfrm>
                <a:off x="4560" y="771"/>
                <a:ext cx="735" cy="4088"/>
                <a:chOff x="1631" y="782"/>
                <a:chExt cx="735" cy="4088"/>
              </a:xfrm>
            </p:grpSpPr>
            <p:sp>
              <p:nvSpPr>
                <p:cNvPr id="38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1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78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0" y="806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66" y="820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30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0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11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6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13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1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1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2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119"/>
              <p:cNvSpPr>
                <a:spLocks noChangeShapeType="1"/>
              </p:cNvSpPr>
              <p:nvPr/>
            </p:nvSpPr>
            <p:spPr bwMode="auto">
              <a:xfrm flipV="1">
                <a:off x="669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12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8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12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2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4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2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13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8" name="Picture 77" descr="b699cfd5b71900647f3ef56417be1aa7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53" descr="j0152694"/>
          <p:cNvPicPr preferRelativeResize="0">
            <a:picLocks noChangeArrowheads="1" noChangeShapeType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117F17-24AE-4018-BA42-C81DF84E0C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425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5C738-9C1B-49CB-949E-53527A0DC8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505805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86DC5-150B-4CD6-B649-463E3DD489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83441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CEC7B-897B-4793-9998-5B27ED6061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494258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C38FA-2F50-4C7A-83C3-23094B78EE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605446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4C7D7-1C09-49CE-A82B-F7182B30A4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623399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3B4AA-D179-40A5-BF20-0B583B0203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0702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AD875F-1ADE-42C8-B6CF-B15C9CB9D2B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089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1042F7A-C995-44A4-A083-7E94BA0273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953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5B846CF-D2B6-4CEB-858B-6127BF7988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25038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D8766F-E0BA-4B4C-9C3E-4C2A9F14BD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6545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EE168-001B-42CB-82D4-BBF42500F4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50276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1D92F-800C-4F37-AE8D-183F94B293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183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223CE8E-2518-4668-9D7C-A82B0F82C1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682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80FFABE-541A-4558-BF50-6CD16F085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69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211E7C8-F7F6-47B2-B4F1-4B5AF272AE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531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2DF848B-3B7D-4C38-84AF-E1A70FF935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355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BC7A15D-9AE8-4F26-B9E1-AA3546AD3E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403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843AA1F-AFC1-4190-B9E6-561D59A82F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61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84F5A19-1FDF-4BE7-9DF8-C6F9065749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578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E3E528F-1943-40F0-BF2B-18896F7480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393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F62A745-37D0-4AF7-B943-DD5A25A92A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79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01AD-07BB-4570-B847-354F82C22E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784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02127E3-7B90-4C5A-A062-D6D52344EF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532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DE97A7B-28C4-4B67-87FE-720B245884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792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968C979-35BE-4729-83EB-9267077438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178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9DCC6F2-36CF-4119-A396-E24660C680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705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B271F93-F164-47C8-A184-DE82CB811C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631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955E239-C13A-4443-A61D-8DAF114EA4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710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A0FA93F-89E1-4962-B407-FE6544AA1F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566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524A6E1-3D83-4831-A548-1CCC97AE60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761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E350593-61BE-401E-B674-6FE3AA0DE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517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A493DAF-8FC6-4201-83C2-5DC8A3786D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9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EE65E8B-F624-4D41-BF0A-8F3EB0DC4C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144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0ACBF9-633E-455D-A9E3-E2D2A1C8CF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508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CA6FCA3-7023-4535-A065-5D2BE5C149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5377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CFF3C30-ADF2-4084-88BC-F1B62898E9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293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3081A45-D74A-49AA-B645-E3AC581DF0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810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360F577-6514-43DA-BCFF-7C7197517B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43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44EC83E-7021-4D62-9AE1-89D3F55760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958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5668FCD-9331-42A4-8D00-B71279787B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372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7CC4955-0C5D-4822-8C1F-668652643A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634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FC5A636-5C6C-4B95-8444-034E9AAA37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644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DB6AC3-63CE-4B3A-8D30-0D9184E4B7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39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B9160-61FF-4476-9849-644E4647D8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037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9413C37-2C7A-4552-A673-4C9F1A2A73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713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C30F1F8-7C1F-4CAD-87E7-C0D92E1697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0489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FA02B70-E133-4E18-9E86-2ABDA01646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232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3D67573-9ED7-4F84-8C26-52A0F59A6C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657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E6A76D1-1B66-4F13-A423-7E20667342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311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735E468-C6D6-48AC-9468-9043650EC3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665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849B7D-5977-4A77-A443-AF16D062B18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F36C460-4DB9-4AA9-9F38-746E02BEC5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86241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B4AF6-3108-4B14-8CF1-850868FDEAC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870A2EC-E570-435E-BCB7-2D7A42E8FB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333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1B1E8C-223C-423F-80CC-A2EFDFE9D7BA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6BC4718-F12F-4E89-8370-1D826D867C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778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FE4930-801C-455E-B09A-2F4238FD1241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DA34428-C472-4F9E-A298-FE718D52E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15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4868-52BA-4D40-9AFB-564FFEACB4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55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0E8DC-08CA-42F7-9312-AAFBC998E0B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95F9885-1C14-438D-8710-00B340F63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446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B016-0F05-4880-A327-BC7349AA623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8CB9083-476D-4828-8643-9946358E14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5179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C1A46E-9C90-4F08-B7E2-CA374C58477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AF8ADDF-1023-4854-9138-DA368A933A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884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D09AA-5DEF-4930-B2A4-AED11824150C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FB721EE-16EC-48B0-B9D9-527D40D17D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6208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B2F9FE-FADB-4104-B248-1E0B7060E76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 eaLnBrk="0" hangingPunct="0">
              <a:defRPr/>
            </a:lvl1pPr>
          </a:lstStyle>
          <a:p>
            <a:fld id="{40BFF0F4-CE31-4549-8715-CCDB5B5880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178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01A8-3D1E-40F8-AFBD-2938B82526A6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A966DB-E409-4B62-AB7E-880D669296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9995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F33C-1CFD-4096-930F-2F0D0D84AC70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519761E-2A0F-41B1-8BC9-B5EA329C20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9081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CF0164-BFBB-488E-AE0F-25F0A36D6E4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FE4C3AB-FCEB-4718-A76B-3D440897AB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181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1038-4658-4A39-BA56-D703350639B0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FF14152-997E-42A5-8D82-0FA4FF3FBC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277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A25F13-E131-4554-BAF8-09ABAFFE7023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538595-B2B7-4839-A112-0170250472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91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4671-A877-42E2-8ED3-9402CDB44C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37843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BD974-75E2-4A11-8190-75F9A04F38C2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BF00C0F-E76B-49DD-96F4-A9CB7BB8FD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045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9598FD-C1F9-49CB-9161-470859FB0D63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492FBA-4B59-414B-A55F-A55075E5FF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607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3444-1A05-4C1B-8463-B895B6D85C03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6F0E956-2359-4452-B5FD-E70A8B1523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0509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019EF4-A4C9-4C4D-8DB9-612C8B930891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ED12E4-CC26-484C-8595-66838B18E6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047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B073-0D73-457C-A3A6-BBD57F7D6D5A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81F3785-7F73-4C47-8AC8-7194E94EF3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170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F92B6-0162-4EC1-8E26-E3A10427C0B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 eaLnBrk="0" hangingPunct="0">
              <a:defRPr/>
            </a:lvl1pPr>
          </a:lstStyle>
          <a:p>
            <a:fld id="{74965BA8-F353-4432-B50F-9F60EA2C4D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4053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802A-1417-4A65-AE80-31E0A244B28C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3CB461C-2095-4B0B-842E-32691B5390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301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28DB-223F-4C0E-A8AD-19C65DB437CA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79DA65D-A81E-45BA-A49E-FE9BFEB8E9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3183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E20311-5E8E-4C92-A118-C2A6F2DDA88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83E9863-E4E7-4C5C-81F3-72575FEA3C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713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678C-A44B-4247-B922-9F287A400A81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EF22E5D-6DAC-4150-9C83-995BD58E31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00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50E3D-9FDC-4F4F-A8D5-C869C215D0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038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олилиния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F1444F-8DDD-492C-932C-3D9EA2961540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CBD72C-8828-4537-8198-23EF884C7A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7232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85AACB-EB0B-440E-B6B2-01D067ECB27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8E6BE1D-70C4-43D3-ABB4-7CA85F1971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470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B1D95-D1C2-46EE-B225-1623CF0C645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E44D2C8-FA62-4DA9-8BCA-8065209E6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33347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CD7C-FF21-4C3D-B076-049E03493AF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B9CA267-1A17-4D5F-BE05-EE928D5A5E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1740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A74BDC-FC4C-4AD6-B1B0-BF616A2AA003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A7B21A6-932C-406D-AC27-1C4323F4CA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5912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0F74-DE60-4FD7-A296-09FF9D5C6C4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9B8142F-DB1F-4C0C-84E2-88001D0A17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685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353F9-D6F6-49B3-82C3-5984A599295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 eaLnBrk="0" hangingPunct="0">
              <a:defRPr/>
            </a:lvl1pPr>
          </a:lstStyle>
          <a:p>
            <a:fld id="{63FE39CD-2FEA-4C64-A0B8-B441BCE01F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7642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7F3B9-5C09-486A-A104-4D9EFBD9FEDE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9A6D079-CE6D-43E0-854C-4BE74F089F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6517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B1B25-1B0F-4B6A-8131-12188740B86D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98E30E8-6742-4EBE-A900-CE28AA301B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2850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2D986437-96CC-4F11-9A5B-42D8D9BF8B7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8247158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1DCB-CB7C-4C67-BB42-EC66308B1E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0195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E056C306-2CDB-481B-B487-EC792A80C8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98861812"/>
      </p:ext>
    </p:extLst>
  </p:cSld>
  <p:clrMapOvr>
    <a:masterClrMapping/>
  </p:clrMapOvr>
  <p:transition>
    <p:strips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A5E58F2C-794C-4272-BDB1-C7A40D9069E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8776919"/>
      </p:ext>
    </p:extLst>
  </p:cSld>
  <p:clrMapOvr>
    <a:masterClrMapping/>
  </p:clrMapOvr>
  <p:transition>
    <p:strips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AAC9D33F-4041-4163-AE66-A2E9B17BD97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0863797"/>
      </p:ext>
    </p:extLst>
  </p:cSld>
  <p:clrMapOvr>
    <a:masterClrMapping/>
  </p:clrMapOvr>
  <p:transition>
    <p:strips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3E6A68DD-AC47-40DD-9AF9-C365ACF286C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8212753"/>
      </p:ext>
    </p:extLst>
  </p:cSld>
  <p:clrMapOvr>
    <a:masterClrMapping/>
  </p:clrMapOvr>
  <p:transition>
    <p:strips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DAD1EE43-03D5-4FB0-A86E-AFAD1F20D04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6852036"/>
      </p:ext>
    </p:extLst>
  </p:cSld>
  <p:clrMapOvr>
    <a:masterClrMapping/>
  </p:clrMapOvr>
  <p:transition>
    <p:strips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15251D00-EE17-4FFC-AE1E-BD729E6A2D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40704082"/>
      </p:ext>
    </p:extLst>
  </p:cSld>
  <p:clrMapOvr>
    <a:masterClrMapping/>
  </p:clrMapOvr>
  <p:transition>
    <p:strips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8D6E7474-55B2-4D9E-9E29-AB3899C9F9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2456939"/>
      </p:ext>
    </p:extLst>
  </p:cSld>
  <p:clrMapOvr>
    <a:masterClrMapping/>
  </p:clrMapOvr>
  <p:transition>
    <p:strips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63395B73-2262-4091-A599-4FEF5F54AD2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30847016"/>
      </p:ext>
    </p:extLst>
  </p:cSld>
  <p:clrMapOvr>
    <a:masterClrMapping/>
  </p:clrMapOvr>
  <p:transition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5A48184E-3C2E-41C4-9A2B-0761D6D0A2B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8448574"/>
      </p:ext>
    </p:extLst>
  </p:cSld>
  <p:clrMapOvr>
    <a:masterClrMapping/>
  </p:clrMapOvr>
  <p:transition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Garamond" pitchFamily="18" charset="0"/>
              </a:defRPr>
            </a:lvl1pPr>
          </a:lstStyle>
          <a:p>
            <a:fld id="{FF1C4803-E614-41C0-B43F-E7A7423702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6894184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FD3EC23E-8C7F-4E5C-ACBB-27DEB683BF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33" r:id="rId2"/>
    <p:sldLayoutId id="2147484342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43" r:id="rId9"/>
    <p:sldLayoutId id="2147484339" r:id="rId10"/>
    <p:sldLayoutId id="214748434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58373569-FE1B-43D6-A81E-B3F6222C5F62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6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6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6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6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6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6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6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6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27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  <p:sldLayoutId id="2147484449" r:id="rId12"/>
    <p:sldLayoutId id="2147484450" r:id="rId13"/>
    <p:sldLayoutId id="2147484451" r:id="rId14"/>
    <p:sldLayoutId id="2147484452" r:id="rId15"/>
    <p:sldLayoutId id="2147484453" r:id="rId16"/>
    <p:sldLayoutId id="2147484454" r:id="rId17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230B9359-32FE-4A15-8334-EAFD33376D0C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7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8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8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8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8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8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8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9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9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9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9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9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9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9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9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9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30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30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30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30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  <p:sldLayoutId id="2147484466" r:id="rId12"/>
    <p:sldLayoutId id="2147484467" r:id="rId13"/>
    <p:sldLayoutId id="2147484468" r:id="rId14"/>
    <p:sldLayoutId id="2147484469" r:id="rId15"/>
    <p:sldLayoutId id="2147484470" r:id="rId16"/>
    <p:sldLayoutId id="2147484471" r:id="rId17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229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D34D81DA-409D-48F8-982A-852D7CEEC8C7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2302" name="Picture 40" descr="j0152694"/>
          <p:cNvPicPr preferRelativeResize="0">
            <a:picLocks noChangeArrowheads="1" noChangeShapeType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  <p:sldLayoutId id="2147484483" r:id="rId12"/>
    <p:sldLayoutId id="214748448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FC9F6522-3304-4F75-8A9C-185543DDA28C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3326" name="Picture 40" descr="j0152694"/>
          <p:cNvPicPr preferRelativeResize="0">
            <a:picLocks noChangeArrowheads="1" noChangeShapeType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  <p:sldLayoutId id="214748449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EEAE94BC-C2FD-4E8A-A630-676BAB74130B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4350" name="Picture 40" descr="j0152694"/>
          <p:cNvPicPr preferRelativeResize="0">
            <a:picLocks noChangeArrowheads="1" noChangeShapeType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solidFill>
                <a:srgbClr val="DDE89A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B5A862E2-8027-4449-B14F-DADA8D8791C6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5374" name="Picture 40" descr="j0152694"/>
          <p:cNvPicPr preferRelativeResize="0">
            <a:picLocks noChangeArrowheads="1" noChangeShapeType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2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0">
                <a:solidFill>
                  <a:srgbClr val="50B4C8"/>
                </a:solidFill>
                <a:latin typeface="Calibri Light" pitchFamily="34" charset="0"/>
              </a:defRPr>
            </a:lvl1pPr>
          </a:lstStyle>
          <a:p>
            <a:fld id="{D4452ACB-6BAE-467C-AFEB-F1866AC63890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6391" name="Picture 40" descr="j0152694"/>
          <p:cNvPicPr preferRelativeResize="0">
            <a:picLocks noChangeArrowheads="1" noChangeShapeType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85000"/>
        </a:lnSpc>
        <a:spcBef>
          <a:spcPts val="1300"/>
        </a:spcBef>
        <a:spcAft>
          <a:spcPct val="0"/>
        </a:spcAft>
        <a:buFont typeface="Arial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0B794369-F0B1-4B11-BCF0-AB261C3A8E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127F0FBB-B28D-482A-81AF-526403A8EB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0E7C5F11-C38B-4D63-917F-C81658778D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3D93E50F-C7E4-407E-BB6C-7A3021CD87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263534E-CCAA-46E4-896B-B0751DB7C890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6ECFF"/>
                </a:solidFill>
                <a:latin typeface="Corbel" pitchFamily="34" charset="0"/>
              </a:defRPr>
            </a:lvl1pPr>
          </a:lstStyle>
          <a:p>
            <a:fld id="{38D59F37-047B-4458-A652-D19D65818A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80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0335D28-D886-42E3-8645-BDA86FDF4C35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6ECFF"/>
                </a:solidFill>
                <a:latin typeface="Corbel" pitchFamily="34" charset="0"/>
              </a:defRPr>
            </a:lvl1pPr>
          </a:lstStyle>
          <a:p>
            <a:fld id="{9B01BBA7-93AE-4C70-8B47-DA4B1F0EC6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204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82ABB72-6DF6-44A1-886C-8B0869DCA556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D6ECFF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6ECFF"/>
                </a:solidFill>
                <a:latin typeface="Corbel" pitchFamily="34" charset="0"/>
              </a:defRPr>
            </a:lvl1pPr>
          </a:lstStyle>
          <a:p>
            <a:fld id="{230449E0-F310-4809-8E46-CE43A74C56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01469C3A-37FC-44EA-B4E6-60DFD95ABFBF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  <p:sldLayoutId id="2147484434" r:id="rId14"/>
    <p:sldLayoutId id="2147484435" r:id="rId15"/>
    <p:sldLayoutId id="2147484436" r:id="rId16"/>
    <p:sldLayoutId id="2147484437" r:id="rId17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3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lichens.od.ua/pic/Lichen_world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0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2.ppt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395288" y="981075"/>
            <a:ext cx="82296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zh-CN" sz="2400" b="1">
                <a:solidFill>
                  <a:srgbClr val="00B050"/>
                </a:solidFill>
                <a:cs typeface="方正姚体"/>
              </a:rPr>
              <a:t>ЭКОЛОГИЧЕСКИЙ МОНИТОРИНГ И БИОИНДИКАЦИЯ</a:t>
            </a:r>
          </a:p>
          <a:p>
            <a:pPr algn="ctr" eaLnBrk="1" hangingPunct="1"/>
            <a:endParaRPr lang="ru-RU" altLang="zh-CN" sz="2400" b="1">
              <a:solidFill>
                <a:srgbClr val="00B050"/>
              </a:solidFill>
              <a:cs typeface="方正姚体"/>
            </a:endParaRPr>
          </a:p>
          <a:p>
            <a:pPr algn="r" eaLnBrk="1" hangingPunct="1"/>
            <a:r>
              <a:rPr lang="ru-RU" altLang="ru-RU" sz="2400" b="1">
                <a:solidFill>
                  <a:srgbClr val="00B050"/>
                </a:solidFill>
              </a:rPr>
              <a:t>К.г.н., доцент СПбГУ Елсукова Е.Ю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>
            <a:spLocks noChangeArrowheads="1"/>
          </p:cNvSpPr>
          <p:nvPr/>
        </p:nvSpPr>
        <p:spPr bwMode="auto">
          <a:xfrm>
            <a:off x="428625" y="0"/>
            <a:ext cx="857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2000" b="1"/>
              <a:t>Биологический мониторинг и уровни биологической организации</a:t>
            </a:r>
            <a:endParaRPr lang="ru-RU" altLang="ru-RU" sz="2000" b="1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42938"/>
          <a:ext cx="9144000" cy="6334125"/>
        </p:xfrm>
        <a:graphic>
          <a:graphicData uri="http://schemas.openxmlformats.org/drawingml/2006/table">
            <a:tbl>
              <a:tblPr/>
              <a:tblGrid>
                <a:gridCol w="1901825"/>
                <a:gridCol w="4598988"/>
                <a:gridCol w="2643187"/>
              </a:tblGrid>
              <a:tr h="1006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Уровень организации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Показатели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Способы защиты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0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Молекулярно-клеточный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Генные, хромосомные и геномные мутации, интенсивность свободнорадикальных реакций, изменение концентрации внутриклеточных метаболитов (металлотионеины, БТШ, антиоксиданты,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ru-RU" alt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др.)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Репарация, синтез защитных веществ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0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Тканевый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Пролиферативная активность, повреждение и гибель клеток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Репопуляция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01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Организменный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Рост, развитие и фотосинтетическая активность растений, аномалии скелета, морфологические отклонения, частота новообразований, изменения иммунной реакции и состава крови, поведен-ческие реакции, выживаемость, стерильность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Регенерация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41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Популяционный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Посевные качества семян, показатели роста, воспроизводства и половозрастной структуры популяции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возрастной, половой и генетической структуры популяции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22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Биоценотический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Биомасса (продуктивность ценоза), обилие, видовое разнообразие, трофическая структура, перераспределение популяций по степени доминирования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видового состава, структуры и продуктивности биоценоза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313" y="285750"/>
            <a:ext cx="8786812" cy="5448300"/>
          </a:xfrm>
          <a:prstGeom prst="rect">
            <a:avLst/>
          </a:prstGeom>
          <a:solidFill>
            <a:schemeClr val="accent3">
              <a:lumMod val="20000"/>
              <a:lumOff val="80000"/>
              <a:alpha val="4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altLang="zh-CN" sz="2800" b="1" dirty="0"/>
              <a:t>Основные принципы организации биологического мониторинга</a:t>
            </a:r>
            <a:r>
              <a:rPr lang="ru-RU" altLang="zh-CN" sz="2800" dirty="0"/>
              <a:t> </a:t>
            </a:r>
            <a:br>
              <a:rPr lang="ru-RU" altLang="zh-CN" sz="2800" dirty="0"/>
            </a:br>
            <a:r>
              <a:rPr lang="ru-RU" altLang="zh-CN" sz="2800" dirty="0"/>
              <a:t/>
            </a:r>
            <a:br>
              <a:rPr lang="ru-RU" altLang="zh-CN" sz="2800" dirty="0"/>
            </a:br>
            <a:r>
              <a:rPr lang="ru-RU" altLang="zh-CN" sz="2800" dirty="0"/>
              <a:t>1. </a:t>
            </a:r>
            <a:r>
              <a:rPr lang="ru-RU" altLang="zh-CN" sz="2800" dirty="0">
                <a:solidFill>
                  <a:srgbClr val="C00000"/>
                </a:solidFill>
              </a:rPr>
              <a:t>иерархический подход </a:t>
            </a:r>
            <a:r>
              <a:rPr lang="ru-RU" altLang="zh-CN" sz="2800" dirty="0"/>
              <a:t>- </a:t>
            </a:r>
            <a:r>
              <a:rPr lang="ru-RU" sz="2400" dirty="0"/>
              <a:t>структура биологического мониторинга должна соответствовать иерархической организации живой материи</a:t>
            </a:r>
            <a:endParaRPr lang="ru-RU" sz="2800" dirty="0"/>
          </a:p>
          <a:p>
            <a:pPr eaLnBrk="1" hangingPunct="1">
              <a:defRPr/>
            </a:pPr>
            <a:r>
              <a:rPr lang="ru-RU" altLang="zh-CN" sz="2800" dirty="0"/>
              <a:t> </a:t>
            </a:r>
            <a:br>
              <a:rPr lang="ru-RU" altLang="zh-CN" sz="2800" dirty="0"/>
            </a:br>
            <a:r>
              <a:rPr lang="ru-RU" altLang="zh-CN" sz="2800" dirty="0"/>
              <a:t>2. </a:t>
            </a:r>
            <a:r>
              <a:rPr lang="ru-RU" altLang="zh-CN" sz="2800" dirty="0">
                <a:solidFill>
                  <a:srgbClr val="C00000"/>
                </a:solidFill>
              </a:rPr>
              <a:t>интеграция методов аналитического и биологического контроля  </a:t>
            </a:r>
            <a:r>
              <a:rPr lang="ru-RU" altLang="zh-CN" sz="2800" dirty="0"/>
              <a:t>- </a:t>
            </a:r>
            <a:r>
              <a:rPr lang="ru-RU" sz="2400" dirty="0"/>
              <a:t>желательно одновременно регистрировать и уровни загрязнения, и ответную реакцию </a:t>
            </a:r>
            <a:r>
              <a:rPr lang="ru-RU" sz="2400" dirty="0" err="1"/>
              <a:t>биоты</a:t>
            </a:r>
            <a:r>
              <a:rPr lang="ru-RU" sz="2400" dirty="0"/>
              <a:t> по всей совокупности показателей живых систем</a:t>
            </a:r>
            <a:endParaRPr lang="ru-RU" altLang="zh-CN" sz="28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altLang="zh-CN" sz="2800" dirty="0"/>
              <a:t/>
            </a:r>
            <a:br>
              <a:rPr lang="ru-RU" altLang="zh-CN" sz="28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000125"/>
          <a:ext cx="9144000" cy="521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2"/>
                <a:gridCol w="3996647"/>
                <a:gridCol w="3147121"/>
              </a:tblGrid>
              <a:tr h="37068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преимущества</a:t>
                      </a:r>
                      <a:endParaRPr lang="ru-RU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недостатки</a:t>
                      </a:r>
                      <a:endParaRPr lang="ru-RU" sz="1800" dirty="0"/>
                    </a:p>
                  </a:txBody>
                  <a:tcPr marT="45701" marB="45701"/>
                </a:tc>
              </a:tr>
              <a:tr h="256006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Мониторинг загрязняющих веществ</a:t>
                      </a:r>
                      <a:endParaRPr lang="ru-RU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/>
                    </a:p>
                  </a:txBody>
                  <a:tcPr marT="45701" marB="45701"/>
                </a:tc>
              </a:tr>
              <a:tr h="228577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Биологический мониторинг</a:t>
                      </a:r>
                      <a:endParaRPr lang="ru-RU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/>
                    </a:p>
                  </a:txBody>
                  <a:tcPr marT="45701" marB="45701"/>
                </a:tc>
              </a:tr>
            </a:tbl>
          </a:graphicData>
        </a:graphic>
      </p:graphicFrame>
      <p:sp>
        <p:nvSpPr>
          <p:cNvPr id="227348" name="Rectangle 3"/>
          <p:cNvSpPr>
            <a:spLocks noChangeArrowheads="1"/>
          </p:cNvSpPr>
          <p:nvPr/>
        </p:nvSpPr>
        <p:spPr bwMode="auto">
          <a:xfrm>
            <a:off x="428625" y="0"/>
            <a:ext cx="8572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400" b="1"/>
              <a:t>Преимущества и недостатки оценки состояния окружающей среды по абиотическим и биотическим показателям</a:t>
            </a:r>
            <a:endParaRPr lang="ru-RU" altLang="ru-RU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3"/>
          <p:cNvSpPr>
            <a:spLocks noChangeArrowheads="1"/>
          </p:cNvSpPr>
          <p:nvPr/>
        </p:nvSpPr>
        <p:spPr bwMode="auto">
          <a:xfrm>
            <a:off x="428625" y="0"/>
            <a:ext cx="8572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400" b="1"/>
              <a:t>Преимущества и недостатки оценки состояния окружающей среды по абиотическим и биотическим показателям</a:t>
            </a:r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000125"/>
          <a:ext cx="9144000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2"/>
                <a:gridCol w="3996647"/>
                <a:gridCol w="3147121"/>
              </a:tblGrid>
              <a:tr h="3707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преимущества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недостатки</a:t>
                      </a:r>
                      <a:endParaRPr lang="ru-RU" sz="1800" dirty="0"/>
                    </a:p>
                  </a:txBody>
                  <a:tcPr marT="45710" marB="45710"/>
                </a:tc>
              </a:tr>
              <a:tr h="310900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Мониторинг загрязняющих веществ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Исчерпывающие данные об абиотических факторах (температура, влажность, концентрации,…)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Легко использовать в регулировании и управлении (ПДК и т.д.)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Вклад отдельных источников и факторов в загрязнение легко выделить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Трудоемкость и дороговизна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Невозможно отследить все факторы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Действие на живые организмы нельзя предсказать (есть ли опасность?)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Эффекты комбинированного действия нельзя оценить</a:t>
                      </a:r>
                      <a:endParaRPr lang="ru-RU" sz="1800" dirty="0"/>
                    </a:p>
                  </a:txBody>
                  <a:tcPr marT="45710" marB="45710"/>
                </a:tc>
              </a:tr>
              <a:tr h="228602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Биологический мониторинг</a:t>
                      </a: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800" dirty="0"/>
                    </a:p>
                  </a:txBody>
                  <a:tcPr marT="45710" marB="4571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000125"/>
          <a:ext cx="9144000" cy="604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2"/>
                <a:gridCol w="3996647"/>
                <a:gridCol w="3147121"/>
              </a:tblGrid>
              <a:tr h="37078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преимущества</a:t>
                      </a:r>
                      <a:endParaRPr lang="ru-RU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недостатки</a:t>
                      </a:r>
                      <a:endParaRPr lang="ru-RU" sz="1800" dirty="0"/>
                    </a:p>
                  </a:txBody>
                  <a:tcPr marT="45712" marB="45712"/>
                </a:tc>
              </a:tr>
              <a:tr h="31091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Мониторинг загрязняющих веществ</a:t>
                      </a:r>
                      <a:endParaRPr lang="ru-RU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Исчерпывающие данные об абиотических факторах (температура, влажность, концентрации,…)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Легко использовать в регулировании и управлении (ПДК и т.д.)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Вклад отдельных источников и факторов в загрязнение легко выделить</a:t>
                      </a:r>
                      <a:endParaRPr lang="ru-RU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Трудоемкость и дороговизна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Невозможно отследить все факторы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Действие на живые организмы нельзя предсказать (есть ли опасность?)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Эффекты комбинированного действия нельзя оценить</a:t>
                      </a:r>
                      <a:endParaRPr lang="ru-RU" sz="1800" dirty="0"/>
                    </a:p>
                  </a:txBody>
                  <a:tcPr marT="45712" marB="45712"/>
                </a:tc>
              </a:tr>
              <a:tr h="256048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Биологический мониторинг</a:t>
                      </a:r>
                      <a:endParaRPr lang="ru-RU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err="1" smtClean="0"/>
                        <a:t>Экспрессность</a:t>
                      </a:r>
                      <a:endParaRPr lang="ru-RU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Дешевизна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Контроль качества среды в непрерывном режиме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Прямая информация об опасности загрязнения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Интегральная оценка всех факторов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Оценка взаимодействия факторов</a:t>
                      </a:r>
                      <a:endParaRPr lang="ru-RU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Сложно идентифицировать источники и действующие факторы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Отсутствуют экологические нормативы</a:t>
                      </a:r>
                      <a:endParaRPr lang="ru-RU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229396" name="Rectangle 3"/>
          <p:cNvSpPr>
            <a:spLocks noChangeArrowheads="1"/>
          </p:cNvSpPr>
          <p:nvPr/>
        </p:nvSpPr>
        <p:spPr bwMode="auto">
          <a:xfrm>
            <a:off x="428625" y="0"/>
            <a:ext cx="8572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400" b="1"/>
              <a:t>Преимущества и недостатки оценки состояния окружающей среды по абиотическим и биотическим показателям</a:t>
            </a:r>
            <a:endParaRPr lang="ru-RU" altLang="ru-RU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857750" y="1143000"/>
            <a:ext cx="3890963" cy="14779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C00000"/>
                </a:solidFill>
                <a:latin typeface="Arial" pitchFamily="34" charset="0"/>
              </a:rPr>
              <a:t>Регистрация биологических эффектов у живых организмов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Arial" pitchFamily="34" charset="0"/>
              </a:rPr>
              <a:t>- в естественных условиях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Arial" pitchFamily="34" charset="0"/>
              </a:rPr>
              <a:t>- в лабораторных условиях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7188" y="3214688"/>
            <a:ext cx="4176712" cy="1193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l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Arial" pitchFamily="34" charset="0"/>
              </a:rPr>
              <a:t>Только часть информации, необходимой для оценки повреждающего действия поллютантов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95288" y="1112838"/>
            <a:ext cx="4032250" cy="14779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  <a:latin typeface="Arial" pitchFamily="34" charset="0"/>
              </a:rPr>
              <a:t>Аналитические </a:t>
            </a:r>
          </a:p>
          <a:p>
            <a:pPr eaLnBrk="1" hangingPunct="1"/>
            <a:r>
              <a:rPr lang="ru-RU" altLang="ru-RU" b="1">
                <a:latin typeface="Arial" pitchFamily="34" charset="0"/>
              </a:rPr>
              <a:t>отбор проб воды, воздуха, почвы; анализ в лаборатории с использованием химико-физических методов</a:t>
            </a:r>
          </a:p>
        </p:txBody>
      </p:sp>
      <p:cxnSp>
        <p:nvCxnSpPr>
          <p:cNvPr id="29703" name="AutoShape 7"/>
          <p:cNvCxnSpPr>
            <a:cxnSpLocks noChangeShapeType="1"/>
            <a:stCxn id="29702" idx="2"/>
            <a:endCxn id="29701" idx="0"/>
          </p:cNvCxnSpPr>
          <p:nvPr/>
        </p:nvCxnSpPr>
        <p:spPr bwMode="auto">
          <a:xfrm rot="16200000" flipH="1">
            <a:off x="2116138" y="2886075"/>
            <a:ext cx="623888" cy="33337"/>
          </a:xfrm>
          <a:prstGeom prst="straightConnector1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857750" y="3214688"/>
            <a:ext cx="3962400" cy="1193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latin typeface="Arial" pitchFamily="34" charset="0"/>
              </a:rPr>
              <a:t>Особенно полезны при оценке неизвестных соединений, комбинированного загрязнения (отходы)</a:t>
            </a:r>
            <a:endParaRPr lang="ru-RU" altLang="ru-RU">
              <a:latin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971550" y="260350"/>
            <a:ext cx="659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Методы оценки качества окружающей среды</a:t>
            </a:r>
            <a:endParaRPr lang="ru-RU">
              <a:latin typeface="Times New Roman" pitchFamily="18" charset="0"/>
            </a:endParaRPr>
          </a:p>
        </p:txBody>
      </p:sp>
      <p:cxnSp>
        <p:nvCxnSpPr>
          <p:cNvPr id="29708" name="AutoShape 12"/>
          <p:cNvCxnSpPr>
            <a:cxnSpLocks noChangeShapeType="1"/>
            <a:stCxn id="29699" idx="2"/>
            <a:endCxn id="29706" idx="0"/>
          </p:cNvCxnSpPr>
          <p:nvPr/>
        </p:nvCxnSpPr>
        <p:spPr bwMode="auto">
          <a:xfrm rot="16200000" flipH="1">
            <a:off x="6524625" y="2900363"/>
            <a:ext cx="593725" cy="34925"/>
          </a:xfrm>
          <a:prstGeom prst="straightConnector1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642938" y="4929188"/>
            <a:ext cx="7715250" cy="1570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/>
              <a:t>Оба вида мониторинга, отражая разные стороны единого процесса, лишь в совокупности способны дать объективную и адекватную оценку экологической ситуации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1" grpId="0" animBg="1"/>
      <p:bldP spid="29702" grpId="0" animBg="1"/>
      <p:bldP spid="2970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313" y="285750"/>
            <a:ext cx="8929687" cy="6556375"/>
          </a:xfrm>
          <a:prstGeom prst="rect">
            <a:avLst/>
          </a:prstGeom>
          <a:solidFill>
            <a:schemeClr val="accent3">
              <a:lumMod val="20000"/>
              <a:lumOff val="80000"/>
              <a:alpha val="4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altLang="zh-CN" sz="2800" b="1" dirty="0"/>
              <a:t>Основные принципы организации биологического мониторинга</a:t>
            </a:r>
            <a:r>
              <a:rPr lang="ru-RU" altLang="zh-CN" sz="2800" dirty="0"/>
              <a:t> </a:t>
            </a:r>
            <a:br>
              <a:rPr lang="ru-RU" altLang="zh-CN" sz="2800" dirty="0"/>
            </a:br>
            <a:r>
              <a:rPr lang="ru-RU" altLang="zh-CN" sz="2800" dirty="0"/>
              <a:t/>
            </a:r>
            <a:br>
              <a:rPr lang="ru-RU" altLang="zh-CN" sz="2800" dirty="0"/>
            </a:br>
            <a:r>
              <a:rPr lang="ru-RU" altLang="zh-CN" sz="2800" dirty="0"/>
              <a:t>1. </a:t>
            </a:r>
            <a:r>
              <a:rPr lang="ru-RU" altLang="zh-CN" sz="2800" dirty="0">
                <a:solidFill>
                  <a:srgbClr val="C00000"/>
                </a:solidFill>
              </a:rPr>
              <a:t>иерархический подход </a:t>
            </a:r>
            <a:r>
              <a:rPr lang="ru-RU" altLang="zh-CN" sz="2800" dirty="0"/>
              <a:t>- </a:t>
            </a:r>
            <a:r>
              <a:rPr lang="ru-RU" sz="2400" dirty="0"/>
              <a:t>структура биологического мониторинга должна соответствовать иерархической организации живой материи</a:t>
            </a:r>
            <a:endParaRPr lang="ru-RU" sz="2800" dirty="0"/>
          </a:p>
          <a:p>
            <a:pPr eaLnBrk="1" hangingPunct="1">
              <a:defRPr/>
            </a:pPr>
            <a:r>
              <a:rPr lang="ru-RU" altLang="zh-CN" sz="2800" dirty="0"/>
              <a:t> </a:t>
            </a:r>
            <a:br>
              <a:rPr lang="ru-RU" altLang="zh-CN" sz="2800" dirty="0"/>
            </a:br>
            <a:r>
              <a:rPr lang="ru-RU" altLang="zh-CN" sz="2800" dirty="0"/>
              <a:t>2. </a:t>
            </a:r>
            <a:r>
              <a:rPr lang="ru-RU" altLang="zh-CN" sz="2800" dirty="0">
                <a:solidFill>
                  <a:srgbClr val="C00000"/>
                </a:solidFill>
              </a:rPr>
              <a:t>интеграция методов аналитического и биологического контроля  </a:t>
            </a:r>
            <a:r>
              <a:rPr lang="ru-RU" altLang="zh-CN" sz="2800" dirty="0"/>
              <a:t>- </a:t>
            </a:r>
            <a:r>
              <a:rPr lang="ru-RU" sz="2400" dirty="0"/>
              <a:t>желательно одновременно регистрировать и уровни загрязнения, и ответную реакцию </a:t>
            </a:r>
            <a:r>
              <a:rPr lang="ru-RU" sz="2400" dirty="0" err="1"/>
              <a:t>биоты</a:t>
            </a:r>
            <a:r>
              <a:rPr lang="ru-RU" sz="2400" dirty="0"/>
              <a:t> по всей совокупности показателей живых систем</a:t>
            </a:r>
            <a:endParaRPr lang="ru-RU" altLang="zh-CN" sz="28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altLang="zh-CN" sz="2800" dirty="0"/>
              <a:t/>
            </a:r>
            <a:br>
              <a:rPr lang="ru-RU" altLang="zh-CN" sz="2800" dirty="0"/>
            </a:br>
            <a:r>
              <a:rPr lang="ru-RU" altLang="zh-CN" sz="2800" dirty="0"/>
              <a:t>3. </a:t>
            </a:r>
            <a:r>
              <a:rPr lang="ru-RU" altLang="zh-CN" sz="2800" dirty="0">
                <a:solidFill>
                  <a:srgbClr val="C00000"/>
                </a:solidFill>
              </a:rPr>
              <a:t>принцип слабого звена </a:t>
            </a:r>
            <a:r>
              <a:rPr lang="ru-RU" altLang="zh-CN" sz="2800" dirty="0"/>
              <a:t>- </a:t>
            </a:r>
            <a:r>
              <a:rPr lang="ru-RU" sz="2400" dirty="0"/>
              <a:t>биологический мониторинг должен в первую очередь осуществляться за наиболее чувствительными или наиболее уязвимыми видами и </a:t>
            </a:r>
            <a:r>
              <a:rPr lang="ru-RU" sz="2400" dirty="0" err="1"/>
              <a:t>тест-организмами</a:t>
            </a:r>
            <a:r>
              <a:rPr lang="ru-RU" sz="2400" dirty="0"/>
              <a:t>, при этом нужно отслеживать наиболее чувствительные показатели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75" y="1285875"/>
          <a:ext cx="8001000" cy="393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7"/>
                <a:gridCol w="3262313"/>
                <a:gridCol w="2667000"/>
              </a:tblGrid>
              <a:tr h="6401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Уровень организации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altLang="zh-CN" sz="1800" b="1" dirty="0" smtClean="0"/>
                        <a:t>«слабое звено»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smtClean="0"/>
                        <a:t>примеры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</a:tr>
              <a:tr h="9144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ландшафтный (</a:t>
                      </a:r>
                      <a:r>
                        <a:rPr lang="ru-RU" sz="1800" dirty="0" err="1" smtClean="0"/>
                        <a:t>геосистемный</a:t>
                      </a:r>
                      <a:r>
                        <a:rPr lang="ru-RU" sz="1800" dirty="0" smtClean="0"/>
                        <a:t>) 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зоны вторичного накопления загрязняющих веществ (депо)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Почва, донные отложения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</a:tr>
              <a:tr h="914473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экосистемный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виды-биоиндикаторы (</a:t>
                      </a:r>
                      <a:r>
                        <a:rPr lang="ru-RU" sz="1800" dirty="0" err="1" smtClean="0"/>
                        <a:t>тест-объекты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Сосна, млекопитающие, дождевые черви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</a:tr>
              <a:tr h="14631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организменный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критические органы (тест-системы)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Внешнее излучение – гонады</a:t>
                      </a:r>
                    </a:p>
                    <a:p>
                      <a:r>
                        <a:rPr lang="en-US" sz="1800" dirty="0" smtClean="0"/>
                        <a:t>Sr-90</a:t>
                      </a:r>
                      <a:r>
                        <a:rPr lang="ru-RU" sz="1800" dirty="0" smtClean="0"/>
                        <a:t> – скелет</a:t>
                      </a:r>
                    </a:p>
                    <a:p>
                      <a:r>
                        <a:rPr lang="ru-RU" sz="1800" dirty="0" smtClean="0"/>
                        <a:t>Двуокись серы - фотосинтез</a:t>
                      </a:r>
                      <a:endParaRPr lang="ru-RU" sz="1800" dirty="0"/>
                    </a:p>
                  </a:txBody>
                  <a:tcPr marL="91439" marR="91439" marT="45716" marB="45716"/>
                </a:tc>
              </a:tr>
            </a:tbl>
          </a:graphicData>
        </a:graphic>
      </p:graphicFrame>
      <p:sp>
        <p:nvSpPr>
          <p:cNvPr id="232472" name="Rectangle 3"/>
          <p:cNvSpPr>
            <a:spLocks noChangeArrowheads="1"/>
          </p:cNvSpPr>
          <p:nvPr/>
        </p:nvSpPr>
        <p:spPr bwMode="auto">
          <a:xfrm>
            <a:off x="428625" y="0"/>
            <a:ext cx="8572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400" b="1"/>
              <a:t>Принцип слабого звена</a:t>
            </a:r>
            <a:endParaRPr lang="ru-RU" altLang="ru-RU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smtClean="0"/>
              <a:t>Понятие биоиндикации</a:t>
            </a:r>
          </a:p>
        </p:txBody>
      </p:sp>
      <p:pic>
        <p:nvPicPr>
          <p:cNvPr id="233475" name="Picture 4" descr="C:\Users\Айгуль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88" y="1571625"/>
            <a:ext cx="3214687" cy="1928813"/>
          </a:xfrm>
          <a:noFill/>
        </p:spPr>
      </p:pic>
      <p:pic>
        <p:nvPicPr>
          <p:cNvPr id="233476" name="Picture 1" descr="C:\Users\Айгуль\Desktop\lich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28305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7" name="Picture 3" descr="C:\Users\Айгуль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71625"/>
            <a:ext cx="242887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8" name="Прямоугольник 8"/>
          <p:cNvSpPr>
            <a:spLocks noChangeArrowheads="1"/>
          </p:cNvSpPr>
          <p:nvPr/>
        </p:nvSpPr>
        <p:spPr bwMode="auto">
          <a:xfrm>
            <a:off x="857250" y="3714750"/>
            <a:ext cx="80359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A0A0A"/>
                </a:solidFill>
                <a:latin typeface="Arial" pitchFamily="34" charset="0"/>
              </a:rPr>
              <a:t>Для оценки чистоты приземного воздуха был использован метод биоиндикации. Биоиндикация - оценка качества природной среды по состоянию её биоты. Метод основан на наблюдении за составом и численностью видов-индикаторов</a:t>
            </a:r>
            <a:endParaRPr lang="en-US" altLang="ru-RU" sz="2400">
              <a:solidFill>
                <a:srgbClr val="0A0A0A"/>
              </a:solidFill>
              <a:latin typeface="Arial" pitchFamily="34" charset="0"/>
            </a:endParaRPr>
          </a:p>
          <a:p>
            <a:pPr eaLnBrk="1" hangingPunct="1"/>
            <a:endParaRPr lang="en-US" altLang="ru-RU" sz="2400">
              <a:solidFill>
                <a:srgbClr val="0A0A0A"/>
              </a:solidFill>
              <a:latin typeface="Arial" pitchFamily="34" charset="0"/>
            </a:endParaRPr>
          </a:p>
          <a:p>
            <a:pPr eaLnBrk="1" hangingPunct="1"/>
            <a:r>
              <a:rPr lang="en-US" altLang="ru-RU" sz="2800">
                <a:solidFill>
                  <a:srgbClr val="0A0A0A"/>
                </a:solidFill>
                <a:latin typeface="Arial" pitchFamily="34" charset="0"/>
              </a:rPr>
              <a:t>                                                                         </a:t>
            </a:r>
            <a:r>
              <a:rPr lang="ru-RU" altLang="ru-RU" sz="2800">
                <a:solidFill>
                  <a:srgbClr val="0A0A0A"/>
                </a:solidFill>
                <a:latin typeface="Arial" pitchFamily="34" charset="0"/>
              </a:rPr>
              <a:t>   </a:t>
            </a:r>
            <a:r>
              <a:rPr lang="en-US" altLang="ru-RU" sz="2800">
                <a:solidFill>
                  <a:srgbClr val="0A0A0A"/>
                </a:solidFill>
                <a:latin typeface="Arial" pitchFamily="34" charset="0"/>
              </a:rPr>
              <a:t> </a:t>
            </a:r>
            <a:endParaRPr lang="en-US" altLang="ru-RU" sz="3200">
              <a:solidFill>
                <a:srgbClr val="0A0A0A"/>
              </a:solidFill>
              <a:latin typeface="Arial" pitchFamily="34" charset="0"/>
            </a:endParaRPr>
          </a:p>
          <a:p>
            <a:pPr eaLnBrk="1" hangingPunct="1"/>
            <a:r>
              <a:rPr lang="en-US" altLang="ru-RU" sz="2400">
                <a:solidFill>
                  <a:srgbClr val="0A0A0A"/>
                </a:solidFill>
                <a:latin typeface="Arial" pitchFamily="34" charset="0"/>
              </a:rPr>
              <a:t>                                                                                      </a:t>
            </a:r>
            <a:endParaRPr lang="ru-RU" altLang="ru-RU" sz="2400">
              <a:solidFill>
                <a:srgbClr val="0A0A0A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8"/>
          <p:cNvSpPr>
            <a:spLocks noChangeArrowheads="1"/>
          </p:cNvSpPr>
          <p:nvPr/>
        </p:nvSpPr>
        <p:spPr bwMode="auto">
          <a:xfrm>
            <a:off x="304800" y="1143000"/>
            <a:ext cx="8534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4499" name="Rectangle 13"/>
          <p:cNvSpPr>
            <a:spLocks noChangeArrowheads="1"/>
          </p:cNvSpPr>
          <p:nvPr/>
        </p:nvSpPr>
        <p:spPr bwMode="auto">
          <a:xfrm>
            <a:off x="228600" y="571500"/>
            <a:ext cx="4876800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tabLst>
                <a:tab pos="4572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2400" b="1">
                <a:solidFill>
                  <a:srgbClr val="000000"/>
                </a:solidFill>
                <a:latin typeface="Arial" pitchFamily="34" charset="0"/>
              </a:rPr>
              <a:t>Биоиндикация</a:t>
            </a: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 – </a:t>
            </a:r>
            <a:r>
              <a:rPr lang="ru-RU" altLang="ru-RU" sz="1600">
                <a:solidFill>
                  <a:srgbClr val="000000"/>
                </a:solidFill>
                <a:latin typeface="Arial" pitchFamily="34" charset="0"/>
              </a:rPr>
              <a:t>метод, который позволяет судить о состоянии окружающей среды по факту встречи, особенностям развития организмов – биоиндикаторов или их отсутствия. Существуют различные методы биоиндикации.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24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latin typeface="Arial" pitchFamily="34" charset="0"/>
              </a:rPr>
              <a:t>Научное направление биомониторинга (т.е. слежения) за состоянием воздушной среды при помощи лишайников называется</a:t>
            </a: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b="1">
                <a:solidFill>
                  <a:srgbClr val="000000"/>
                </a:solidFill>
                <a:latin typeface="Arial" pitchFamily="34" charset="0"/>
              </a:rPr>
              <a:t>лихеноиндикацей</a:t>
            </a: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altLang="ru-RU" sz="2400" b="1">
                <a:solidFill>
                  <a:srgbClr val="000000"/>
                </a:solidFill>
                <a:latin typeface="Arial" pitchFamily="34" charset="0"/>
              </a:rPr>
              <a:t>Лишайники</a:t>
            </a:r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 – </a:t>
            </a:r>
            <a:r>
              <a:rPr lang="ru-RU" altLang="ru-RU" sz="1600">
                <a:solidFill>
                  <a:srgbClr val="000000"/>
                </a:solidFill>
                <a:latin typeface="Arial" pitchFamily="34" charset="0"/>
              </a:rPr>
              <a:t>это группа организмов, образованных симбиозом гриба и водоросли, насчитывающая около 25 000 видов. </a:t>
            </a:r>
          </a:p>
        </p:txBody>
      </p:sp>
      <p:pic>
        <p:nvPicPr>
          <p:cNvPr id="234500" name="Picture 17" descr="P129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390900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altLang="ru-RU" b="1" smtClean="0">
                <a:solidFill>
                  <a:srgbClr val="00B050"/>
                </a:solidFill>
              </a:rPr>
              <a:t>Экологический мониторинг</a:t>
            </a:r>
            <a:r>
              <a:rPr lang="ru-RU" altLang="ru-RU" smtClean="0"/>
              <a:t> (мониторинг окружающей среды) — это комплексная система наблюдений за состоянием окружающей среды, оценки и прогноза изменений состояния окружающей среды под воздействием природных и антропогенных факторов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60"/>
          <p:cNvSpPr>
            <a:spLocks noChangeArrowheads="1"/>
          </p:cNvSpPr>
          <p:nvPr/>
        </p:nvSpPr>
        <p:spPr bwMode="auto">
          <a:xfrm>
            <a:off x="228600" y="3365500"/>
            <a:ext cx="8686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35523" name="Rectangle 62"/>
          <p:cNvSpPr>
            <a:spLocks noChangeArrowheads="1"/>
          </p:cNvSpPr>
          <p:nvPr/>
        </p:nvSpPr>
        <p:spPr bwMode="auto">
          <a:xfrm>
            <a:off x="228600" y="3365500"/>
            <a:ext cx="9858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24" name="Rectangle 64"/>
          <p:cNvSpPr>
            <a:spLocks noChangeArrowheads="1"/>
          </p:cNvSpPr>
          <p:nvPr/>
        </p:nvSpPr>
        <p:spPr bwMode="auto">
          <a:xfrm>
            <a:off x="228600" y="3365500"/>
            <a:ext cx="9858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25" name="Rectangle 66"/>
          <p:cNvSpPr>
            <a:spLocks noChangeArrowheads="1"/>
          </p:cNvSpPr>
          <p:nvPr/>
        </p:nvSpPr>
        <p:spPr bwMode="auto">
          <a:xfrm>
            <a:off x="228600" y="3365500"/>
            <a:ext cx="9858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35526" name="Group 84"/>
          <p:cNvGrpSpPr>
            <a:grpSpLocks/>
          </p:cNvGrpSpPr>
          <p:nvPr/>
        </p:nvGrpSpPr>
        <p:grpSpPr bwMode="auto">
          <a:xfrm>
            <a:off x="381000" y="1828800"/>
            <a:ext cx="8128000" cy="4572000"/>
            <a:chOff x="1152" y="1344"/>
            <a:chExt cx="3707" cy="1872"/>
          </a:xfrm>
        </p:grpSpPr>
        <p:pic>
          <p:nvPicPr>
            <p:cNvPr id="235528" name="Picture 59" descr="http://www.lichens.od.ua/pic/Lichen_world.gif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40"/>
              <a:ext cx="3174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29" name="Picture 58" descr="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344"/>
              <a:ext cx="18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30" name="Picture 57" descr="0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68"/>
              <a:ext cx="18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31" name="Picture 56" descr="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640"/>
              <a:ext cx="18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32" name="Rectangle 81"/>
            <p:cNvSpPr>
              <a:spLocks noChangeArrowheads="1"/>
            </p:cNvSpPr>
            <p:nvPr/>
          </p:nvSpPr>
          <p:spPr bwMode="auto">
            <a:xfrm>
              <a:off x="4464" y="1584"/>
              <a:ext cx="35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Arial" pitchFamily="34" charset="0"/>
                </a:rPr>
                <a:t>&gt;90%</a:t>
              </a:r>
            </a:p>
          </p:txBody>
        </p:sp>
        <p:sp>
          <p:nvSpPr>
            <p:cNvPr id="235533" name="Rectangle 82"/>
            <p:cNvSpPr>
              <a:spLocks noChangeArrowheads="1"/>
            </p:cNvSpPr>
            <p:nvPr/>
          </p:nvSpPr>
          <p:spPr bwMode="auto">
            <a:xfrm>
              <a:off x="4416" y="2256"/>
              <a:ext cx="44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Arial" pitchFamily="34" charset="0"/>
                </a:rPr>
                <a:t>20-90%</a:t>
              </a:r>
            </a:p>
          </p:txBody>
        </p:sp>
        <p:sp>
          <p:nvSpPr>
            <p:cNvPr id="235534" name="Rectangle 83"/>
            <p:cNvSpPr>
              <a:spLocks noChangeArrowheads="1"/>
            </p:cNvSpPr>
            <p:nvPr/>
          </p:nvSpPr>
          <p:spPr bwMode="auto">
            <a:xfrm>
              <a:off x="4416" y="2880"/>
              <a:ext cx="35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ru-RU" altLang="ru-RU">
                  <a:solidFill>
                    <a:srgbClr val="000000"/>
                  </a:solidFill>
                  <a:latin typeface="Arial" pitchFamily="34" charset="0"/>
                </a:rPr>
                <a:t>&lt;20%</a:t>
              </a:r>
            </a:p>
          </p:txBody>
        </p:sp>
      </p:grpSp>
      <p:sp>
        <p:nvSpPr>
          <p:cNvPr id="235527" name="Rectangle 85"/>
          <p:cNvSpPr>
            <a:spLocks noChangeArrowheads="1"/>
          </p:cNvSpPr>
          <p:nvPr/>
        </p:nvSpPr>
        <p:spPr bwMode="auto">
          <a:xfrm>
            <a:off x="1524000" y="838200"/>
            <a:ext cx="570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Карта изученности лишайников разных стран мира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smtClean="0"/>
              <a:t>Лихеноиндикация на улицах г.Бирска.</a:t>
            </a:r>
          </a:p>
        </p:txBody>
      </p:sp>
      <p:pic>
        <p:nvPicPr>
          <p:cNvPr id="236547" name="Содержимое 6" descr="100_62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1357313"/>
            <a:ext cx="3286125" cy="2465387"/>
          </a:xfrm>
        </p:spPr>
      </p:pic>
      <p:sp>
        <p:nvSpPr>
          <p:cNvPr id="236548" name="Текст 5"/>
          <p:cNvSpPr>
            <a:spLocks noGrp="1"/>
          </p:cNvSpPr>
          <p:nvPr>
            <p:ph type="body" idx="4294967295"/>
          </p:nvPr>
        </p:nvSpPr>
        <p:spPr>
          <a:xfrm>
            <a:off x="571500" y="4214813"/>
            <a:ext cx="8143875" cy="214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1600" smtClean="0"/>
              <a:t>	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 качестве индикатора были выбраны лишайники. Лишайники по-разному реагируют на загрязненность воздуха: некоторые из них не выносят даже малейшего загрязнения и погибают, другие, наоборот чаще живут в городах и прочих населенных пунктах, хорошо приспособившись в соответствующим антропогенным условиям. Изучив свойства лишайников, можно использовать их для общей оценки степени загрязненности окружающей среды, особенно атмосферного воздуха.                                   </a:t>
            </a:r>
            <a:r>
              <a:rPr lang="ru-RU" altLang="ru-RU" sz="2800" smtClean="0"/>
              <a:t>                                            </a:t>
            </a:r>
          </a:p>
        </p:txBody>
      </p:sp>
      <p:sp>
        <p:nvSpPr>
          <p:cNvPr id="236549" name="AutoShape 4" descr="data:image/jpeg;base64,/9j/4AAQSkZJRgABAQAAAQABAAD/2wCEAAkGBhQSERUUEhQWFRUWGBgYGRgYGBgcHxocGBwXGBccHBwaHCYfHRojGRgVHy8gIycpLCwsFx8xNTAqNSYrLCkBCQoKDgwOGg8PGiwlHyQsLyoqLCwsLCwpNCwpLCwsLCwsLCwsLCwqLCwsKSwsLCwsLCwsLCwsLCwsLCwsLCwsLP/AABEIAMIBAwMBIgACEQEDEQH/xAAbAAACAwEBAQAAAAAAAAAAAAAEBQIDBgABB//EADwQAAIBAwMDAgUDAgUDAwUBAAECEQADIQQSMQUiQRNRBjJhcYEjQpEUoTNSscHRYuHwNEPxFSRzssIH/8QAGgEAAwEBAQEAAAAAAAAAAAAAAQIDAAQFBv/EAC8RAAICAQMCAwcEAwEAAAAAAAABAhEDEiExBEFRcfAFEyIyYYGhkbHB4TNC0RT/2gAMAwEAAhEDEQA/AEOp6B6qtMcSKxmn0e24QfFb3pnU/wBNkbnwTSLVaIm6QP5rpnFOmgJ70EaEK7IoGBzTSz1Bbbm2sRNZt9QLY9iMUExuO/bMmhqFas3+i6vaUw8GTzXnXer2bkIoH4rNdK+HXZhvPPim2tsC2YC/enTbQaoo09wAkDimehuiCDQGn0ssSKY6SyAW3UUg8FV5VZGzQy6lfT28GitRaUjGKVXZVgCMGgENayxIE4irzpzsB+teLfAjzRF65KYo0ZEfW2qQRQtq0YM8GrL18YNWwGTBiiYD01gZxRwcRxQ/9QqjNQOoBj2oGLrb5JPihbyy0+KlqBMAV6tuBWZidqDwKtGcGqNG5mTxRakZiiAoTTyTFXoGBG3jyaqZwDyKpLRMEzQMNenaoG4S+YxNdevKzEIeDxXujs7lXtO7yFBP+laHo/QLAvC4NzABz3KQDIAWTugQSSNo5BkyIBlJRjcuEDyBOidFUAvqyiqQIDNDAT7A4ODyDA/Ipx1Hrtq2ALRtKRO1mKqqsACVCnLEIJJzgQASQBXrNYlhgLg9QXXXYpQndcyRBjaomG3HiAMc1n/ifS2UcNqN1wvLs4TcRj5QyZJwgg/t8tmuePUY8kdUZWuxnF3THOs61dYBf6cXnZSBDD0/lLuM298yoGCQdwmB20p6b0x9OVJUjexCWrW5lzzviQSAxkweOBybel9UVEBu3VCKuEW4inaYgEkI0EqRs2yJJIHJknXGuXQtlDb2lkJZg8EAxBU7SDMyMYUNV4tPgXjYY6XUozuAzlu3cxCutiY7d3JZe4kmTIPsKPualUUK1xXYR4Mjcx9Mdo2ryPvHGRS9UfTi5fX0wdoZ7a9kiO3dIIJnkrnI+leWdJ6ttL2ohQrlyit2kyCpBXPaMFTyQftTBLTpS9tpCdrMgCSIMnCkEEgcz5I4HFfPV1dy27eizTbDQ5dQjhj8oG0b4acFjnj5Zr6B1jUWAyrbQXLjADYNwJRpJ2kwD2+/uZ80AygzYu22NxtmUsBRbXcd0bmJD+mQODGeZovcFp8mN1nRbt52uXLyF2MsQ10CfIAXAA4gcRXtPtb8OE3G2i4RP7UtwPdcTlTKnPINdRUfqET6vpikrGPevRpdoZyO0CKIu6wrvLDjig73U91nGJzQ2SBuzKdXTcx9qbfDxt7IGH8zQL2WuGByarPRWBlWhhXMrTuinajYWGZSsV5qVLOTVHTrjbUJORzRmpugGRVlwBIG05hoFFtcWM80vuXCGU15qh3CeDRCwjVkMBtFCXQy5bNX3bhUCBQ2pyszQMFW9SjERg17d14UxzSjTsZ+1GpDSx54rWAIB3Wi0fLXaSChNR0FzaHB8iqNMjzB4rJhI7ZYhuKnptN3AE4HFEa3TBRNCdPJZ9sH6Gt3CF6y8AYry/r1UQBJOK7WSDt5Pk1a3T+zdRYAfT2TIk4NWJY2kmp2Lm5eMirtRa2xPmgGgQ6cMRAyaina+2JMwMUy0tiFa77YFNfh3pxR3uXRtcAbJUllyCxABlTtBUHB7hFRy5oYo6psyTfA8+HtINOqm4P1oJb/AKVMyMNHAnIHtms91/rFy65Rv1EkyqgxtWT+oFyxOIUnxBBNX9f+I99sEM1hyN7I42/QbiYMwrwCMzxwKS9IvqWIW+5KgvL7kthQRuG5wAe0nLSIMjPHi9V1Hvt1wvP+C+PG1zyMelkacqU3C7cUMRcYFEX32kzyGAwfbA2010xuFN1oi5uYMpJG1iZBaAJKDOPrgis7stAPculG9QARbYE3QMLDAYBOIBHGZiKd6C61tUDD+n+XhhnJCpJAlf8AMBJiPlma8jP68PXY6IoJ6p0YXrMOEfb3bmE90EEjaQBycCeaW6TRFSPSJtw2VCuMYg3VMC2wEHkgH6U9/wDqli44YO1wghQoWRIklgGhcAYM+8c0v670VX2EH9NnIYbmkhdxYAbtslhBPHPMyPQ9k9bjxJ48rq91a2I5sTe6PdH1d9Vxb7VhVAeeDtDKNi+AYLMdozEmQt6l8SnTB+69dYnaoFzaBEcKF2bRhZIJkjIjNfWuqHSbLWnZH3qPkEtAxlQQog++DMQCBNfRxZuXdR/UTaN1VCbjvALHYpJIC7g4GQwx2wRJr6THlhlgpQezORx07Ms6N1JrjKdVrtMF2A7ReBdm3KWW6zIe2WCm2JDEQOCaFu/FRa4Fvylsk7CVe0WR+1WAAYKqsN3aJgRiSaj1/QkIgUAi2gBYWyvcpYO4YzsBBESTOYFLB1VZZ3tG5ca5DX7rr6UEwsKcMRKkAxxHBmnrSJsaPSvqGWVXUkS2bWvQIe4glRnEz5P3NdWH6vrtOLzhrgdge5rdtghb9xUAgRM8V1Lt6oOk2wsIQFfg1mvia0iPtTAUTTGz1Hc+TECay3VdY9x+PmPP0p8kqRoq2F9BcFpNGegS7ferNF8O7F3FsxMCibbhBnJNIuKY3cGKFauNzdVNy5PnirtPcHmmDZItPAkCoRvcCOKKs7dxA9q80TLvk0VuZsrt3xJRh+a8u6OV2g5qzXFcxzUTdAVXmIFAwvfT7WIHir1TAirEuq8kfMakFIiRQNRV6ZEk+1S0DEETmrnIOKjYuASeIxWQWe6n9VyZgDEVbpLRQHbz4oO7awTNH6Ve0QaKMwNdOwktk8mpvqSyxxRGr6oqkpzQNwR+aDMeW7hRc0ZqtSHRduScUsuaNiR7GnnT9KlpDuV9+0lSFLR4woHceecD68VLJmWONsKWob6NUFsi2wDW+YkxM7cEyCQJJ8QQoJyFut1rId7qbq7wB27DPLPGWZgAYJiNpgCYN1piFBd7u9+4YnapHuCo+UgQQRhjtIwVFzqj3lYW2DJaEoz9ituOEOwj2MEr/lkLwfAdzm5vdfXw8/M6dkqJ3xc1N0utu5sAylx9u8SCJMkgiMgnAjGKuS5b7rLqQX2gqqNsRY3juAJeYUCQBAqjT9PZrdvewuna7G2txirFmgNJAO4TkkEDbiitN8NXQWLki3cJ2ncwZo7WBz8rA5aJKz+HeJcJ7L6/n0g6gZ9W5/8ATSw3bCRa48Fi55WCYC5NXdN6LbtGRcBuDG4lTsP/AFb3lQeAMngAzUruidoUMi2wG2gOcCPnG0EsZkAHnd4r2xofVuJLFsqWN3au0iTtGA14iAMyATPPHLmqnvS7/wB+v1KR27DvQaFgqsxa8HmNvprEkd8lGZoyQSZwMGhx1C3aUW22hVGNg3Ekftg9xMxyJkn7V71TrV3uTT+mWaPUZyygbgBiYBkmAcg5xMUHpdTcJcglipgBUUi2QBPysRHgMROTz54I43Lnz9euB7oe2rqW5zLv80gbiCZVeBAHtEDzms913QWtUN1sMxtgy0MASBJXaQARMy38cVLUm6lsSC8drW4DMBJlhsjM8xnA9sr9Z1Nraz/TqyuhBt3C/cBIzG0DkwB+Zq/T45wnqUq35v8AgnNprgRf/X9VZU2hutKoHpggFraN3MqnaB3GCWjEAAxS86ggK964x2ntVjuAiIEZBkD88UfrtUloB9zF2JISQSAZIzyAGx/alOl07XDvufQhfGPP/evrXzSOAsGju3ZuG2oLktEKI3GYgAAD6AV1M11JrqbT9QndbuGO3FJdPqJYD280drNZuU+fFCXNCUCnyeaWW8rAtkP9PqXAmSZqwiILeaDS8SoAomxON3BqgAl7YiB5qBhZU+2KJvacEdvNXHp5dAfIpzAmhaO41Tf1YmVqGs3iVUUINI4TIMmlbMXb3OZkUTcvAptaodJTw/iqdXfViQp4oJ7BDF2KFApx/TbgJxikXRCjCbnI4o/UX3QyMimTVGL72mK5Aqswe0j6moW9S3qqxPafFF69AjzyGrBuxZqbRPas0a1lrdkT8x4FGaW+o7oECkmt1V175acRgUL2swLZ3Pc2lc02u9PIg8e4oC21y1cFynuktNei46sbcxjAk+SfYf3494hkyxxxcpDxV7EemqhBZyIQT3SAY5luAAATP0pg2oBZjcRQuwNA2BB4SSWMyASJG0Kprw3BeZrdsXNiSjW+4KZzG0//AKQJBJPaRI/UOiWzbG+4brFpeLeDu2xGI3CE7lnxELgeRPJHPK8jpcJd/X9FktPygfUuqpfKIju4ViGAQ7SBG7MYSFG0wcgkc0PqLmnFrYVtMLR/TW32lpmWWQd0uGUxyM8GiNfbNpUe4d6qxNu0qhCT+5i2WAWQSeBAHmCvudOQapWVyqotw3I3DaTBRQygGJbLH/MPelx6UqTfn5eXrsM00rfq/MstdNuIyJbRLat/iNaaNoYjtgtMe6mZ+k0+0WkuXGupd/wpAJYi3gAQYVTuUkYUEHImOaF09lF5DJIPagJAgyS7qM93I8DnEmryVAghiskv6ir4OO5m2gEy0+NoEDiuWXUySqvvX558ymjue63TiFhzbVWAG1WmJnb3HcoOJK8BgPNA6r4gtIw9bc7ZgWi0BfAfeBLcDJxjAjPtnRkE3SyISQoW2k7fmZ2yDLCD2jmJjxVes3ET6H6g3HdcUiA2E4MLAmTk+9Sioy2l/wA5C2+xbc6pd1ICLaFrbPLbhtU9ncpgMIM8+PfCzV/EF5Aq2rjo10dzsmNuFm2yESskqRBBmfFVWup3LQNpVLI5YZYhyIAUliSYB4PJBiOKBs9UMyy7LxjvYTI2hSO5iTjgQeQR7V6GDD7veK44+5zzlq5Z7rNUVT0xc2rbZT+mu0FWiCVncwHPkd1UdZ+LGugBUt2kSQEXdBn33Nn7eDVFl7aNNxNrAksQ0TA3SpY55+XH0qvpOmUq164JblR4Sc8e/wDpXZhxxyS3XG5Fya7ndO6dum7eEs+QpHH3Hv8A7VxstayMocRyV+3kj6fxRm8sM1a6LIBPFehSoRlNsAgEGQfINdVx0Npsm2pJ/FdRBYq0lnc24/KOKN19wOQBR9vQyoQAUzPwqvphpO/2qdMV22ZzSaVgZHtxVy72GcU202lNtjifFTXTZmKW2FFWgu9mZkf3qV34kVZXyfFEalCFgClqdI3NuI4qikwuwfVda24jJrwdWYnHFX3+lAmSKrOjg4480LYdwnQGXIJEEUJZNu3cIgmTVp00ZGMUGDt+ppm6NVBt/R78pgTRenuMoggml4eVBDRRWk1Lzt5+tbYZDWwQLRLiDOKH1+pJA9q86i5K8cUPv321kZmnb7GSJ6JiWg8Vbat5Jb8VbaAWfMCqNGrXHCJlmIAE+TgUHsjVuMdF0ltUY3KACJkwY8xg8AH+1MdRp001xAIFsKVBYCWeQw2lgMwYOJkKBitF07oFgKqDaxWC+0kkuBkEgkeCduIAnzXvUktKQbtv9QAtZUKzHcRsEbcbo8DgKc8k+BLPLqs/u0npp8/h9y20Y2C6Ppx3C43bd87TCBcLA28zA5zPtwBOpjcrBipXcFRYJiBLcHtiCMcQTkwKbJrFvsijcmzd6g7JDKIIKozQQcx9fcClHV9VF35GVWTaCGVGIglvmH1JzEbftXlrpOoUtTi1Svyr15llki9hBreksqMlsA+rtUditIAb9z8QW5AmT75rtB09LII1Ft2uglrlzb5BMFSFUQD7EtMwBRh6ijElTZgKAAhtDIAIAIfjdzuiYgADIPt67e4DyX3ndADIzCAIhF2xgESQCB5mOqM17prI/wBOQ18SpFAe4FO070aNykMNqTNwAcBjM5PKCZzS7qlq2jlfWtLzuUYLSFUAiTnieDP2mmVtlW5cVXuuzRkbo9tqxgS0zuxj2pbZsehcu3XLITuYns5VRtZkOwO8/fO3nzDp1Fyp7fX1t+A5HS2A7+qAIVrPcGBAZ2Cxn5iSIBIng/LknAoHUhrri2tobSQwtpcG4YwHbIYhiSBAmJJFXD4j2KxuqzgsQo2lWuDJJaYVVJxsAHy8GRSx7xFxLiEW8kraQ7SsjGMnMTjyT7mvQ91obVeTvb9yGu9xh1FV0/aFEowZrjFmEtu2ool/3AmMx9OaTdW0gVN+TEMLksDkSylTw3keDu5xQ9n4zu6cLbXZc2sxOMkk4kiNxFWaTXgPLBz6jIWVzMkeSBjkkwfpVsGDKnT/AFvkWcky/Q/CrXFa7dIgTsSIxPaW88ZjnOfajLVlAhApnoteLeoZH+W4PPuaH13TjbdhwDla9uMFFUiF+IB6Aj7eKGvaYkzRl/S3ApbgCoWAdskSaRsagVd8V1MReJ9q6sNSGPStMqhXY4rYaXW2nUMqyV8Vlev6IWtNbVfnPIoLo+puWzK+eRR42Eo0a9SsbyGXzU7eqtye0FaX67pP/upncMj60se7dtqTsO3yR4oPbkeMTS3ntuDsEUBd065ApZo+pPtngfWg+q3bqlSpwaxmw3VBkX3igfUJEkRNFaTqBIh+aMTRB6VqxkZ5b7ZBFQtaaT96e6rRgMBVDabE8UGgpIBPSyQCOBVp1O2B4FXXL5A2jiuBUkSK3HAGkwrVGdrDgio9P2sCPar0luzhRVyaIBYQccmrLfcSwNSQrk8U5+B/h71CbxEEgi0CSJyAzYIMcqPck/5TRnQPhxbts3NRuFoE9gUy8CQFM5njHtzTzqPUXVmCg2goXattMi0q7mLMYRJMKokjtMEmSEtS2QknuK+rdTbaNHomZFRwl6+izEFZCOCR6m6FM5yYiJq9/h42FZlYNeIU+o7ZG0fKCQWLMsqTmQD9qY9P6LZW3aOwQLYUKzblK8SRG1nie6JM5nmpDUBRkBPJBjEkCAYjnH0+leD1ntR456cPK2dl8eHUrYFqAmm0zOp23AN8ETlyMFQCTBJgZMkz70ktdJ/qbf67fqbpIABxB2tGN3cPBPA5rQ3NchZZJQhlzwSR44+X3I9j9aT9dvi5uIa5bggW3ViJIUiCT2qJJkRwBJNQwe1M0k4T5ffw+3ceWFLdGYfR2bbi1btW+7vNxgDsZGjtA+Ymdo3ATjGYqzTdWuXGAWVcFghiO0kFuwiIzbGMzB4pn0/ptprjbQWbG+S27JYyXyQCBMZIBGeBR2p3p8qW1JELhWMHDMduABiM5IHHFS6jqozm1Vv67ekPCDS5AdK1pMXQywNzXPUMu+JjODmSeefvWdu9auNdLM4uWJJsyCSBhWVXHbu7j5JgY5BDDrevGwuALpUHYvaQrEBe4AmfB8TH2Iz2j1LpytxjcaY27QI+aSIETEQeQPpXR0vTXF5HG364EyT7Jnup01wW12DtY7h4ysAQGHOIHHv9hNQARDuwux3G4RJ5O0D2gbgePyapRVQbPUdgs5O4em5kzwYJiR7g12mLakMdxEkBrkd2OQp/gYwI/FeioOTr168SVoCTSxce4z7zO1D9Bift4H+1MtN0ctbDoZaeKO03RLZO2YxgfatDoLAClUEY5+td8IVsSkxR1DpTvcQzEAUw687tbUhZK4mitgCgk5NF9HuSTbbIM1eK5BLxEHT9YI23DIPiiNQts8GB7UO/wrd3XtsQDgmoJoGRe8yanuuR9q2LG0ae9dQz6hQa6tYts0vWjbvXFn9uP+aha0iBu0/igbZUkmc15655GD4NHzHXA80uuOVYRFXJdHpshiGpRpdWTbJuDPg1VdvsVJUSFrUMn4hGu6QCAFPNJtRomEJOBRlnXMwwYpHrRcDyWJpWFjBQnDHI80z6fqABzINIb2nDKDOfapWrbAACkbNW4+1WnG6QcGqtQO4Dkeaja0tzbFQtq6fMM0U6G02wnU6cOQEHFVp083LgBERUGvmZBgimejs3WeCCtz2II8TmeBGaVtcmUuwfqOnW1QQRPmmHTvh60ql7lyLagM4gzByBgecYEnIxkUJoOmru3O247hljtUiJ7QDuOYyQB9DWi1evm0waIP7Qe45g7cju8j7AzxXm5PacdcYY/HdgcHuyPU9SphnHySypJPyjuJ2tGMHORAiKRMty5cN4uql4PzMRIkAbWyB3RggH3pnbvblY2rbhC7MYBX5YDGNwALGQMgEA/UEf4k+JrdhFQKWuXAEVVMESOWMwq443CftJHbm6mOCUcajbf7EIwck2ZzSab0G9VWbJZVZgRuSZVVUn5YIgCfpuzJGp6+213tspW2qFotbsk9wXujdtIWCIDT4mFLarfclroNy3IQMRt3GA0AYUDbAGCe4zy1OV+HfUT/EfMF5ChC3MQRLAeJxGMZFNl6LFmkptboaOSUVQv0fX72ptQ4ZQMJsJ3vy0FwMYhTECFkmMi7pehAuFgpDABTbI7LSH5c59RzEbj7kDjLW0SXSyC9uJJuEcgyuwDjMTnjEA+LNKUt2ma5atypbgS5BJ9Mk+5Ec+ZrzPaEseGDxY18Tq6XiVx23bKb+kRR+qzqCYU23aWWAzHsMiSPHgjgVj+oXbly0WS6LCkt+lARrsEqDO7u+VhIPg8nFPDZFi2CyoMdqO8gYIMEblRTIJ7uR+KyWt6xcNwgOyuzEsoDBJLGR8wJMiTgEk+cmodJjWmou6fLW32W78/rwGcnYFdUBCHVQzHcbRJWMFfcfq44yAJrz+svXggtoqhApEfTMyMhYH7R+2KEvC5uyVjlzAltoP7Y3Dx2jBqzQ6a5rLhCGFWCzme0iYAkk7iPr7k8161amu/wDZK2tiWp0b6hwA4hiSzKcKrY28CTAwPaJ8xobdpLNsKogAQBROj6IyAbQzRk4Jn6k/j+30ot9OriT4q0IVsgPfdiwyIYDJorQ3nMADJMGvNWSows1f0S5v1CBsCQPoD9adbGlVUd1bRHYO6Npqfwvpi1zeT2rySYGeMmthqujWIY4ZsYcsFPvIUE4niPasbr7h3/ushGlGTgT+3kTMYkeDXO+rjq+FWb/Whp1a3cdiLe0KfO5Y/mY8gfes/wBR6DqY7SGMDtBkmTgA/KT5gE/3q6/1I3OxL0oR3Lxwe07twkzGJHAx5qzRdYgRbJQASsEMdwjdkglmYkmPwAKCyylbkTbrgRr0i95UKfZ2VWH3ViCK6tfb1zMN36BnMuVLZ9+3/wA+nFdVfeRN7xmS6jZIEg/96rs9QYAKTz5ood9oKfmHFKL+hZ3VRIMjFU7lmvA0Oq1It20DNljVun6ogxMGs18W3gt1LZBlVH9//io9MtSZbIPFHVUgXZqrnT/UfcpjHil9/Qnyc09+FnUE2388Uf8A0NtbjC4OeKMqatGXJidZuTaAJP0oi3MgkFfvTjqVpAw2jiluu3uQDG2kSH53CLOuhxLYNXdU6gQe0YpfoOi3b13baXcQJAkDj7kCtf0/oSrtF9NxCksBLAHwFKckYnPJEe9c/UdXjwr4nv4dxoJtCjpOg9aC0qsGTHP29wDz7U/0OnOpZYvMtpGZXJBG7bII7xxAwZ/aec1LqV1EQoEI4BmEDR8xAA25iZMD6xkB6Rbt1vT2iFHYHLMGQFVMrmRJBhiZBBg14OXq3nerhdr/AHL6aHWs0NvcRLzkdxLAKD7HBzPPMj6RcAqbdxAgHsJEuTjdAySZMkLOfxQVrTai6wZrqZaIVRCqZ+UNI3CAJJMZwKvuXF0sOzMAogCViOAoHn6+RE15c20/m58AtbcC/q2t1BuPbsNtYSWaGMDd3bA8AADbJaeZA985r3N0S2o3iWcbETYGRQpYuoG5gpYSSTMDEitdrel2dU290kAAdxMM4JGQDBCjGZElhyKF6x0awLcFQjkCAoJwpk+5x7DHiK+jw+0unnKEZp6qSt9mcrxSSdGUsdMkoANuVAdg22XIM5aZIjgZ3TNbDS6A3CF3ggHG0SAowI4JM/ukcfQVX0rSBtPLgWkkxvjk90wByAoAjyp4iijqALO2dpKqWJzg/LAxJ5jjk16PXdQ8GFyjy9kThHUzzX2bCrtHcW2z3KZj2BO6Z/0rPa/WwRcU+qZKbG5XPLcMGKn7iTgmrL90bC7W95acOwj6AGAZwcQDis3qtQqktcLGDu/6lPvJhSwEeSeINeDieTqJ3kd167F2lFbHup16bpuMNrvs9NAFhsDcwnCkBYMiYzug1ltZqC7XD6fphoJHEBSQNoxPk+KMfqrmyAGdZYQWK7yARH/UO5pAxO370o6jcLJ829u5RMgjceT7nPk+1erhx6OPIi3Y/wDg/wCETqbxNq4yWlkPdiQT/lQyCxg5I4/ifp1jpGj0yBUUbQDIJGfrM8818u0XxYUW2oXFvC7QF24iVJ/PA9/ejb3XrvIBMjneTHiDgV6eOMYr6k3bHnxL1BrTlrbJ6RGAA4I+sqZGBBqi78VjsFq290tuAb1BgtOGUZECfnH8+M3cYuNxLNwB9OPb+aqW89q4d+4TG6JkjHImD/tJrTk0riLpNP0v4z1C7gbdvOArEEBRJ3KBPImZPj8Ut6l8Vp/UAWLpIIADrgzwckCBIBECc1R07VqxfcIbaPJyAWMe/BI5oSxpbFpyrBhDgqfoNpKmOfOc1OEJfNf2CafQ/EphTdlz3AsbhZgD2kGV2kHn/wCKo1vX1dx6Y2PEqAWaIBBPcu1flj34yMVnb3XVDGF3fNlgMzxgePafcUrPVmCmGIdi25gwGCQdoUYiZOM1HLghdx5/AUjQ3dRcvE9puTMALEjkTJ8eTB+WvdJf2rEQCZj6jyD7x45xjms4129c7FN3IgwGAI58Dj6cU2u6G+YYWstGWIgcRCnjH+1NpVUbS2aO31bAjYMDBxH4nFeUrRdcBAW3H2X/AIrq5H0zbsOlhYshCDuxzTzQaFbrC6nK80nvWN6kcexpl8NIbRBZu04NejEpG+BT1+yrXCxAJn/tRA0doWAd0NFD/Fmma0z3LcshMiKXaDWLcjf/AAaVrcMX2GPS0bcjq05rVdX1oDrOQw/vSN7gldggU60/Tjql9JZLCO6ML9z4HNNainbFrwMtr1K3Cd/4pn8E9Fuaok3FPpjcZkidvgEAnkjge/40+i//AMxts6tdusyj5gBAMRieYOc/+DXnT2rVsW7UW4MAKATgAQoI5gDx/wA1xZeoUsUpYd3Wy/A106YrtW0toyLZ221WNwXueBMEEAk45Pn61Xf1SWwzEkQBA9vpniSQDGZBj2pjYsAJsVgVUEbt0w053E4kefr4FUNp0KIUdDILAkht0jBB8iMyv+lfGTlJybldnWmqpCBjvln2EDc0MYE+JgkCIOMwI8mvdMbFu2XYjvZYIUtK7gBMRK5PzYE+4ojXsAsFVuFj/hb1XxJIHdugQQpk58TSjUdTY9nouN7ES+wBVOTG3J7Rwf593Sb3/nsO3aoLfqaHerOruSIRiFKgErIQbeeRkn396stI+4dw5Bm4ZW2qjhVUjIA/EkmYihdKV3kuytKjaP3DJ2x7CMAADAnPg7U6hWtuSRifmIC/5TyBujOeMRU5tp8DqOwJ0zUFQRbAO4u/gbfCTOSJC4ORk/cttayNJ2A4UkmWnEEACRyfPOYoZ5RgUQXFVQSxBkiNikkDd7meYHHmoDVW2C+m1xxyGULgfQsFGI8QRPNXUXeuP9ibcML6t1ZbK7ridsYthhDEgAfUnEgkTM1jum9Sa4zXby2yg7guTsPiBMtGROIn2o1Ltu3cdoUlxBYgDapGFAIJZiPvPjM0m6pqlS6jI6q4gruaAijMRglcxBkn6RXr4c0p45Y8km21tz29cnLJJO0WdT1W6XOxPGWYxgyZPJMcD+9Z3qfWGb51O4wYJk+08RMKvP1onVdXNxT6aEk83X5EmTsGQvn3P8UtvpsBLsxYEY2mRj3P08V6HS4ZRXxIlJ2R6i6ud4XbIEn247ogAfiaGfTsSCvAkz9RxI+uf717ddmACmBMyfeZ8n/yKm5dAT7gZP8AB/OK7YxSEI2bZ2yQMkj2k4/tVtjqbhNm2TJ5HvBP2xNGH4SubN73lEmYEsTP8D296M0HwmnzFyYHHEz7mfb/AHqm/Y1CzT64rEOIUyIkwciJPOCfHgUXc1u7wX+bO0+fYgQPH80+bT27amFC+OKNtXVFiGUs3NG3QyiroxWmF6ZC8wDJ8faRTfW/Cep9MXCttbZJA3OZggd0Dnjj3+lS0l5ruoS2ibdzAf3rV/HGre3ct2VUMAo/4ox3TbA1vRjLHw4imbrF8AQO0R9YyTNMen6eyjjYioPt/uc1NbYJ7ufP0ry6AhGJANBLxDunVBHU7wW5JkzxVtq+TiP+1LtTrPVftHFE6LeJDHmqN3IMeC4338RXlCtbeTFdQsagm2wiD7URoLC7As8ng17/AEh3y2Jqb6EsREwpmRS8C027DV0rr27QynwaTaroCbiR2nmK0djfeEWxLL5p1o+k+kxK91wqQ1wqRHHySpBGef59q4+q6uGBb7vwKRhqYp6B8Dzi7mQGEE4XBjwd5ODOIrV6VwiAJb9KDEQDgDJ7TmeATn6UImr9JSzNceRtCkIAeecQf78QBmDXp1wAYAtyAu5sxyxk8/cCPc14XUZ3PG5ye/b+dvoisMdSpIZWupqSSDlZDLKjP1OM0r6hqrCfICELBnIjaxmQC7YCyDJBA45qy24VS1z0bP7m3EHzAJYlR/l5HNWpo2u3wXut6ZTdaUIpCshWWYiZJkbR4kxSey8k/wD0JRe3fnevWwM0UluDv1OUeQtu3lZ9M98iQEQjJJ3EgjiDB3GKNRpEtpuRoctui65QzIiACsE7faPvxRNnW7iPUQgyyggBlA4nBJUtnJ/sK7X2XPcA273VwRnjBG2YzwK7vbChjpQVN7trw+r8yWD4nuI9Xprt5d1y5bx3bVgAdrLySe3LEngkYiuQbEX0blptwYKAMhgN0AID4+32k0e9ggAu5AgAowtSSYAzBHE44/3yj6EXbjC9x/7aAfJtJM7UUR2nkiZOcQa8rp8Xvd5NUdUnp4GGs19xVVUcuXubS2zG5VIcgDteP9jHAqQ1JtEuxR1UbpbaPYWwkkKBktj3HE5Bva21ZO109V5gSdu1MtBOGO2JJgCYHiKrTUJdV/SAkloAUQFHI9QwCT3AkSYJ/bXbnxwcYqnS77ekvsJGTVvxLdR1RyRbS6EuHdvEhwxPKtLGVCDEePaKUX+sHbtFwAsAJtgrumCWEyBjEiBBH0qvV9TyP0k2c8fz8vGIMCfuaV3NcxAO5iTIclV8YUggYWDtxBxV8ePVvJEZTrZB+p6kQsKAfcncHGICyZIX5feY5pLq7juck4yYwBPks0kkwOT4qGp1JIEFh7gEjiIk/uAgD8UFceSASST4E5P2GTXdgwKL1E22ws9QAj0+ed8f2G7/AFIoTTWt7SxJJ/k+Z++f7040PwzfvfsFv/8AIYP8CTTLQfCdoPF+4zHyFwP7ZrstsFCi9dUdltSzseAAY+n/AJ9af9M+HrS7Telm5nwD4AHGPemTdH0qwLI2sKZaS4rDYYMU1XyNFK6E2oVnO0WwNuZkZrpIU4z70x1oDEqCRA5FC+kqjJmmihppIXXu4gsZAo9NfIwBgRS+FYnMA17Z0yox2kkVohqtxp8NaPdqN54QTP1orU3FuXmdmyMAmrdCTb0TuIDNNY61pbztJbj+9M9o0S1XKxzbRTcMjAz96vCBwdoEcRSy7durwJ/FLx8RbIPEHIpbZS1ymPbabO1QM5JqNlSz4P3NB9P6t6twk8RivNV8RBbZRFyTk06oSwu5etKSN0xXUlt9SQjIzXUda8AaX4m46tojbGe4+IonofRb15TA2oeXPH49z/5itTpOh2mh3BJHPqSAD57T80ce31pjftozpydklTJ2zEZVe3jifwPNc2bK44nOPgDl0J7Wls2FFm2e55yRltvzFo8DcB9JHnkaz08m5cdrgKHCqOEgDbt9iTu4GTnPbDLVH5GRCQxzMrtXknbG4yYhfrmq7liTOBJkwfI4/OB/Br46PVSjklOW7fr7HcorTQsZFs7tpG4ySwgFj7yQRj29/tBIXTKjiAQzD5zJ++ScckxHNTv3VAi6UUSJmeRkCTjwD/vRNvRmJyRzgkHP158muScm9ymqgLW9LQwbjWxZxIZBDDMbix9zPApJeYXv0bSIEUuUa3ILhRCd3O0l3JYf5lgRJLfVXboDemWNssMQJhcMDydhIK5zM+DUrFxELvcG1iQF28uPHbjOQJIge8V9f7J6SeGDnJ89vXc8/NkUmZazrb7WRbJChCVSQu4AkH9843R2+BAxRmkDxtW4X7ALjlX7JkFVMqBEYPOPxTFr1oj1XRXOBmA0R4J+YbsHAHjJrP634gNxlQbLCDaQ9zYpUL88KAd5CTBHvk16ufBDNHTNE4ycd0PTc2p3jfbWe87AGbkIqj6e3is5rLyqDC7Q0g7mOTkkhY5PtkeaTa/rSLqNxZrgQHYEA2gsASQe0scAd3B3DgZA1XWLtzIc21kYBJwON3j/AJr5xezsmLK1Ddd29jp96pRthF7UKDtbBJM9hY48SZkk++B+aD1Wtme4hgOxYE8KDBAhVifec0v1V4NBLMYOATnwZj+9D3GmSxjzJM+5/wCa9CHTtfM/Mk3YRe11wj3M4MkECCCAR7zk+YFCtdjnuxwfGc/j/ipaDTXNQxFhZAgFyYUH78k/QTWntfB9tEBuE3GmfIT7bZz+Sa6VFLhASbEGg0FzUg7O2P3HjzGOSMGtF0noJUhbar6i59QjJ98+PbFE6VlJYNiMCP7cU96KSvcELjyapsKt2gNd4cFokYMUPqtOouFhMHmrOv2puB7KlT5BqvT9fC4uLkUeSytP4gjpXSd1wssxH7qvFk23JGAeaIVmZle2TBHFGeily2++ARRfBlCKfAt6hr1FsKBk+aTWxnuGDU+odQCbVVSxnJ9qut6hXH/V7UY3Y09IHb6Z2M5IABqfQ9IbxOIUV5a0l1jteQvv4p70Gzs3ZEARTRS1CzbcRT/Rv3KhOycCvdHprlkEvBJ4FWdaJRAbLTmSBUtH8Qh7YR0lveg5OxVFVTRVfv3FA3wpPFINV0VZYuQWPFabVBSs3eRxQXY53Rx4NB2+R9lsLemaL0wW5AEUo1OqgttX+a2b3baLlYkUqHTQ6nbH5rcCON7GTGrPtXVpD0gDGK6l3DpPqCdddSd6vgSytB2gyCWMBR7wJIA4GJMPxPaFssiuQvgqdzE5DEtOPOfv9KCvWrNuGDNbGyXLEAXGU4BLHc2VJ9jGZyaC0WsxItsqBRgD3BlmdM9x3+WjaOa6dKkt0ctmj6ZrvWUwf1GBMxHGPlOQAZ55yeKHXaoVGLJt3QOd0CMNEljM4GZIEwa9vMqMj2wSF8KJ7iDyYwAIxgcTVPVEIdnvv6oEMqgEYUlj2L8yiFBJ43ce/l5vZWDK3LdX644KxzSiA3yLtvYHIk7wGVWYAgnuMkDBxM8jmgfiPVbokvcNsMoZLnpopIClnYcmcYBAHI9z9H1Zo3ra225JLKVYqWjBWJST4EiTgGaznxB11CgsgBrm8EggwUVSsbiqyBIOV2kj3FdWLpMeKKSSpceO/IssjkyzpL3w9v0yHbB7gVS2FkDYCN7QMzwSDNNOsdWQttMQVK7ogSIkhgfY4P8AxnOnu7t5ICiTbBhDkjcw/cAcsRgN+2KRavU9wJdHyD2ZCgGACSCrYBggyZByc11uVAofdR6spIWzt2mcbtpY5kxtM8yTxms11DVSZxxtEDnxOCABwR4/mhtRrO8xHGZ4zzzkgTH5pff6gqnHdnxj7yeAPoB4qMp2NQZ6yqCcR7k8H/Uf80t1HVIBC8eCeR9APPjn+KJ6Z0Z9U4Ln019wv+g+vua1Gh+FrKAxz/nPP49vxUm2ykYNmHtWrzCbdp843MCBP38mtV0/4LQKjXj6znJUyFH02jn8/wAU86Qh9TaoLovJNe9a3tcDW/4FFJKNjaN6Pf6QqNwCqg/aBAH8V7663FaTA8VL+lum3kwDyKtRbartZc+9bkoJtNpSjDJYsa0WmvXrQ2iB5oHUdTBe2oSQDyKcqQTBH5Piso0ZJIC12sN3hSWHJANLOo9KUp6k7TOZrYafTpanad0+KR9avq77Yx5FChnJJWdeRbdq2Q8yPFK9UNpJO4zwJozpxxmIX3/0oDrmnuam4DaYIFok1PWrQSnRLlxAzDaDxVidPS1hlO48Gr9FqLiqEc7gOD4FR1t2XDbtxHIptQVDxB26mVJUgx4NF9BdTcK5YsM1H+rBztAB54xQek1S27x2EkGqJ/ESknppMI1nSVf1PQMbeQTyas6Pcts6L6e0jBpHqb0XibZIJPHvTTpbu10Hip03KkMpKKt8mk6n0WwSQW2vE1krlsSyKCWHsPaj+o9ZRbpZjuYYAojSm6Dvgd1NVM12ZxFdm7ufANEL0i4TJ7V8mmnV9BdVtwAxmlGs1d9sQdh/ip1ZROii/cthiMmPNdUECx/hk/g11YOwauoa5qXNxi59e4ssScC4QBnwBiPan/Wr7eq53GQVUZOBjA+mTj615XV3R4PP7DrpTf8A3Fz7L/8Az/wP4orr/ZbBXtO7xj/23Pj6gfwK6upV8yB4GHS6WVgxLbrhmTMwEAmeYBI/NJFQEXCQJLNJ942RNeV1c0vmZUX6q4VUbSVlyDBiQQQQY5BBI/NVXWJJn/Ip/OK6uovgYp17EWxGO40u6Qs3Fn611dUn2Cb3pox+Kq1zQmK6urT4OuJpPh7/ANM/5oLppw1dXVVfKhf9mMDwtKOu811dUgd2U9PHcv3rX2h+m32rq6mfAyFfw853tk8mhep/4j11dQj2Jz/xsAB/TP3NQ6ec3PsP969rqYkvmQcP8AfehdJ81eV1KjrXBAsZ/NX9PUeoMeDXtdVF8yIP5GG2LK7nMCfsKzF+8wdoJH2Jrq6qMghdbPd+a3mgP6VdXVOJdHnWrh9Jcmq+q/8ApUrq6sN4AWi/w1+1dXV1R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DDE89A"/>
              </a:solidFill>
            </a:endParaRPr>
          </a:p>
        </p:txBody>
      </p:sp>
      <p:pic>
        <p:nvPicPr>
          <p:cNvPr id="236550" name="Содержимое 3" descr="100_62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643188" y="1214438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1" name="Содержимое 7" descr="100_62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7188" y="1285875"/>
            <a:ext cx="18208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6"/>
          <p:cNvSpPr>
            <a:spLocks noChangeArrowheads="1"/>
          </p:cNvSpPr>
          <p:nvPr/>
        </p:nvSpPr>
        <p:spPr bwMode="auto">
          <a:xfrm>
            <a:off x="228600" y="130175"/>
            <a:ext cx="8915400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7240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tabLst>
                <a:tab pos="17240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tabLst>
                <a:tab pos="17240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tabLst>
                <a:tab pos="17240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tabLst>
                <a:tab pos="17240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24025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Оценим частоту встречаемости и степени покрытия по пятибалльной шкале:</a:t>
            </a: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Листоватых (Л) = 5 балла</a:t>
            </a: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Таким образом показатель относительной чистоты атмосферы равен:</a:t>
            </a:r>
          </a:p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Arial" pitchFamily="34" charset="0"/>
              </a:rPr>
              <a:t>ОЧА=(Н + 2Л + 3К)/30</a:t>
            </a:r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  <a:latin typeface="Arial" pitchFamily="34" charset="0"/>
              </a:rPr>
              <a:t>ОЧА = (0+2*5 )/30 = (0+10+)/30 = 0,2</a:t>
            </a:r>
          </a:p>
          <a:p>
            <a:pPr eaLnBrk="1" hangingPunct="1"/>
            <a:endParaRPr lang="ru-RU" altLang="ru-RU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/>
            <a:r>
              <a:rPr lang="ru-RU" altLang="ru-RU" sz="2400" i="1">
                <a:solidFill>
                  <a:srgbClr val="FF0000"/>
                </a:solidFill>
                <a:latin typeface="Arial" pitchFamily="34" charset="0"/>
              </a:rPr>
              <a:t>Так как показатель ОЧА составляет 0,2, можно судить о сильной  загрязненности воздуха.</a:t>
            </a:r>
          </a:p>
        </p:txBody>
      </p:sp>
      <p:graphicFrame>
        <p:nvGraphicFramePr>
          <p:cNvPr id="17605" name="Group 197"/>
          <p:cNvGraphicFramePr>
            <a:graphicFrameLocks noGrp="1"/>
          </p:cNvGraphicFramePr>
          <p:nvPr/>
        </p:nvGraphicFramePr>
        <p:xfrm>
          <a:off x="457200" y="914400"/>
          <a:ext cx="7315200" cy="2667000"/>
        </p:xfrm>
        <a:graphic>
          <a:graphicData uri="http://schemas.openxmlformats.org/drawingml/2006/table">
            <a:tbl>
              <a:tblPr/>
              <a:tblGrid>
                <a:gridCol w="1606550"/>
                <a:gridCol w="1363663"/>
                <a:gridCol w="1676400"/>
                <a:gridCol w="1230312"/>
                <a:gridCol w="1438275"/>
              </a:tblGrid>
              <a:tr h="444500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 встречаемости (в %)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покрытия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 оценки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редко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5%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низкая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5%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Редко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5-20%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5-20%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Редко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20-40%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40-60%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40-60%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часто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60-100%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высокая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60-100%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48"/>
          <p:cNvSpPr>
            <a:spLocks noChangeArrowheads="1"/>
          </p:cNvSpPr>
          <p:nvPr/>
        </p:nvSpPr>
        <p:spPr bwMode="auto">
          <a:xfrm>
            <a:off x="457200" y="1219200"/>
            <a:ext cx="822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9507" name="Group 51"/>
          <p:cNvGraphicFramePr>
            <a:graphicFrameLocks noGrp="1"/>
          </p:cNvGraphicFramePr>
          <p:nvPr/>
        </p:nvGraphicFramePr>
        <p:xfrm>
          <a:off x="304800" y="304800"/>
          <a:ext cx="8686800" cy="6308725"/>
        </p:xfrm>
        <a:graphic>
          <a:graphicData uri="http://schemas.openxmlformats.org/drawingml/2006/table">
            <a:tbl>
              <a:tblPr/>
              <a:tblGrid>
                <a:gridCol w="1371600"/>
                <a:gridCol w="5072063"/>
                <a:gridCol w="1084262"/>
                <a:gridCol w="1158875"/>
              </a:tblGrid>
              <a:tr h="14628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загрязнения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встречаемости лишайников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Загрязнения 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мг/м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загрязнения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Лишайники на деревьях и камнях отсутствуют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 0,3-0,5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Сильное загрязнение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Лишайники также отсутствуют на стволах деревьях и камнях. На северной стороне деревьев и затененных местах встречается зеленоватый налет водоросли плеврококкус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Около 0,3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Довольно сильное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Появление на стволах и у основаниях деревьев серо-зеленоватых твердых накипных лишайников леканоры, фисции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0,05 до 0,2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накипных лишайников- леканоры и др., водоросли плеврококкуса, появления листоватых лишайников (пармелия)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превышают 0,05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Небольшое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Появления кустистых лишайников (эвернии, уснеи)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Малое содержание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 очень чистый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115175" cy="1162050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Определение чистоты воздуха с помощью одуванчика лекарственного</a:t>
            </a:r>
          </a:p>
        </p:txBody>
      </p:sp>
      <p:pic>
        <p:nvPicPr>
          <p:cNvPr id="239619" name="Содержимое 4" descr="265px-Oduvanchiki1024_7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1214438"/>
            <a:ext cx="3429000" cy="2503487"/>
          </a:xfrm>
        </p:spPr>
      </p:pic>
      <p:sp>
        <p:nvSpPr>
          <p:cNvPr id="239620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altLang="ru-RU" sz="1800" smtClean="0"/>
              <a:t>Физическое и химическое загрязнение окружающей среды влияет на качество пыльцевых зерен, характеризующихся высокой чувствительностью к действию загрязнителей. Поэтому в разных районах, в зависимости от степени их загрязненности, пыльца одуванчика лекарственного может качественно различаться. </a:t>
            </a:r>
          </a:p>
          <a:p>
            <a:pPr eaLnBrk="1" hangingPunct="1"/>
            <a:endParaRPr lang="ru-RU" altLang="ru-RU" sz="1800" smtClean="0"/>
          </a:p>
          <a:p>
            <a:pPr eaLnBrk="1" hangingPunct="1"/>
            <a:r>
              <a:rPr lang="ru-RU" altLang="ru-RU" sz="1800" smtClean="0"/>
              <a:t>                                                                                                                   </a:t>
            </a:r>
          </a:p>
          <a:p>
            <a:pPr eaLnBrk="1" hangingPunct="1"/>
            <a:endParaRPr lang="ru-RU" altLang="ru-RU" sz="1800" smtClean="0"/>
          </a:p>
        </p:txBody>
      </p:sp>
      <p:pic>
        <p:nvPicPr>
          <p:cNvPr id="239621" name="Picture 2" descr="C:\Users\Айгуль\Desktop\02_common_dandelion_taraxacum_officinale_loewenzahn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143250"/>
            <a:ext cx="35718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2" name="Прямоугольник 5"/>
          <p:cNvSpPr>
            <a:spLocks noChangeArrowheads="1"/>
          </p:cNvSpPr>
          <p:nvPr/>
        </p:nvSpPr>
        <p:spPr bwMode="auto">
          <a:xfrm>
            <a:off x="8316913" y="594995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A0A0A"/>
                </a:solidFill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smtClean="0"/>
              <a:t>Пыльцевые зерна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341439"/>
          <a:ext cx="8032777" cy="437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0644" name="Прямоугольник 4"/>
          <p:cNvSpPr>
            <a:spLocks noChangeArrowheads="1"/>
          </p:cNvSpPr>
          <p:nvPr/>
        </p:nvSpPr>
        <p:spPr bwMode="auto">
          <a:xfrm>
            <a:off x="8072438" y="5786438"/>
            <a:ext cx="63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A0A0A"/>
                </a:solidFill>
              </a:rPr>
              <a:t>12</a:t>
            </a:r>
          </a:p>
        </p:txBody>
      </p:sp>
      <p:pic>
        <p:nvPicPr>
          <p:cNvPr id="24064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643313"/>
            <a:ext cx="21431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6" name="Picture 4" descr="A9DQeTDVDtKmPld3v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643313"/>
            <a:ext cx="2244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 smtClean="0"/>
              <a:t>Анализ чистоты воздуха при помощи хвои сосны обыкновенной.</a:t>
            </a:r>
          </a:p>
        </p:txBody>
      </p:sp>
      <p:pic>
        <p:nvPicPr>
          <p:cNvPr id="241667" name="Содержимое 6" descr="102_89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285875"/>
            <a:ext cx="3068638" cy="2301875"/>
          </a:xfrm>
        </p:spPr>
      </p:pic>
      <p:pic>
        <p:nvPicPr>
          <p:cNvPr id="241668" name="Picture 2" descr="C:\Users\Айгуль\Desktop\1295373037_sosnag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268413"/>
            <a:ext cx="23098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9" name="Picture 3" descr="C:\Users\Айгуль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357313"/>
            <a:ext cx="2466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0" name="Прямоугольник 9"/>
          <p:cNvSpPr>
            <a:spLocks noChangeArrowheads="1"/>
          </p:cNvSpPr>
          <p:nvPr/>
        </p:nvSpPr>
        <p:spPr bwMode="auto">
          <a:xfrm>
            <a:off x="684213" y="3716338"/>
            <a:ext cx="814387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DDE89A"/>
                </a:solidFill>
              </a:rPr>
              <a:t>.</a:t>
            </a:r>
            <a:r>
              <a:rPr lang="ru-RU" altLang="ru-RU" sz="1800">
                <a:solidFill>
                  <a:srgbClr val="0A0A0A"/>
                </a:solidFill>
              </a:rPr>
              <a:t> </a:t>
            </a:r>
            <a:r>
              <a:rPr lang="ru-RU" altLang="ru-RU" sz="2000">
                <a:solidFill>
                  <a:srgbClr val="0A0A0A"/>
                </a:solidFill>
                <a:latin typeface="Times New Roman" pitchFamily="18" charset="0"/>
              </a:rPr>
              <a:t>Известна высокая чувствительность хвойных растений к различным видам загрязнителей, что обуславливает их широкое использование в качестве биоиндикаторов при оценке качества окружающей среды.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A0A0A"/>
                </a:solidFill>
              </a:rPr>
              <a:t>                                                                                                 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A0A0A"/>
                </a:solidFill>
              </a:rPr>
              <a:t>                                                                                                          </a:t>
            </a:r>
            <a:r>
              <a:rPr lang="en-US" altLang="ru-RU">
                <a:solidFill>
                  <a:srgbClr val="0A0A0A"/>
                </a:solidFill>
              </a:rPr>
              <a:t>1</a:t>
            </a:r>
            <a:r>
              <a:rPr lang="ru-RU" altLang="ru-RU">
                <a:solidFill>
                  <a:srgbClr val="0A0A0A"/>
                </a:solidFill>
              </a:rPr>
              <a:t>5</a:t>
            </a:r>
            <a:endParaRPr lang="en-US" altLang="ru-RU">
              <a:solidFill>
                <a:srgbClr val="0A0A0A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ru-RU" sz="1800">
              <a:solidFill>
                <a:srgbClr val="0A0A0A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2800">
                <a:solidFill>
                  <a:srgbClr val="0A0A0A"/>
                </a:solidFill>
              </a:rPr>
              <a:t>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0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6" name="Презентация" r:id="rId3" imgW="4571966" imgH="3428873" progId="PowerPoint.Show.8">
                  <p:embed/>
                </p:oleObj>
              </mc:Choice>
              <mc:Fallback>
                <p:oleObj name="Презентация" r:id="rId3" imgW="4571966" imgH="3428873" progId="PowerPoint.Show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2691" name="Picture 12" descr="b5g0422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362">
            <a:off x="4932363" y="1412875"/>
            <a:ext cx="2430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7350"/>
            <a:ext cx="8229600" cy="1384300"/>
          </a:xfrm>
        </p:spPr>
        <p:txBody>
          <a:bodyPr/>
          <a:lstStyle/>
          <a:p>
            <a:pPr algn="ctr" eaLnBrk="1" hangingPunct="1"/>
            <a:r>
              <a:rPr lang="ru-RU" altLang="ru-RU" sz="5400" smtClean="0">
                <a:solidFill>
                  <a:srgbClr val="0000FF"/>
                </a:solidFill>
                <a:latin typeface="Monotype Corsiva" pitchFamily="66" charset="0"/>
              </a:rPr>
              <a:t>Сосна обыкновенная</a:t>
            </a:r>
          </a:p>
        </p:txBody>
      </p:sp>
      <p:pic>
        <p:nvPicPr>
          <p:cNvPr id="242693" name="Picture 7" descr="b5g0426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69114">
            <a:off x="490538" y="1409700"/>
            <a:ext cx="2316162" cy="2374900"/>
          </a:xfrm>
        </p:spPr>
      </p:pic>
      <p:sp>
        <p:nvSpPr>
          <p:cNvPr id="242694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365625"/>
            <a:ext cx="7812088" cy="1981200"/>
          </a:xfrm>
        </p:spPr>
        <p:txBody>
          <a:bodyPr/>
          <a:lstStyle/>
          <a:p>
            <a:pPr algn="just" eaLnBrk="1" hangingPunct="1">
              <a:lnSpc>
                <a:spcPct val="128000"/>
              </a:lnSpc>
              <a:spcBef>
                <a:spcPts val="600"/>
              </a:spcBef>
            </a:pPr>
            <a:r>
              <a:rPr lang="ru-RU" altLang="ru-RU" sz="2000" b="1" smtClean="0"/>
              <a:t>    СОСНА, род хвойных вечнозеленых деревьев семейства сосновых. </a:t>
            </a:r>
          </a:p>
          <a:p>
            <a:pPr algn="just" eaLnBrk="1" hangingPunct="1">
              <a:lnSpc>
                <a:spcPct val="128000"/>
              </a:lnSpc>
              <a:spcBef>
                <a:spcPts val="600"/>
              </a:spcBef>
            </a:pPr>
            <a:r>
              <a:rPr lang="ru-RU" altLang="ru-RU" sz="2000" b="1" smtClean="0"/>
              <a:t>Считается, что для условий лесной полосы России наиболее чувствительны к загрязнению воздуха сосновые леса. Это обуславливает выбор сосны как важнейшего индикатора антропогенного влияния.</a:t>
            </a:r>
          </a:p>
        </p:txBody>
      </p:sp>
      <p:pic>
        <p:nvPicPr>
          <p:cNvPr id="242695" name="Picture 16" descr="s_090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196975"/>
            <a:ext cx="2590800" cy="266065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14" name="Object 11" descr="IMG_0024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5" name="Презентация" r:id="rId3" imgW="4571966" imgH="3428873" progId="PowerPoint.Show.8">
                  <p:embed/>
                </p:oleObj>
              </mc:Choice>
              <mc:Fallback>
                <p:oleObj name="Презентация" r:id="rId3" imgW="4571966" imgH="3428873" progId="PowerPoint.Show.8">
                  <p:embed/>
                  <p:pic>
                    <p:nvPicPr>
                      <p:cNvPr id="0" name="Object 11" descr="IMG_0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-315913"/>
            <a:ext cx="8002588" cy="1295401"/>
          </a:xfrm>
        </p:spPr>
        <p:txBody>
          <a:bodyPr/>
          <a:lstStyle/>
          <a:p>
            <a:pPr eaLnBrk="1" hangingPunct="1"/>
            <a:r>
              <a:rPr lang="ru-RU" altLang="ru-RU" sz="4400" smtClean="0">
                <a:solidFill>
                  <a:srgbClr val="0000FF"/>
                </a:solidFill>
                <a:latin typeface="Monotype Corsiva" pitchFamily="66" charset="0"/>
              </a:rPr>
              <a:t>Повреждение и усыхание хвои сосны</a:t>
            </a:r>
          </a:p>
        </p:txBody>
      </p:sp>
      <p:pic>
        <p:nvPicPr>
          <p:cNvPr id="243716" name="Picture 7" descr="IMG_0026"/>
          <p:cNvPicPr>
            <a:picLocks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2160588" cy="2128838"/>
          </a:xfrm>
          <a:noFill/>
        </p:spPr>
      </p:pic>
      <p:pic>
        <p:nvPicPr>
          <p:cNvPr id="243717" name="Picture 9" descr="IMG_0025"/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628775"/>
            <a:ext cx="2232025" cy="2087563"/>
          </a:xfrm>
          <a:noFill/>
        </p:spPr>
      </p:pic>
      <p:pic>
        <p:nvPicPr>
          <p:cNvPr id="243718" name="Picture 13" descr="IMG_0024"/>
          <p:cNvPicPr>
            <a:picLocks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628775"/>
            <a:ext cx="2159000" cy="2087563"/>
          </a:xfrm>
          <a:noFill/>
        </p:spPr>
      </p:pic>
      <p:sp>
        <p:nvSpPr>
          <p:cNvPr id="243719" name="Text Box 16"/>
          <p:cNvSpPr txBox="1">
            <a:spLocks noChangeArrowheads="1"/>
          </p:cNvSpPr>
          <p:nvPr/>
        </p:nvSpPr>
        <p:spPr bwMode="auto">
          <a:xfrm>
            <a:off x="323850" y="4724400"/>
            <a:ext cx="1800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Хвоинки без пятен</a:t>
            </a:r>
          </a:p>
        </p:txBody>
      </p:sp>
      <p:sp>
        <p:nvSpPr>
          <p:cNvPr id="243720" name="Text Box 17"/>
          <p:cNvSpPr txBox="1">
            <a:spLocks noChangeArrowheads="1"/>
          </p:cNvSpPr>
          <p:nvPr/>
        </p:nvSpPr>
        <p:spPr bwMode="auto">
          <a:xfrm>
            <a:off x="2700338" y="4581525"/>
            <a:ext cx="2663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Хвоинки с чёрными и жёлтыми пятнами</a:t>
            </a:r>
          </a:p>
        </p:txBody>
      </p:sp>
      <p:sp>
        <p:nvSpPr>
          <p:cNvPr id="243721" name="Text Box 18"/>
          <p:cNvSpPr txBox="1">
            <a:spLocks noChangeArrowheads="1"/>
          </p:cNvSpPr>
          <p:nvPr/>
        </p:nvSpPr>
        <p:spPr bwMode="auto">
          <a:xfrm>
            <a:off x="5508625" y="4724400"/>
            <a:ext cx="2089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00"/>
                </a:solidFill>
              </a:rPr>
              <a:t>Хвоинки с усыханием</a:t>
            </a:r>
          </a:p>
        </p:txBody>
      </p:sp>
      <p:sp>
        <p:nvSpPr>
          <p:cNvPr id="243722" name="Line 19"/>
          <p:cNvSpPr>
            <a:spLocks noChangeShapeType="1"/>
          </p:cNvSpPr>
          <p:nvPr/>
        </p:nvSpPr>
        <p:spPr bwMode="auto">
          <a:xfrm flipV="1">
            <a:off x="1187450" y="3789363"/>
            <a:ext cx="3603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3723" name="Line 20"/>
          <p:cNvSpPr>
            <a:spLocks noChangeShapeType="1"/>
          </p:cNvSpPr>
          <p:nvPr/>
        </p:nvSpPr>
        <p:spPr bwMode="auto">
          <a:xfrm flipV="1">
            <a:off x="3924300" y="3716338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3724" name="Line 21"/>
          <p:cNvSpPr>
            <a:spLocks noChangeShapeType="1"/>
          </p:cNvSpPr>
          <p:nvPr/>
        </p:nvSpPr>
        <p:spPr bwMode="auto">
          <a:xfrm flipH="1" flipV="1">
            <a:off x="6300788" y="3716338"/>
            <a:ext cx="5762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7" y="4371975"/>
            <a:ext cx="7190184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1800" dirty="0" err="1" smtClean="0">
                <a:solidFill>
                  <a:srgbClr val="7030A0"/>
                </a:solidFill>
              </a:rPr>
              <a:t>Биоиндикация</a:t>
            </a:r>
            <a:r>
              <a:rPr lang="ru-RU" sz="1800" dirty="0" smtClean="0">
                <a:solidFill>
                  <a:srgbClr val="7030A0"/>
                </a:solidFill>
              </a:rPr>
              <a:t> качества воды водоемов</a:t>
            </a:r>
            <a:r>
              <a:rPr lang="ru-RU" sz="1600" dirty="0" smtClean="0">
                <a:solidFill>
                  <a:schemeClr val="accent4"/>
                </a:solidFill>
              </a:rPr>
              <a:t>.</a:t>
            </a:r>
            <a:endParaRPr lang="ru-RU" sz="1600" dirty="0">
              <a:solidFill>
                <a:schemeClr val="accent4"/>
              </a:solidFill>
            </a:endParaRPr>
          </a:p>
        </p:txBody>
      </p:sp>
      <p:pic>
        <p:nvPicPr>
          <p:cNvPr id="244739" name="Содержимое 5" descr="закат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238" y="731838"/>
            <a:ext cx="4632325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4" descr="Рис.2. Классификация экологического мониторин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928938"/>
            <a:ext cx="6777037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Прямоугольник 6"/>
          <p:cNvSpPr>
            <a:spLocks noChangeArrowheads="1"/>
          </p:cNvSpPr>
          <p:nvPr/>
        </p:nvSpPr>
        <p:spPr bwMode="auto">
          <a:xfrm>
            <a:off x="285750" y="357188"/>
            <a:ext cx="65008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800" b="1"/>
              <a:t>Классификации мониторинга</a:t>
            </a:r>
          </a:p>
          <a:p>
            <a:pPr eaLnBrk="1" hangingPunct="1"/>
            <a:endParaRPr lang="ru-RU" altLang="ru-RU" sz="2800" b="1"/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400"/>
              <a:t>пространственный охват;</a:t>
            </a:r>
          </a:p>
          <a:p>
            <a:pPr eaLnBrk="1" hangingPunct="1"/>
            <a:r>
              <a:rPr lang="ru-RU" altLang="ru-RU" sz="2400"/>
              <a:t>• объект наблюдения; </a:t>
            </a:r>
          </a:p>
          <a:p>
            <a:pPr eaLnBrk="1" hangingPunct="1"/>
            <a:r>
              <a:rPr lang="ru-RU" altLang="ru-RU" sz="2400"/>
              <a:t>• методы;</a:t>
            </a:r>
          </a:p>
          <a:p>
            <a:pPr eaLnBrk="1" hangingPunct="1"/>
            <a:r>
              <a:rPr lang="ru-RU" altLang="ru-RU" sz="2400"/>
              <a:t>• тип воздействия; </a:t>
            </a:r>
          </a:p>
          <a:p>
            <a:pPr eaLnBrk="1" hangingPunct="1"/>
            <a:r>
              <a:rPr lang="ru-RU" altLang="ru-RU" sz="2400"/>
              <a:t>• цель</a:t>
            </a:r>
          </a:p>
        </p:txBody>
      </p:sp>
      <p:sp>
        <p:nvSpPr>
          <p:cNvPr id="9" name="Овал 8"/>
          <p:cNvSpPr/>
          <p:nvPr/>
        </p:nvSpPr>
        <p:spPr>
          <a:xfrm>
            <a:off x="7215188" y="6000750"/>
            <a:ext cx="1928812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41325"/>
            <a:ext cx="6858000" cy="7016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/>
                </a:solidFill>
              </a:rPr>
              <a:t>Определение некоторых физических свойств воды.</a:t>
            </a:r>
            <a:r>
              <a:rPr lang="ru-RU" sz="24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5763" name="Рисунок 6" descr="физ свва1.bmp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r="912"/>
          <a:stretch>
            <a:fillRect/>
          </a:stretch>
        </p:blipFill>
        <p:spPr>
          <a:xfrm>
            <a:off x="368300" y="1893888"/>
            <a:ext cx="8777288" cy="4959350"/>
          </a:xfrm>
        </p:spPr>
      </p:pic>
      <p:sp>
        <p:nvSpPr>
          <p:cNvPr id="24576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1150938"/>
            <a:ext cx="6858000" cy="685800"/>
          </a:xfrm>
        </p:spPr>
        <p:txBody>
          <a:bodyPr/>
          <a:lstStyle/>
          <a:p>
            <a:pPr marL="26988" algn="ctr" eaLnBrk="1" hangingPunct="1">
              <a:spcBef>
                <a:spcPct val="0"/>
              </a:spcBef>
            </a:pPr>
            <a:r>
              <a:rPr lang="ru-RU" altLang="ru-RU" sz="1800" smtClean="0"/>
              <a:t>А) определение прозрачности;</a:t>
            </a:r>
          </a:p>
          <a:p>
            <a:pPr marL="26988" algn="ctr" eaLnBrk="1" hangingPunct="1">
              <a:spcBef>
                <a:spcPct val="0"/>
              </a:spcBef>
            </a:pPr>
            <a:r>
              <a:rPr lang="ru-RU" altLang="ru-RU" sz="1800" smtClean="0"/>
              <a:t>Б) определение цвета.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41325"/>
            <a:ext cx="6858000" cy="7016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2"/>
                </a:solidFill>
              </a:rPr>
              <a:t>Определение некоторых физических и химических свойств воды.</a:t>
            </a:r>
            <a:r>
              <a:rPr lang="ru-RU" sz="20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6787" name="Рисунок 4" descr="хим свва воды2.bmp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819"/>
          <a:stretch>
            <a:fillRect/>
          </a:stretch>
        </p:blipFill>
        <p:spPr>
          <a:xfrm>
            <a:off x="368300" y="1893888"/>
            <a:ext cx="8777288" cy="4959350"/>
          </a:xfrm>
        </p:spPr>
      </p:pic>
      <p:sp>
        <p:nvSpPr>
          <p:cNvPr id="246788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1150938"/>
            <a:ext cx="6858000" cy="685800"/>
          </a:xfrm>
        </p:spPr>
        <p:txBody>
          <a:bodyPr/>
          <a:lstStyle/>
          <a:p>
            <a:pPr marL="26988" eaLnBrk="1" hangingPunct="1">
              <a:spcBef>
                <a:spcPct val="0"/>
              </a:spcBef>
            </a:pPr>
            <a:r>
              <a:rPr lang="ru-RU" altLang="ru-RU" sz="1800" smtClean="0"/>
              <a:t>В) Определение запаха;</a:t>
            </a:r>
          </a:p>
          <a:p>
            <a:pPr marL="26988" eaLnBrk="1" hangingPunct="1">
              <a:spcBef>
                <a:spcPct val="0"/>
              </a:spcBef>
            </a:pPr>
            <a:r>
              <a:rPr lang="ru-RU" altLang="ru-RU" sz="1800" smtClean="0"/>
              <a:t>Г) Определение </a:t>
            </a:r>
            <a:r>
              <a:rPr lang="en-US" altLang="ru-RU" sz="1800" smtClean="0"/>
              <a:t>pH</a:t>
            </a:r>
            <a:r>
              <a:rPr lang="ru-RU" altLang="ru-RU" sz="1800" smtClean="0"/>
              <a:t> (кислотности) с помощью лакмусовой бумаги.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76250"/>
            <a:ext cx="3635375" cy="93662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Метод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биоиндикации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7811" name="Содержимое 10" descr="ozer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4225" y="1673225"/>
            <a:ext cx="4454525" cy="3340100"/>
          </a:xfrm>
        </p:spPr>
      </p:pic>
      <p:sp>
        <p:nvSpPr>
          <p:cNvPr id="247812" name="Текст 2"/>
          <p:cNvSpPr>
            <a:spLocks noGrp="1"/>
          </p:cNvSpPr>
          <p:nvPr>
            <p:ph type="body" sz="half" idx="2"/>
          </p:nvPr>
        </p:nvSpPr>
        <p:spPr>
          <a:xfrm>
            <a:off x="1068388" y="1670050"/>
            <a:ext cx="3387725" cy="2139950"/>
          </a:xfrm>
        </p:spPr>
        <p:txBody>
          <a:bodyPr/>
          <a:lstStyle/>
          <a:p>
            <a:pPr marL="53975" eaLnBrk="1" hangingPunct="1"/>
            <a:r>
              <a:rPr lang="ru-RU" altLang="ru-RU" sz="2000" smtClean="0">
                <a:solidFill>
                  <a:srgbClr val="7030A0"/>
                </a:solidFill>
              </a:rPr>
              <a:t>Согласно методики  немецких ученых видовой состав водных беспозвоночных, собранных на ограниченном участке, а также их количество говорят о качестве воды в водоеме. Так, например, личинки ручейников и поденок водятся только в очень чистой воде, а пиявки в грязной.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Сводные результаты лабораторного исследования проб воды.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119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64003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Показатели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Дистиллированная вода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Колодезная вода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Вода из оз. </a:t>
                      </a:r>
                      <a:r>
                        <a:rPr lang="ru-RU" sz="1800" dirty="0" err="1" smtClean="0">
                          <a:solidFill>
                            <a:srgbClr val="7030A0"/>
                          </a:solidFill>
                        </a:rPr>
                        <a:t>Матас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Вода из оз. </a:t>
                      </a:r>
                      <a:r>
                        <a:rPr lang="ru-RU" sz="1800" dirty="0" err="1" smtClean="0">
                          <a:solidFill>
                            <a:srgbClr val="7030A0"/>
                          </a:solidFill>
                        </a:rPr>
                        <a:t>Матасенок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 marT="45713" marB="45713"/>
                </a:tc>
              </a:tr>
              <a:tr h="3707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6,5-7,0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7,14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8,0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Цвет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Бесцветная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Бесцветная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Практически бесцветная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Зеленовато-желтый</a:t>
                      </a:r>
                      <a:endParaRPr lang="ru-RU" sz="1800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Прозрач-ность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Прозрачная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Прозрачная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Слегка</a:t>
                      </a:r>
                      <a:r>
                        <a:rPr lang="ru-RU" sz="1800" baseline="0" dirty="0" smtClean="0"/>
                        <a:t> мутная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Мутная</a:t>
                      </a:r>
                      <a:endParaRPr lang="ru-RU" sz="1800" dirty="0"/>
                    </a:p>
                  </a:txBody>
                  <a:tcPr marT="45713" marB="45713"/>
                </a:tc>
              </a:tr>
              <a:tr h="9143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Запах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 запаха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 запаха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 запаха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Запах </a:t>
                      </a:r>
                      <a:r>
                        <a:rPr lang="ru-RU" sz="1800" dirty="0" err="1" smtClean="0"/>
                        <a:t>сероводоро-да</a:t>
                      </a:r>
                      <a:endParaRPr lang="ru-RU" sz="1800" dirty="0"/>
                    </a:p>
                  </a:txBody>
                  <a:tcPr marT="45713" marB="45713"/>
                </a:tc>
              </a:tr>
              <a:tr h="91433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Вкус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 вкуса 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Слегка солоноватый вкус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Солоноватый вкус</a:t>
                      </a:r>
                      <a:endParaRPr lang="ru-RU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Соленый вкус</a:t>
                      </a:r>
                      <a:endParaRPr lang="ru-RU" sz="18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9859" name="Picture 8" descr="21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49860" name="WordArt 10"/>
          <p:cNvSpPr>
            <a:spLocks noChangeArrowheads="1" noChangeShapeType="1" noTextEdit="1"/>
          </p:cNvSpPr>
          <p:nvPr/>
        </p:nvSpPr>
        <p:spPr bwMode="auto">
          <a:xfrm>
            <a:off x="1331913" y="1916113"/>
            <a:ext cx="6696075" cy="2663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 за  внимание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9" descr="http://geoinforisk.com/IMG/articles/01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8388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Прямоугольник 6"/>
          <p:cNvSpPr>
            <a:spLocks noChangeArrowheads="1"/>
          </p:cNvSpPr>
          <p:nvPr/>
        </p:nvSpPr>
        <p:spPr bwMode="auto">
          <a:xfrm>
            <a:off x="285750" y="357188"/>
            <a:ext cx="8715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FF0000"/>
                </a:solidFill>
              </a:rPr>
              <a:t>Экологический мониторинг </a:t>
            </a:r>
            <a:r>
              <a:rPr lang="ru-RU" altLang="ru-RU" sz="2400"/>
              <a:t>включает в себя как </a:t>
            </a:r>
            <a:r>
              <a:rPr lang="ru-RU" altLang="ru-RU" sz="2400">
                <a:solidFill>
                  <a:srgbClr val="FF0000"/>
                </a:solidFill>
              </a:rPr>
              <a:t>биологический</a:t>
            </a:r>
            <a:r>
              <a:rPr lang="ru-RU" altLang="ru-RU" sz="2400"/>
              <a:t>, так и </a:t>
            </a:r>
            <a:r>
              <a:rPr lang="ru-RU" altLang="ru-RU" sz="2400">
                <a:solidFill>
                  <a:srgbClr val="FF0000"/>
                </a:solidFill>
              </a:rPr>
              <a:t>геофизический</a:t>
            </a:r>
            <a:r>
              <a:rPr lang="ru-RU" altLang="ru-RU" sz="2400"/>
              <a:t> аспекты, а его основной задачей является информационное обеспечение и поддержка процедур принятия решений в области природоохранной деятельности и экологической безопасности</a:t>
            </a:r>
            <a:endParaRPr lang="ru-RU" altLang="ru-RU" sz="20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86063" y="2357438"/>
            <a:ext cx="3071812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Экологический мониторинг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88" y="4071938"/>
            <a:ext cx="3071812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Биологический мониторинг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88" y="4000500"/>
            <a:ext cx="3071812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Мониторинг загрязняющих веществ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38" y="5643563"/>
            <a:ext cx="3571875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Наблюдение, оценка и прогноз уровней загрязнения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5643563"/>
            <a:ext cx="3571875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Оценка ответных реакций биологических объектов</a:t>
            </a:r>
          </a:p>
        </p:txBody>
      </p: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 rot="5400000">
            <a:off x="3142457" y="2821781"/>
            <a:ext cx="500062" cy="1857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rot="16200000" flipH="1">
            <a:off x="5196682" y="2624931"/>
            <a:ext cx="571500" cy="2322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8" idx="0"/>
          </p:cNvCxnSpPr>
          <p:nvPr/>
        </p:nvCxnSpPr>
        <p:spPr>
          <a:xfrm rot="5400000">
            <a:off x="2196306" y="5376069"/>
            <a:ext cx="500063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9" idx="0"/>
          </p:cNvCxnSpPr>
          <p:nvPr/>
        </p:nvCxnSpPr>
        <p:spPr>
          <a:xfrm rot="5400000">
            <a:off x="6233319" y="5410994"/>
            <a:ext cx="428625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/>
              <a:t>Почему недостаточен мониторинг загрязняющих веществ?</a:t>
            </a:r>
          </a:p>
        </p:txBody>
      </p:sp>
      <p:sp>
        <p:nvSpPr>
          <p:cNvPr id="221187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mtClean="0"/>
              <a:t>Все ли можно измерить?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mtClean="0"/>
              <a:t>Биологический смысл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mtClean="0"/>
              <a:t>Комбинированное действие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mtClean="0"/>
              <a:t>Критика ПДК</a:t>
            </a:r>
          </a:p>
        </p:txBody>
      </p:sp>
      <p:sp>
        <p:nvSpPr>
          <p:cNvPr id="221188" name="AutoShape 2" descr="data:image/jpeg;base64,/9j/4AAQSkZJRgABAQAAAQABAAD/2wCEAAkGBhQSEBIUERQUFRUVFhYVFhYVFxUUFBYUFxUVFhUUFBUXHCYeFxkkGhQVHy8hIycpLC0sFR4xNTAqNSYrLSkBCQoKDgwOFw8PGCwkHCQsKiksKSwsKiwuLCwsKSkpLCwsKSksLCwvKiksLCksKSwsKSkpLCwsKS0pLCwsKSwsLP/AABEIAMsA+AMBIgACEQEDEQH/xAAcAAABBAMBAAAAAAAAAAAAAAAAAwQFBgECBwj/xABDEAACAQMCBAMFBAcFCAMBAAABAgMABBESIQUTMUEGIlEHYXGBkRQjMkJSYnKCobHBJDNDkvAWU3OistHh8TR0sxX/xAAZAQEAAwEBAAAAAAAAAAAAAAAAAQIDBAX/xAAlEQADAAICAgEEAwEAAAAAAAAAAQIDERIhBDFBE1Fh8CIy4RT/2gAMAwEAAhEDEQA/AO40UVigCsE1gmtC1V2WSNi1YLUkXpNpahsupFy9amSmzTUm09V5GixjsyVrzaZG4rU3FV5GixD/AJtZ5tR32isi5pyH0iSElbCSo4XFKLPU8ijxj8PWQ1M1mpRZatyKOB0GrOaQElbh6tszciuazSYas6qnZXRvRWuazmpIM0UUUAUUUUAUUUUAUUUUAUUUUBitSayTSbGoZZIwzUi8lEj00llrJs6IjZu81N3uKaXl8qKzOyqqjLMxCqAOpJOwFVh/aFaknltLKAcFoYZpUz6B1XSfkaz236OlRM/2ei1vc0zv+KpFG8kjaUjUux64VRk7Dc/Cq0/jdCPu4bt27KLeRM/vSBVA+JqMuLa6u5YWuQkVupMpt1YuzOukxCd9gcMdWkZXybk7YmYqmTeXHC6e2KMbq+Gu4lktYWOY7eE6JSnVTPKMkMR+VcYHXemz8GuI5cWd1PDHjDa5DOWY91SUME0gdRuS3bTvPSMTTd5woJPQAk/AV1KVrR5jyU3vYwHhkE5N1fFtvN9pkBz3IA8oz6YxS8PiGezljS6fnW8jBEnKhZIpCcKs+nCspzgOAMd6QtPGNqyajKEGWB1dipIO4yMbbfEdzind2qXMDpnKSqyEj3gj5EH+IqHCaJjLUPey2i5rMnEVRSzsFVRksxCqB6knYVy/gfju6aJohaNNcQHku3NRELp5SzasEHYnA6+6tL7h7SkS8WnVgPMtvGSluuO7ZOXPc59SMkVzTipvs9HJ5GJL+PbLq3tPs8kRNLcEdfs8UkoH7wGP40ta+1GzJAkaWDOwNxFJEufTWRpHzNU234q7aVt41jjGwyNO2NtMQxgfEg+6pECXfWElQj8IXDe/8TFW+G3zrb6aOJ+Q38HT4boEAgggjII3BB6EHuKXWauY+Eb02t0bQH+zzI01uMk8tl082Jc/kIYMB23q9pdVk3xemdMysk8kS6y0oHqLS5pdJ6sqM6xD8NW4amiS0qr1dMxcC+azSYatwatso0bUVgGs1JUKKKKAKKKKAKKKKATY0jI1KsKbSmqM1hCEz1XPFHiRLSLWwLsxCRxrjXJIeirnoO5PYA1NzvXMOPXHN4nMW3+zpHDGD+UuglkYe860GfRKzS5PR1VX045DK8HOYS8SYSsT91bKGaCM4IwkQ/vX3OXbPyAzW8/H5wBohVF7BnAI9BpQFQPgT86CgU56sRgscaj33Ppv06U0uriuhLXo8906e2J/7fNGdNxGUJB06TzFbGPKCADq36YqzWc7aMt+JyXI/Rz0X5AAfKqBBFz71AdxCNf7xOF+mCfkKtF8A7RxyTNBAxKzyopeRE0nGnY6QThS2DjOdhkiSDbiV5cqWMEyuf8AdSKgjGxwAyjX1x1J69ae80vF96g8y4dM613G65wNQ7dKrPhyaO4LPywsaHTBI3KWcRJp8swiVVUHO2ABsw3xk3HyFcZ+oIz8Mjf5UBCw+J4gwiVkXGwTKjb0C064bCkbOY8qHIYoPwBuhZR2yMZHTyjYb5hfEDwpbsmxlaUQJbKUU6GU/wBomJUsY9sDRgAnc52Drg4l0kSHOCAueuAoBJOBkE5IyA2CMjNASl46QiSUdX3PyH9cCqNYI93OZpD5M4jB74P4z7s9Pke2alvGd04iVEO8jcv/ADA7j3jGflSvCogqgAYAAA+A2FATljCFFSMbVG25p7zVRSzkKqgkk7AAbkk1JBE8d40tveWZ5cjiMTMwhXWygosa5XOy5b/lFTll7Q7JzgzrG3pMGhO//EAB+RqC8PZlaW6YEGcgRg9VgTIjz723f94VPSWySKVkVXU9Q4DD6Gsrxqns6sXk1iXFLoskN4CAQQQehByD8DTqO6qhf7Lom9rJLat1+6bMRP60L5Q/QUoviS5tv/lxc2Mf49sCcD1lgPmX4qWFYViqfR2R5OO+n0dDjuadRz1VuE8cinQSQSLIh7qc49xHUH3GpaG5qqo0vD8om0lpZXqLinp5HLWqo4rx6HgNbA0gr0qDWiZg0b0VgGs1YoFFFFAFFFFAaN0pjOaeydKj7k1nZvi9lY8TcYePTFCBzZNtbfghUnTzWH5iDnCjrpO461R+LQcPWLmC5ZZWJxdOUfmPEdDLIFwXBCMANhtsdhUr7VeH8yFTzCkbskU2MYKa9SeY7KwbIBJCnWQeoIZW3s9t1hjtXjaWEEys7FUYSnVliynP4VRcbDCjck7c7rXZ01DraaIaG+EikqcgM65HQ6HKah7jpyPcaZ3UlMOD8RQKqYEerU0Y1KyMpYk8th1w2oYO4AGae3AzXavR5rWmMvCsn9snB6kIR8PMP5/zq63/AA8Mg2z3zqKYPqCu+a5zcS/Z7hJvy40P7gTkH61dOCcW12iO7DOgMzMQAM77nptmpA74LaKqkI5bJbLEljqBIO7Z6EEAdsVNPZsF2kfPv0EfMBRt86q3hC5L28eGGrCqxPm8yqA3frkHv1Oas86YG8pBPTPLHyxpoCB4jAWIyxRs4BVsb+gz1+YqRtLFY49viSSSST1JJ6mobj95y0OrcnAGNvPnyY9PMB9aS8WcYEKK+4ZCrDp5kLBZEG/oQd/cexoCL8Q3Je6gjHYs5+SlR/1Gpuzg2FVvgELO73U+FyNsnASMb7k9PU1ORXjzbQ/dx/71h52/4SHoP1m+QPWgJOficcOA2Wc/hjQapG+C+nvOB76bSWclzg3QCxghlt1OQSNwZ2Gz4/RHl9c05sOHJEDoG7bsxJZ2PqzHc05NALxNTyOSo1WpdJKkgkklrYnNR4krYSmgG134eXmGa3Y28/6cf4X9BNH+GQfHf0NOOEeLyJFt71VhnIGhgfuJux5THo2fyNvuOtLLPTfiNlHPG0cyh0PY9veD1B94rO8ao6MPkVi9evsXGC4qQhnrl3h/jUllIttduXidtNtcMc9ekEx7Ntseh/l0GCeuVpw9M9Jccs8pJ2KWnCtUVBNT2OWtZo47jQ8DVsDSCvSgatEznaFM1mtAa2BqSujNFFFSQJzHaqf4y4rJHyIonEbzyFTJgMY41Us7IrbFtlUZyBqzg4wbdOa517RWbnWXlVgWmVc7aZjGCjluyhBN03yRWGZtS9HRiIPinCZH0i7uZbhSWKQ6YVIPlVHkWNV5oUksT0XK9cZLHiEhzYo8s01tPlJgFJlicoOZblo35c5UCTIaNiujGSxqTseJP50coZ4fK2MhJEPmQ77gEbg74Oob71TvGPGZhd2HLGUDOYkyFZJ2kjaQN+XZ0iffbOT6GuTFk3eq/dGtbS2mWDg3AbQyMFgtpkDzBX0BlKRSyRoVdx955FQHGfw6tw2TF+LrGK0k50aLHCxCOka4UNpysmkbL0IOBvrHpU6/FMYzuATIzqjiNpn1F2DY0hcs/fqfdvB2N6l1K4nikkhZzocpIYGBUJq1Ro240tgnAxg53rOMl8+S3oionjpkRLGkseVKup7jcfCpH2U+Ghc3/InQS20KvOVfzLqbyRqwOxGS5HwrTjHhcQ83lMNYheeKWMDEyxYLwXEa4UyYcEOACe/Te1cL47b8F4dMZDqvJhG7MANMnMD8pYTneNNLjfByCxHmGfUm1a2jlrG40QnB7CNLm+RQFiS8lCqCQoXCFR16b9OlWJIYApEaRD10Kg6+unrVf8HsFj1ukrSynnSNy2A1uScZb06bdPnU5xC8VhuCCNwGGCPeP/FaGZXzwMX1/bWeto1cu5dD51WJSwCZ76iuPQfKq5xyF5bz7GW5ptp3V5MYyEYhc9tR6H9k1dPZhOsvHW3H3VvJgZ3LO0Y2HuUHPxFQ93w54rq9gQfem4kLzDGlYpWMiOp/NIVbTjsVOegBgkamHmkBcGJHCIp2WSQNpLt6qG2HbIJ9Kl7OzZ4w8aOykoFODgSmbS4fqU08o6iRhRJ8ahOJ8TSNHhiU6Y10OwGyDH4EGRrkxjbIwTue1TnDeJzXlsz300sepzmG3jdTy9S5GEBlkydtjjznJO1ZZG1rRtimXvY8s3JTJYNkkqyqUBTPlOksxGRg9e/bpSprN54ThtE/swNvKxLiFpeYZdKM7RtGSVRiqnBQ7EDOwIrETBgCDkHcEelaTWzKp0bKtbqWyQiE47nZc+71paCKl7mTQhK4B2AyNQyWC9ARnr0yKsyqGUsMuhmkljgUAksuH0r2bXIAoOMdQRn1p1Fw/YZkd9uuVGff5ABTC4t5rxJRDlTDpRiQ2jmFyJSAMOzLEpK4I/vlPXBXXhl4wP4JNflRkZgWQDBBcJlEcq2orlPRVAxmitN6NHjaWyW+yHGxPz3pJ4SOuD8AR/Ak065latvWhkR9xbLIjRyKGRhgg77f96x4X4w8Egs7p9RwTbTN1mjXrG3rKmR8Rg+8vGSonj3DGmiITd1IePOAUkXdXjbswPrsdxWdwqWjbDleKto6DBPT+GeuV2ftOWONI7uNo7vIQxsCsbE7c0SAEBPXGT2ANTfDuHcUaRpJLqDlvvEsanSqb6SMgEkjB82quVJr2eldxX9ezocc1OEkqkWHH3gnW2vpIi8mTBIo5fNwQGjZCSBICy4wcMDsMg1aI7irqjBxv0SivSi0yilp3Ga1TOap0K0UUVcyIXxdxr7HZXFyV18qMsF6aj0UE9hkjeuOcU45PdtB9ouYI5o35qKsPkV9BQgFmyw8/r6e6u6X9oksbJIqujgqysAVZT1BB6iuK+OvAjWkyPZwTSWzDPLi1zGGUEg4QksY3VsYGw09tqrpPpl/5a6Iy44BzGeS4uZucw0l4mWMYznGFUHSOwJOPWiLg9izY5BlcKCzeeTID8rVux/OGX18jdlJqNh4bczvJG4aFY9AKMDzCWUNh8MCnlZTjIO4z6U7HhfllUEky61ZciTDEqGOPftJKcdOprmyeTjxvivZpGGr7r0SFsJEObafSpBwdRDZMAhjZlA0sIwCVTAGX7Fd1FsrhSZYJYo5CzMUWJdD5BGHcaWJ36jSNlyDjNRb+E5lwYp3BAUYZUZCFUKBhQuNgN+pphNxK7t3VZYy2o6VaLLhmwTgL+IbAmrY82HJ0iLnLPsl5Le9M8cxlh0BWUMIWOkyaQxlhZtuhUkE43ztk01svAALI1zPMXjI5ZUq0SqGyiqsgbSBt5SMdqRh8fJ0YgHoQdj7wQaJ/HSdmX6iuiYmV0Y1dP2W+SV1x95rHfWFBx6gqBv8R9Kr/iXjSoh36A1XbnxoWyE1MfRQT/HpTG1t3ncNMdgc6Bvv21Hv8KuVJDw9w6VStzE5inyzAnONLjTocDtp+hqW4pdTK6bRRPKiwqsIOiGCHJJUn8Tky4BxgZpe0OBTS6fVdvrJwIY1Ug7rlnLgehOBuOwFQSRnFp1ihCKhCjfGxJwcnO++d9896nbL2ipBLJiIeWNVDEsNOCSAMnA3JOdyTjsBVc4jw3JHKUbd3Yk/E5yT7wetOOG2FvDKHuI+aclwhGx/SCRrnUv6pHoM0BdZOCK6TTyozSmArE2xiAkRmaVUOwK+hxuBnqDSHhrhwgtoowScAnJ6nUxbOB069O3vphxvxrNcLJFHAVikQxsWIWTS2VYxx6sDKdAx2J743QPjE5CpbuDkf3jKi436FdWT5en+jliVdujfM46UFvjfFRnF/EUapoUc15FOlRshUYDMXxgKM9sn0FV288QTToyqogGRnJEkjL1ZcY0jPz+Wae8LvJLi4W1kmldLnmLiR2l5UgjeSOeMOfIVZBsMAqzAitjnLNH44YWqPs7R8qKRF3cyuNK9QMam6PkqdLA4IqPg4W5fU5jjBYSMkHNA5moOclpCpBIOSEBOe1VbwVDJNL9pcFYwuFXfDuPzY7hN8EjqxxV45tZzilPZrWamtMda6zrppzaxzq1MRyz1rHJvSJk2yc/IE/XA2HvpHm9CCCDuCNwR2wfSgKn7SrWOR9bEE28cb8sEapUeXTICQcxhRp3wc8zt3mPC3jq6vRcOkB0woo5ayaUWHBLaToLNMdJwcgYxjG5NR+1F0DMBzRJzDq6faNQGH9VG66TtjA7CuicNkiktDLZfd6wBJDGVRRgYaJlRGZTnI8g1Et8xj5MONN/J1+P3vT9FB/2wPEJbTnJpNo6yBwQ0suGQLCMBRzHIUAjAzvgDp3WK5rkfjOWLnW8MK+SFZ11aPu2lBhQgHGJGUbMd/wARHXNRaXSNnIyDtpJLIuBghVJwB8Kti8Wssql0X/6FidTXf5O/29xUpbvXGPZ14nEMn2SZ8K5zbluikneAHsMYKj9oegrsFk9ZuXFcWWtq55IkRRQtFanEYemcyU8NIyCqUjSHo41wC+aRrmZ4ZSzXExk8pDKQ5UR4xuVRUTt+HrTLxNxIKGkCSNgcuBAjLKZdWt3CkZwNCEEj/DY7gjNn8NyAWKv+aQyTN66pZHkOfm1VGbxPyb2Vyge4WNVso2/AWlLrLPIRuoRYyMA5Ic9NW3l8FeXX5Z1ctTtlg4LxZnjVtEbZXPNLhIcbYc5ywyN9Py1d6r3iPi6mWH7JIbyZZY5HWDIhUJ5tIk3RMkAHdjgkHrSNh4LjZB9oLSDJYRhmSFCSTiONTsPMRvnap6y4XFCMRIFHoM4+ldmLxFPs56zv4IDiXB5rp+dfFC4yEjUfdRL6DO7E4ySf6VDS+HVU+VFHwUCr1cR6qbvZ7V2pJdIwqnT2yjPYhR0rXgbeVv22H0JH9KmeKQ4JFQHCXxJMvo+fkQDQgsEUuOtRVm+tnkP52Lfu7BP+ULRxKXKiMdZNj+wPx/w2/ep/awYUZoDcsAOlJB8ZwAM9ff8AH1raVqQllCjJoQYkuAvWop+IhpQRqJ7KoLM2M9AN+5NK8Ot/tMhLZ5SnHprb0+A7/wDurbwywjiB5SKmeuBufieuKAqkcVzIS6xGNQCS833aKMbs2rcjA7A1PcH4G0JOtibh1IcgFTbQOPw77rcSocY2aONjnDMBUutxskgCsSc2yturMp3vJV7wxkeQfnfBHlXUVLa3CLgEkklmZt2d2OWdz3Ykkk++hItEAoCqAAAAANgANgAOwrfXSeaxmpIFNdJzykKxHUA477422rGqtX3GKAWs+KosYBYZbKpqYjJzpGWwcEkrvjqwHcZY2FyTz9WwWVhuAo/AjNt0zqZskbE5I2NQTronSCVtEU0gAk3woYkzRPvgh9gAdvN+rU3ZWdkyI8sjwRXKM/KabEhUsURyhUqAw0nr3HWsqyKXpms4nS2iqcZiLPJLCByzjPYyn8zpntjAz+bqD0J04NxkJHIIgEmdk0XGsxvGoyJFdznUjKAAGHlYZ2PSw+0NEhkEcaYfCMpiXCyRtrUiWJfJFIrIPOoVWEh8vl2o0lmysob/ABG7dAdsgeuQD9K6Xkx1i18CZqciXzss/GeMc62skdo25MDg6VZHUyONSTksdcn3IYuMauZnHc177WQyr659MgDHXJA6H/3W14jGdlUM34ThQTuAevp2PyqQseCKuJLnY9VTONPvbH5v5Vv49bxTr3/o8jGoy1P2ZmUZRWXGtGDISdg6/hOx7GvQPhHjS3VtFMnSRQSO6t0dT7wwI+VedeI8RUeWMEnsM5+ZJ6CuwexrieuxERADwMUbG2oMdayfPUcn1Vqx8xLqvn5LeO/cnUIzRWsRormRR+xQ0mwpSqj428ZtakQWqLLduuoKxIjijJxzpiN9Oeijc4PpQb0Ui/1WdzdWzPiGPE0ZY4KQS6mwWOxVXEi+4KvWqt4fsDc3Ut0AxjwI4mcEM6g5Ln0BPQenYd5+84GlzLzr9zdS4Ay3kjUDUQqRJgaRqbGcnc71LW+hAAihQNgBsMVlj8dRkd/ctWV1KkTFuQK0fann2kVGXnDY3yUZ4238yHG/vU5VvgRXSYmkl0F60g/ER2qucb4o0TGOU7gAiTGlXBzvjsRjeq9P4nC9GzuSMEnqMYP8fr7qgksfHeIBVJ223+XeqfZcRButQyFcacnuR0NOGW4uyFWMqhO7H091PuM8BCJEh2LMAo6bDdj/AJf4kVBItYx8x2k7fhX9kd/mcn4YqSkm7Ck7ePC4GwA6fyFKT4GwqSBu74G9QnE7osCq/An0qVuge38s0xksyxwAR6semPcKEDvwqfuSv6Dsv1ww/wCqrFEVZWaQa4lbl8sHS1zPp1C2VvyoFIaR+y7DdtqlbXvLEyJ+IydQM6QUjGQO7E7KO5+BqzcB4ZylBbOo52LFggOCVXPqQCx/Md+wxG+9GnHU8n+/v78ktCrEs8hDSOQXYDC7DCoi/ljUeVV7AepJK1ag0ZqxmZNaE1kmtSaAwTWM1msGgG3ELFZkKONj3GxB7MD2IqAIMbILzLCMqYpwoKrh9eHXGyljkhsr6acCrKzU3mYd6hpMlNojFc4aR0aZjljJF97zCSSMDOpevTGBnY0rEluGSS4Qy6YPtZjGpEWPVyxEDszzEtvnSoHv3qP4lDFGC4JjI3JQlPrp6/Om/D+H3LLr5kiajqVSELDbZmyv4qo52tIvNae/ksnE+LQCWWKC0WMIELtFDnmIQhwrrlkmVJmIbJBKYOxINZj4LczbzEQjAzkhnY7bKoJ0jr1p4eDS6cGaXHXAbQPogFV7i/Byh1qMkbkHzZA+Od60xuoWti65PYubLlNpwwO/XQurH5tTPq/5au/suuJU4pGiHUksTNJnTtGoJXdepWQqB7pWqo8HdZFAVio2IAPl/wAvQH/W9W7wA3J4zag4PNWeIkAKTmPmAtjqfugPnXRkmvptPtFYeqR3qGs1mMViuNF69ilcCTjA+08QllOJGupg7HqFiblxxjvgKoAHqa75Idq84+I82XErtJBpEszzRsdldZTqIB9QxIxVkUZOQXh0qWznAznrnG+ffShvqrqcV6hj0OxPcYG/1yPlScvEfSpKlja+rQ3vvqtG/NNrvjYRcscf67etAb+J4Rc3VrFk+YtkA9VABOf8tXDhHs/jXBCKPgBn69arXs/4TJdXYuGUhAMID1Oerf69fr3Sz4dgDaoLFXtvC6qNhUZ4l8KrNHpIwRujD8SN6j+o7iukCzpje2GRUEnn25d4ZBDKMMT+IfgZV31KT78DT1Gfq5DVd/G3hAXEZGMMN1OM4YevqD0PuNcntYmy8cbGNlJVgCGQMDg7bjGe4qSrRYS1Nrq9CqSewye+3yqLhuHD6ZWfI6jyYI7EELkj3g1NQhdOFxj65+PrUkCfA+GhcSMSWbz42wrN1II6nBxnsM+tWSOYAVXuHNoJj/R3X9g5wPkQR8h61JFGcADv1PT/AF8v/IhEtt+x3NxmNc5YDHUkgAfGkV8QRt+FlPwYH+VK2fhG3Y5lBkP6x8oz1wg8o+mffUk3gK0YbRIPgMVII1eKqe9Krdg01v8AwC0YJt5GH6jksnwz+JfqfhVbbiLxuY5QUcflPQj1U/mFAXD7SKa3HEwB1qsz8YwNzior/wDr8yTGrCj06sfjQFxg4iWbHYZz8T0X37dflRc3mBUJFxAKMCm91xEdyB8TQEtwOxN1c5b+6hIJ9Gk6qvwA3+OKurQgdqhfBUOmzQ/mkJkb947fwwKkru4wKAb3coFV/iOGBp3d3NRNxITQgieG2TRhJVPkM0sWMfhkTSwHzRs/umrfZXXKubS5LKoilRmLdAhOmTPp5Gb54zUXaWmvgl1J2i4ijfWNYj/+gqOkuWe3ZCexX69668D543L/ACWvppnqyM7bUVCeBuKtc8OtJnGGeFC2OmoDSxHuJBPzrNcJZk6RVR8beCIr2Mq6g+h7g46g9jVvrBFSQecOJeze/gbERWVB017Pj0JGx+NRx8OX4/wF/wA9empLYHqKbtwxPQUGjzpbeBOIynflxj1GWYf0/jVn4D7HVDh5y0jer9PktdmSxUdAKVW3FAQvCPD6QqAqgVNRw0qsdbAUBry6bzw7U5dwASSAAMknYADqSa4d479ozXk89pDLGLZCFJibU1wukE5kG3LySCq9cbkg4oDfxv42FwzwWbYiBKyTjYyHoUgP6PYv37etUeSCJN8AY6bD+tJ8R4iI1wNsD6Crr4L9lhmAn4hjsyW2oEgdQ04B27eT6+lSV9nNOJ3RZkbSwQnAk0nHwHqDsKd8OncEAjTnscnf4V1vxt4VDWs+lRkRPpAG2QhwBXPI1GARtkD4HagYkj/2hfdG2f3mTT/0tU1byVTn4ssdw+vOCFAPYY1Hf/NU9ZX4OCCCD6VILRay1LQXRAqAs3yKl4EOKEDyS4yKrfifw8LlMY3G4YdVPqDVhgTPQEj16L9e9OtAFAcTi4KInIukkZR0kQFlA/WHXH161Y+HeH7a7QiF0fA/Dgqyj9k4IHvrpsbp3xVW8acFiMbXUB5NzADIsiAAtpGSrjo2QCP+4yDGi2ysS+zYj8JcD0B/7ikpPZ0QrHDFsHBJ742Ndn4DELm1gnC45saSY9CygkfI5p6/AwRjFCTkHg7imbaNMhWTyMGBOCu2CMjBxirDcRhhvge8Hb/xTXxT7MZo5WnsmClt3jbOhj+lt0PXt9N6qh43PasVu0K46OoJjPz7GhXRN3FoOuQR65GKhuJuqIW3AAzvt/CsN4gafaGOSUn9FSBtvux27VK8E8CXV3KrXKcuIEHl51F8H85G2PdQaLBwbgmjwvdc0eaSKW5I9H2eM+4jShrm9udiPXFd88T8EduEXcMSl3aBgqr1Y7HAHc7dK8/C4CjJOAAc52OQemPXtiurxXrkTk70ek/ZoMcIsP8A68f8qzSns9tGj4VYo4wwt48j0yoIB9+DRXGWLHRRRUkBRiiigDFFFFAFFFFAcu9uXE5EtokCsYTKDPpzgoFbSr4/IX05+AHeuCRWLXUx+zROzdSIxgDfr+qK9iXVikgw4B+NNbTw9BH+CNF/ZUD+VAeW5PC16m72cr/DMx+ik10D2beA7pZ4blo/syRkkKVAnlDIQVfG6x5bOGyfKNh1rtwsU/RFLBAO1CNENfcO1xsp/MpX6gj+ted7EEQxg9Qig/EKAa9OXWyM2CcKTgDJOBnAHc15biu0ihVZGCsihWVtnVgBlSvUMPSpQZKeFfDguYrokA4lC4Iz/hqf61BXnAjCXe0dZFT+8jVg+BuOx9x9+x+FJ2/G3SCVOa6RzNqMalQGGAPPtqOQACucY9at/hROVZXXELoNyxGEiVurKD5SB6M7Ko/ZJ6GgNfCF0JkDDp/L3Vao4RnLbgdF7fEjuagfBvBfs1ourZ3Gpvnk4+WcfKpSS4xUkD+W9xTKW9qPuL2o+a9oQSz33vqv+KeMkQMiZZ5PIqjclm2AAHU79KSuuI6QSTVh9kXhQ310L6dTyIG+4DDaSYf4m/VUPT9b4EUJR1vwxwP7NZWsB6xQxo3vYKNR+uakjb06rGKqWGb2gPWou68MROclRVg01jTQFeh8LxL0UVIw2QXoKf6KNFAR/Eb1YInkfYIpY/BRk/yryPxgGaSa4YgNK7ysuVyDIxcjHXbVjOK9b8d4WJ4XQ7hlKkeoIwR9DXF7P2QXTSJDOIfs6P5pFJ5skYzgY07E7A77ZOO1EGdr4Cw+zxAAACNAAOgAUDAopfh9voQD0FFAOqKKKAKKKKAKKKKAKKKKAKKKKAKKKKADXlLx9wY219crPHqlkmeWN8t94kjsykAbE+bB75B91eraaz8MjcgsoJHQkA4+FAcZ9nfsmBVZ71Q0hAYIw8sY6gaehb1J6dB6mS9sJCWCoB92s0LSAd4w2CPqV+ldbSEAYAqG454aS4RlcAhgQQehB2INAcluuJDGQRjqPTHbGKjJOLgjfr0wNx8j6U/457Gpoifslw4TsjjWB7lOdhVRl8OcQhOloGkA/MhG/wAuv8KtsrofTcRz6imNxxEAE9h37VrH4e4hKcLblB6yH+GBvU/wX2S3EzqbpsqN9C5C/M9TUDRG+DPDTcTnHM1LaqfNjIaUj8oPZfU/16ekuG2axRokahUVQqqowqqBgAAdBUJ4a8LJbIAoAwO3b3VZFFQWNqKKKAKKKKAKKKKAKxpFZooAooooAooooAooooAooooAooooAooooAooooAooooAooooDV4wetN3sEPYU6ooBmOGp6ClktwOgpaigNQtbUUUAUUUUAUUUUAUUUUAUUUUAUUUUB/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1189" name="AutoShape 4" descr="data:image/jpeg;base64,/9j/4AAQSkZJRgABAQAAAQABAAD/2wCEAAkGBhQSEBIUERQUFRUVFhYVFhYVFxUUFBYUFxUVFhUUFBUXHCYeFxkkGhQVHy8hIycpLC0sFR4xNTAqNSYrLSkBCQoKDgwOFw8PGCwkHCQsKiksKSwsKiwuLCwsKSkpLCwsKSksLCwvKiksLCksKSwsKSkpLCwsKS0pLCwsKSwsLP/AABEIAMsA+AMBIgACEQEDEQH/xAAcAAABBAMBAAAAAAAAAAAAAAAAAwQFBgECBwj/xABDEAACAQMCBAMFBAcFCAMBAAABAgMABBESIQUTMUEGIlEHYXGBkRQjMkJSYnKCobHBJDNDkvAWU3OistHh8TR0sxX/xAAZAQEAAwEBAAAAAAAAAAAAAAAAAQIDBAX/xAAlEQADAAICAgEEAwEAAAAAAAAAAQIDERIhBDFBE1Fh8CIy4RT/2gAMAwEAAhEDEQA/AO40UVigCsE1gmtC1V2WSNi1YLUkXpNpahsupFy9amSmzTUm09V5GixjsyVrzaZG4rU3FV5GixD/AJtZ5tR32isi5pyH0iSElbCSo4XFKLPU8ijxj8PWQ1M1mpRZatyKOB0GrOaQElbh6tszciuazSYas6qnZXRvRWuazmpIM0UUUAUUUUAUUUUAUUUUAUUUUBitSayTSbGoZZIwzUi8lEj00llrJs6IjZu81N3uKaXl8qKzOyqqjLMxCqAOpJOwFVh/aFaknltLKAcFoYZpUz6B1XSfkaz236OlRM/2ei1vc0zv+KpFG8kjaUjUux64VRk7Dc/Cq0/jdCPu4bt27KLeRM/vSBVA+JqMuLa6u5YWuQkVupMpt1YuzOukxCd9gcMdWkZXybk7YmYqmTeXHC6e2KMbq+Gu4lktYWOY7eE6JSnVTPKMkMR+VcYHXemz8GuI5cWd1PDHjDa5DOWY91SUME0gdRuS3bTvPSMTTd5woJPQAk/AV1KVrR5jyU3vYwHhkE5N1fFtvN9pkBz3IA8oz6YxS8PiGezljS6fnW8jBEnKhZIpCcKs+nCspzgOAMd6QtPGNqyajKEGWB1dipIO4yMbbfEdzind2qXMDpnKSqyEj3gj5EH+IqHCaJjLUPey2i5rMnEVRSzsFVRksxCqB6knYVy/gfju6aJohaNNcQHku3NRELp5SzasEHYnA6+6tL7h7SkS8WnVgPMtvGSluuO7ZOXPc59SMkVzTipvs9HJ5GJL+PbLq3tPs8kRNLcEdfs8UkoH7wGP40ta+1GzJAkaWDOwNxFJEufTWRpHzNU234q7aVt41jjGwyNO2NtMQxgfEg+6pECXfWElQj8IXDe/8TFW+G3zrb6aOJ+Q38HT4boEAgggjII3BB6EHuKXWauY+Eb02t0bQH+zzI01uMk8tl082Jc/kIYMB23q9pdVk3xemdMysk8kS6y0oHqLS5pdJ6sqM6xD8NW4amiS0qr1dMxcC+azSYatwatso0bUVgGs1JUKKKKAKKKKAKKKKATY0jI1KsKbSmqM1hCEz1XPFHiRLSLWwLsxCRxrjXJIeirnoO5PYA1NzvXMOPXHN4nMW3+zpHDGD+UuglkYe860GfRKzS5PR1VX045DK8HOYS8SYSsT91bKGaCM4IwkQ/vX3OXbPyAzW8/H5wBohVF7BnAI9BpQFQPgT86CgU56sRgscaj33Ppv06U0uriuhLXo8906e2J/7fNGdNxGUJB06TzFbGPKCADq36YqzWc7aMt+JyXI/Rz0X5AAfKqBBFz71AdxCNf7xOF+mCfkKtF8A7RxyTNBAxKzyopeRE0nGnY6QThS2DjOdhkiSDbiV5cqWMEyuf8AdSKgjGxwAyjX1x1J69ae80vF96g8y4dM613G65wNQ7dKrPhyaO4LPywsaHTBI3KWcRJp8swiVVUHO2ABsw3xk3HyFcZ+oIz8Mjf5UBCw+J4gwiVkXGwTKjb0C064bCkbOY8qHIYoPwBuhZR2yMZHTyjYb5hfEDwpbsmxlaUQJbKUU6GU/wBomJUsY9sDRgAnc52Drg4l0kSHOCAueuAoBJOBkE5IyA2CMjNASl46QiSUdX3PyH9cCqNYI93OZpD5M4jB74P4z7s9Pke2alvGd04iVEO8jcv/ADA7j3jGflSvCogqgAYAAA+A2FATljCFFSMbVG25p7zVRSzkKqgkk7AAbkk1JBE8d40tveWZ5cjiMTMwhXWygosa5XOy5b/lFTll7Q7JzgzrG3pMGhO//EAB+RqC8PZlaW6YEGcgRg9VgTIjz723f94VPSWySKVkVXU9Q4DD6Gsrxqns6sXk1iXFLoskN4CAQQQehByD8DTqO6qhf7Lom9rJLat1+6bMRP60L5Q/QUoviS5tv/lxc2Mf49sCcD1lgPmX4qWFYViqfR2R5OO+n0dDjuadRz1VuE8cinQSQSLIh7qc49xHUH3GpaG5qqo0vD8om0lpZXqLinp5HLWqo4rx6HgNbA0gr0qDWiZg0b0VgGs1YoFFFFAFFFFAaN0pjOaeydKj7k1nZvi9lY8TcYePTFCBzZNtbfghUnTzWH5iDnCjrpO461R+LQcPWLmC5ZZWJxdOUfmPEdDLIFwXBCMANhtsdhUr7VeH8yFTzCkbskU2MYKa9SeY7KwbIBJCnWQeoIZW3s9t1hjtXjaWEEys7FUYSnVliynP4VRcbDCjck7c7rXZ01DraaIaG+EikqcgM65HQ6HKah7jpyPcaZ3UlMOD8RQKqYEerU0Y1KyMpYk8th1w2oYO4AGae3AzXavR5rWmMvCsn9snB6kIR8PMP5/zq63/AA8Mg2z3zqKYPqCu+a5zcS/Z7hJvy40P7gTkH61dOCcW12iO7DOgMzMQAM77nptmpA74LaKqkI5bJbLEljqBIO7Z6EEAdsVNPZsF2kfPv0EfMBRt86q3hC5L28eGGrCqxPm8yqA3frkHv1Oas86YG8pBPTPLHyxpoCB4jAWIyxRs4BVsb+gz1+YqRtLFY49viSSSST1JJ6mobj95y0OrcnAGNvPnyY9PMB9aS8WcYEKK+4ZCrDp5kLBZEG/oQd/cexoCL8Q3Je6gjHYs5+SlR/1Gpuzg2FVvgELO73U+FyNsnASMb7k9PU1ORXjzbQ/dx/71h52/4SHoP1m+QPWgJOficcOA2Wc/hjQapG+C+nvOB76bSWclzg3QCxghlt1OQSNwZ2Gz4/RHl9c05sOHJEDoG7bsxJZ2PqzHc05NALxNTyOSo1WpdJKkgkklrYnNR4krYSmgG134eXmGa3Y28/6cf4X9BNH+GQfHf0NOOEeLyJFt71VhnIGhgfuJux5THo2fyNvuOtLLPTfiNlHPG0cyh0PY9veD1B94rO8ao6MPkVi9evsXGC4qQhnrl3h/jUllIttduXidtNtcMc9ekEx7Ntseh/l0GCeuVpw9M9Jccs8pJ2KWnCtUVBNT2OWtZo47jQ8DVsDSCvSgatEznaFM1mtAa2BqSujNFFFSQJzHaqf4y4rJHyIonEbzyFTJgMY41Us7IrbFtlUZyBqzg4wbdOa517RWbnWXlVgWmVc7aZjGCjluyhBN03yRWGZtS9HRiIPinCZH0i7uZbhSWKQ6YVIPlVHkWNV5oUksT0XK9cZLHiEhzYo8s01tPlJgFJlicoOZblo35c5UCTIaNiujGSxqTseJP50coZ4fK2MhJEPmQ77gEbg74Oob71TvGPGZhd2HLGUDOYkyFZJ2kjaQN+XZ0iffbOT6GuTFk3eq/dGtbS2mWDg3AbQyMFgtpkDzBX0BlKRSyRoVdx955FQHGfw6tw2TF+LrGK0k50aLHCxCOka4UNpysmkbL0IOBvrHpU6/FMYzuATIzqjiNpn1F2DY0hcs/fqfdvB2N6l1K4nikkhZzocpIYGBUJq1Ro240tgnAxg53rOMl8+S3oionjpkRLGkseVKup7jcfCpH2U+Ghc3/InQS20KvOVfzLqbyRqwOxGS5HwrTjHhcQ83lMNYheeKWMDEyxYLwXEa4UyYcEOACe/Te1cL47b8F4dMZDqvJhG7MANMnMD8pYTneNNLjfByCxHmGfUm1a2jlrG40QnB7CNLm+RQFiS8lCqCQoXCFR16b9OlWJIYApEaRD10Kg6+unrVf8HsFj1ukrSynnSNy2A1uScZb06bdPnU5xC8VhuCCNwGGCPeP/FaGZXzwMX1/bWeto1cu5dD51WJSwCZ76iuPQfKq5xyF5bz7GW5ptp3V5MYyEYhc9tR6H9k1dPZhOsvHW3H3VvJgZ3LO0Y2HuUHPxFQ93w54rq9gQfem4kLzDGlYpWMiOp/NIVbTjsVOegBgkamHmkBcGJHCIp2WSQNpLt6qG2HbIJ9Kl7OzZ4w8aOykoFODgSmbS4fqU08o6iRhRJ8ahOJ8TSNHhiU6Y10OwGyDH4EGRrkxjbIwTue1TnDeJzXlsz300sepzmG3jdTy9S5GEBlkydtjjznJO1ZZG1rRtimXvY8s3JTJYNkkqyqUBTPlOksxGRg9e/bpSprN54ThtE/swNvKxLiFpeYZdKM7RtGSVRiqnBQ7EDOwIrETBgCDkHcEelaTWzKp0bKtbqWyQiE47nZc+71paCKl7mTQhK4B2AyNQyWC9ARnr0yKsyqGUsMuhmkljgUAksuH0r2bXIAoOMdQRn1p1Fw/YZkd9uuVGff5ABTC4t5rxJRDlTDpRiQ2jmFyJSAMOzLEpK4I/vlPXBXXhl4wP4JNflRkZgWQDBBcJlEcq2orlPRVAxmitN6NHjaWyW+yHGxPz3pJ4SOuD8AR/Ak065latvWhkR9xbLIjRyKGRhgg77f96x4X4w8Egs7p9RwTbTN1mjXrG3rKmR8Rg+8vGSonj3DGmiITd1IePOAUkXdXjbswPrsdxWdwqWjbDleKto6DBPT+GeuV2ftOWONI7uNo7vIQxsCsbE7c0SAEBPXGT2ANTfDuHcUaRpJLqDlvvEsanSqb6SMgEkjB82quVJr2eldxX9ezocc1OEkqkWHH3gnW2vpIi8mTBIo5fNwQGjZCSBICy4wcMDsMg1aI7irqjBxv0SivSi0yilp3Ga1TOap0K0UUVcyIXxdxr7HZXFyV18qMsF6aj0UE9hkjeuOcU45PdtB9ouYI5o35qKsPkV9BQgFmyw8/r6e6u6X9oksbJIqujgqysAVZT1BB6iuK+OvAjWkyPZwTSWzDPLi1zGGUEg4QksY3VsYGw09tqrpPpl/5a6Iy44BzGeS4uZucw0l4mWMYznGFUHSOwJOPWiLg9izY5BlcKCzeeTID8rVux/OGX18jdlJqNh4bczvJG4aFY9AKMDzCWUNh8MCnlZTjIO4z6U7HhfllUEky61ZciTDEqGOPftJKcdOprmyeTjxvivZpGGr7r0SFsJEObafSpBwdRDZMAhjZlA0sIwCVTAGX7Fd1FsrhSZYJYo5CzMUWJdD5BGHcaWJ36jSNlyDjNRb+E5lwYp3BAUYZUZCFUKBhQuNgN+pphNxK7t3VZYy2o6VaLLhmwTgL+IbAmrY82HJ0iLnLPsl5Le9M8cxlh0BWUMIWOkyaQxlhZtuhUkE43ztk01svAALI1zPMXjI5ZUq0SqGyiqsgbSBt5SMdqRh8fJ0YgHoQdj7wQaJ/HSdmX6iuiYmV0Y1dP2W+SV1x95rHfWFBx6gqBv8R9Kr/iXjSoh36A1XbnxoWyE1MfRQT/HpTG1t3ncNMdgc6Bvv21Hv8KuVJDw9w6VStzE5inyzAnONLjTocDtp+hqW4pdTK6bRRPKiwqsIOiGCHJJUn8Tky4BxgZpe0OBTS6fVdvrJwIY1Ug7rlnLgehOBuOwFQSRnFp1ihCKhCjfGxJwcnO++d9896nbL2ipBLJiIeWNVDEsNOCSAMnA3JOdyTjsBVc4jw3JHKUbd3Yk/E5yT7wetOOG2FvDKHuI+aclwhGx/SCRrnUv6pHoM0BdZOCK6TTyozSmArE2xiAkRmaVUOwK+hxuBnqDSHhrhwgtoowScAnJ6nUxbOB069O3vphxvxrNcLJFHAVikQxsWIWTS2VYxx6sDKdAx2J743QPjE5CpbuDkf3jKi436FdWT5en+jliVdujfM46UFvjfFRnF/EUapoUc15FOlRshUYDMXxgKM9sn0FV288QTToyqogGRnJEkjL1ZcY0jPz+Wae8LvJLi4W1kmldLnmLiR2l5UgjeSOeMOfIVZBsMAqzAitjnLNH44YWqPs7R8qKRF3cyuNK9QMam6PkqdLA4IqPg4W5fU5jjBYSMkHNA5moOclpCpBIOSEBOe1VbwVDJNL9pcFYwuFXfDuPzY7hN8EjqxxV45tZzilPZrWamtMda6zrppzaxzq1MRyz1rHJvSJk2yc/IE/XA2HvpHm9CCCDuCNwR2wfSgKn7SrWOR9bEE28cb8sEapUeXTICQcxhRp3wc8zt3mPC3jq6vRcOkB0woo5ayaUWHBLaToLNMdJwcgYxjG5NR+1F0DMBzRJzDq6faNQGH9VG66TtjA7CuicNkiktDLZfd6wBJDGVRRgYaJlRGZTnI8g1Et8xj5MONN/J1+P3vT9FB/2wPEJbTnJpNo6yBwQ0suGQLCMBRzHIUAjAzvgDp3WK5rkfjOWLnW8MK+SFZ11aPu2lBhQgHGJGUbMd/wARHXNRaXSNnIyDtpJLIuBghVJwB8Kti8Wssql0X/6FidTXf5O/29xUpbvXGPZ14nEMn2SZ8K5zbluikneAHsMYKj9oegrsFk9ZuXFcWWtq55IkRRQtFanEYemcyU8NIyCqUjSHo41wC+aRrmZ4ZSzXExk8pDKQ5UR4xuVRUTt+HrTLxNxIKGkCSNgcuBAjLKZdWt3CkZwNCEEj/DY7gjNn8NyAWKv+aQyTN66pZHkOfm1VGbxPyb2Vyge4WNVso2/AWlLrLPIRuoRYyMA5Ic9NW3l8FeXX5Z1ctTtlg4LxZnjVtEbZXPNLhIcbYc5ywyN9Py1d6r3iPi6mWH7JIbyZZY5HWDIhUJ5tIk3RMkAHdjgkHrSNh4LjZB9oLSDJYRhmSFCSTiONTsPMRvnap6y4XFCMRIFHoM4+ldmLxFPs56zv4IDiXB5rp+dfFC4yEjUfdRL6DO7E4ySf6VDS+HVU+VFHwUCr1cR6qbvZ7V2pJdIwqnT2yjPYhR0rXgbeVv22H0JH9KmeKQ4JFQHCXxJMvo+fkQDQgsEUuOtRVm+tnkP52Lfu7BP+ULRxKXKiMdZNj+wPx/w2/ep/awYUZoDcsAOlJB8ZwAM9ff8AH1raVqQllCjJoQYkuAvWop+IhpQRqJ7KoLM2M9AN+5NK8Ot/tMhLZ5SnHprb0+A7/wDurbwywjiB5SKmeuBufieuKAqkcVzIS6xGNQCS833aKMbs2rcjA7A1PcH4G0JOtibh1IcgFTbQOPw77rcSocY2aONjnDMBUutxskgCsSc2yturMp3vJV7wxkeQfnfBHlXUVLa3CLgEkklmZt2d2OWdz3Ykkk++hItEAoCqAAAAANgANgAOwrfXSeaxmpIFNdJzykKxHUA477422rGqtX3GKAWs+KosYBYZbKpqYjJzpGWwcEkrvjqwHcZY2FyTz9WwWVhuAo/AjNt0zqZskbE5I2NQTronSCVtEU0gAk3woYkzRPvgh9gAdvN+rU3ZWdkyI8sjwRXKM/KabEhUsURyhUqAw0nr3HWsqyKXpms4nS2iqcZiLPJLCByzjPYyn8zpntjAz+bqD0J04NxkJHIIgEmdk0XGsxvGoyJFdznUjKAAGHlYZ2PSw+0NEhkEcaYfCMpiXCyRtrUiWJfJFIrIPOoVWEh8vl2o0lmysob/ABG7dAdsgeuQD9K6Xkx1i18CZqciXzss/GeMc62skdo25MDg6VZHUyONSTksdcn3IYuMauZnHc177WQyr659MgDHXJA6H/3W14jGdlUM34ThQTuAevp2PyqQseCKuJLnY9VTONPvbH5v5Vv49bxTr3/o8jGoy1P2ZmUZRWXGtGDISdg6/hOx7GvQPhHjS3VtFMnSRQSO6t0dT7wwI+VedeI8RUeWMEnsM5+ZJ6CuwexrieuxERADwMUbG2oMdayfPUcn1Vqx8xLqvn5LeO/cnUIzRWsRormRR+xQ0mwpSqj428ZtakQWqLLduuoKxIjijJxzpiN9Oeijc4PpQb0Ui/1WdzdWzPiGPE0ZY4KQS6mwWOxVXEi+4KvWqt4fsDc3Ut0AxjwI4mcEM6g5Ln0BPQenYd5+84GlzLzr9zdS4Ay3kjUDUQqRJgaRqbGcnc71LW+hAAihQNgBsMVlj8dRkd/ctWV1KkTFuQK0fann2kVGXnDY3yUZ4238yHG/vU5VvgRXSYmkl0F60g/ER2qucb4o0TGOU7gAiTGlXBzvjsRjeq9P4nC9GzuSMEnqMYP8fr7qgksfHeIBVJ223+XeqfZcRButQyFcacnuR0NOGW4uyFWMqhO7H091PuM8BCJEh2LMAo6bDdj/AJf4kVBItYx8x2k7fhX9kd/mcn4YqSkm7Ck7ePC4GwA6fyFKT4GwqSBu74G9QnE7osCq/An0qVuge38s0xksyxwAR6semPcKEDvwqfuSv6Dsv1ww/wCqrFEVZWaQa4lbl8sHS1zPp1C2VvyoFIaR+y7DdtqlbXvLEyJ+IydQM6QUjGQO7E7KO5+BqzcB4ZylBbOo52LFggOCVXPqQCx/Md+wxG+9GnHU8n+/v78ktCrEs8hDSOQXYDC7DCoi/ljUeVV7AepJK1ag0ZqxmZNaE1kmtSaAwTWM1msGgG3ELFZkKONj3GxB7MD2IqAIMbILzLCMqYpwoKrh9eHXGyljkhsr6acCrKzU3mYd6hpMlNojFc4aR0aZjljJF97zCSSMDOpevTGBnY0rEluGSS4Qy6YPtZjGpEWPVyxEDszzEtvnSoHv3qP4lDFGC4JjI3JQlPrp6/Om/D+H3LLr5kiajqVSELDbZmyv4qo52tIvNae/ksnE+LQCWWKC0WMIELtFDnmIQhwrrlkmVJmIbJBKYOxINZj4LczbzEQjAzkhnY7bKoJ0jr1p4eDS6cGaXHXAbQPogFV7i/Byh1qMkbkHzZA+Od60xuoWti65PYubLlNpwwO/XQurH5tTPq/5au/suuJU4pGiHUksTNJnTtGoJXdepWQqB7pWqo8HdZFAVio2IAPl/wAvQH/W9W7wA3J4zag4PNWeIkAKTmPmAtjqfugPnXRkmvptPtFYeqR3qGs1mMViuNF69ilcCTjA+08QllOJGupg7HqFiblxxjvgKoAHqa75Idq84+I82XErtJBpEszzRsdldZTqIB9QxIxVkUZOQXh0qWznAznrnG+ffShvqrqcV6hj0OxPcYG/1yPlScvEfSpKlja+rQ3vvqtG/NNrvjYRcscf67etAb+J4Rc3VrFk+YtkA9VABOf8tXDhHs/jXBCKPgBn69arXs/4TJdXYuGUhAMID1Oerf69fr3Sz4dgDaoLFXtvC6qNhUZ4l8KrNHpIwRujD8SN6j+o7iukCzpje2GRUEnn25d4ZBDKMMT+IfgZV31KT78DT1Gfq5DVd/G3hAXEZGMMN1OM4YevqD0PuNcntYmy8cbGNlJVgCGQMDg7bjGe4qSrRYS1Nrq9CqSewye+3yqLhuHD6ZWfI6jyYI7EELkj3g1NQhdOFxj65+PrUkCfA+GhcSMSWbz42wrN1II6nBxnsM+tWSOYAVXuHNoJj/R3X9g5wPkQR8h61JFGcADv1PT/AF8v/IhEtt+x3NxmNc5YDHUkgAfGkV8QRt+FlPwYH+VK2fhG3Y5lBkP6x8oz1wg8o+mffUk3gK0YbRIPgMVII1eKqe9Krdg01v8AwC0YJt5GH6jksnwz+JfqfhVbbiLxuY5QUcflPQj1U/mFAXD7SKa3HEwB1qsz8YwNzior/wDr8yTGrCj06sfjQFxg4iWbHYZz8T0X37dflRc3mBUJFxAKMCm91xEdyB8TQEtwOxN1c5b+6hIJ9Gk6qvwA3+OKurQgdqhfBUOmzQ/mkJkb947fwwKkru4wKAb3coFV/iOGBp3d3NRNxITQgieG2TRhJVPkM0sWMfhkTSwHzRs/umrfZXXKubS5LKoilRmLdAhOmTPp5Gb54zUXaWmvgl1J2i4ijfWNYj/+gqOkuWe3ZCexX69668D543L/ACWvppnqyM7bUVCeBuKtc8OtJnGGeFC2OmoDSxHuJBPzrNcJZk6RVR8beCIr2Mq6g+h7g46g9jVvrBFSQecOJeze/gbERWVB017Pj0JGx+NRx8OX4/wF/wA9empLYHqKbtwxPQUGjzpbeBOIynflxj1GWYf0/jVn4D7HVDh5y0jer9PktdmSxUdAKVW3FAQvCPD6QqAqgVNRw0qsdbAUBry6bzw7U5dwASSAAMknYADqSa4d479ozXk89pDLGLZCFJibU1wukE5kG3LySCq9cbkg4oDfxv42FwzwWbYiBKyTjYyHoUgP6PYv37etUeSCJN8AY6bD+tJ8R4iI1wNsD6Crr4L9lhmAn4hjsyW2oEgdQ04B27eT6+lSV9nNOJ3RZkbSwQnAk0nHwHqDsKd8OncEAjTnscnf4V1vxt4VDWs+lRkRPpAG2QhwBXPI1GARtkD4HagYkj/2hfdG2f3mTT/0tU1byVTn4ssdw+vOCFAPYY1Hf/NU9ZX4OCCCD6VILRay1LQXRAqAs3yKl4EOKEDyS4yKrfifw8LlMY3G4YdVPqDVhgTPQEj16L9e9OtAFAcTi4KInIukkZR0kQFlA/WHXH161Y+HeH7a7QiF0fA/Dgqyj9k4IHvrpsbp3xVW8acFiMbXUB5NzADIsiAAtpGSrjo2QCP+4yDGi2ysS+zYj8JcD0B/7ikpPZ0QrHDFsHBJ742Ndn4DELm1gnC45saSY9CygkfI5p6/AwRjFCTkHg7imbaNMhWTyMGBOCu2CMjBxirDcRhhvge8Hb/xTXxT7MZo5WnsmClt3jbOhj+lt0PXt9N6qh43PasVu0K46OoJjPz7GhXRN3FoOuQR65GKhuJuqIW3AAzvt/CsN4gafaGOSUn9FSBtvux27VK8E8CXV3KrXKcuIEHl51F8H85G2PdQaLBwbgmjwvdc0eaSKW5I9H2eM+4jShrm9udiPXFd88T8EduEXcMSl3aBgqr1Y7HAHc7dK8/C4CjJOAAc52OQemPXtiurxXrkTk70ek/ZoMcIsP8A68f8qzSns9tGj4VYo4wwt48j0yoIB9+DRXGWLHRRRUkBRiiigDFFFFAFFFFAcu9uXE5EtokCsYTKDPpzgoFbSr4/IX05+AHeuCRWLXUx+zROzdSIxgDfr+qK9iXVikgw4B+NNbTw9BH+CNF/ZUD+VAeW5PC16m72cr/DMx+ik10D2beA7pZ4blo/syRkkKVAnlDIQVfG6x5bOGyfKNh1rtwsU/RFLBAO1CNENfcO1xsp/MpX6gj+ted7EEQxg9Qig/EKAa9OXWyM2CcKTgDJOBnAHc15biu0ihVZGCsihWVtnVgBlSvUMPSpQZKeFfDguYrokA4lC4Iz/hqf61BXnAjCXe0dZFT+8jVg+BuOx9x9+x+FJ2/G3SCVOa6RzNqMalQGGAPPtqOQACucY9at/hROVZXXELoNyxGEiVurKD5SB6M7Ko/ZJ6GgNfCF0JkDDp/L3Vao4RnLbgdF7fEjuagfBvBfs1ourZ3Gpvnk4+WcfKpSS4xUkD+W9xTKW9qPuL2o+a9oQSz33vqv+KeMkQMiZZ5PIqjclm2AAHU79KSuuI6QSTVh9kXhQ310L6dTyIG+4DDaSYf4m/VUPT9b4EUJR1vwxwP7NZWsB6xQxo3vYKNR+uakjb06rGKqWGb2gPWou68MROclRVg01jTQFeh8LxL0UVIw2QXoKf6KNFAR/Eb1YInkfYIpY/BRk/yryPxgGaSa4YgNK7ysuVyDIxcjHXbVjOK9b8d4WJ4XQ7hlKkeoIwR9DXF7P2QXTSJDOIfs6P5pFJ5skYzgY07E7A77ZOO1EGdr4Cw+zxAAACNAAOgAUDAopfh9voQD0FFAOqKKKAKKKKAKKKKAKKKKAKKKKAKKKKADXlLx9wY219crPHqlkmeWN8t94kjsykAbE+bB75B91eraaz8MjcgsoJHQkA4+FAcZ9nfsmBVZ71Q0hAYIw8sY6gaehb1J6dB6mS9sJCWCoB92s0LSAd4w2CPqV+ldbSEAYAqG454aS4RlcAhgQQehB2INAcluuJDGQRjqPTHbGKjJOLgjfr0wNx8j6U/457Gpoifslw4TsjjWB7lOdhVRl8OcQhOloGkA/MhG/wAuv8KtsrofTcRz6imNxxEAE9h37VrH4e4hKcLblB6yH+GBvU/wX2S3EzqbpsqN9C5C/M9TUDRG+DPDTcTnHM1LaqfNjIaUj8oPZfU/16ekuG2axRokahUVQqqowqqBgAAdBUJ4a8LJbIAoAwO3b3VZFFQWNqKKKAKKKKAKKKKAKxpFZooAooooAooooAooooAooooAooooAooooAooooAooooAooooDV4wetN3sEPYU6ooBmOGp6ClktwOgpaigNQtbUUUAUUUUAUUUUAUUUUAUUUUAUUUUB//2Q==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 Фото 27. Стаи перелётных птиц К югу, к югу, к солнцу улетели. 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42900"/>
            <a:ext cx="9144001" cy="7000901"/>
          </a:xfrm>
          <a:prstGeom prst="rect">
            <a:avLst/>
          </a:prstGeom>
          <a:noFill/>
        </p:spPr>
      </p:pic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428625" y="0"/>
            <a:ext cx="8229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400" b="1"/>
              <a:t>БИОЛОГИЧЕСКИЙ МОНИТОРИНГ</a:t>
            </a:r>
            <a:endParaRPr lang="ru-RU" altLang="ru-RU" sz="2400" b="1">
              <a:solidFill>
                <a:schemeClr val="tx2"/>
              </a:solidFill>
            </a:endParaRPr>
          </a:p>
        </p:txBody>
      </p:sp>
      <p:sp>
        <p:nvSpPr>
          <p:cNvPr id="222212" name="Прямоугольник 4"/>
          <p:cNvSpPr>
            <a:spLocks noChangeArrowheads="1"/>
          </p:cNvSpPr>
          <p:nvPr/>
        </p:nvSpPr>
        <p:spPr bwMode="auto">
          <a:xfrm>
            <a:off x="428625" y="1071563"/>
            <a:ext cx="72151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2400"/>
              <a:t>система наблюдений, оценки и прогноза любых изменений в биотических компонентах, вызванных факторами антропогенного происхождения и проявляемых на организменном, популяционном или экосистемном уровнях</a:t>
            </a:r>
            <a:endParaRPr lang="ru-RU" altLang="ru-RU" sz="2400" b="1"/>
          </a:p>
        </p:txBody>
      </p:sp>
      <p:sp>
        <p:nvSpPr>
          <p:cNvPr id="7" name="Прямоугольник 6"/>
          <p:cNvSpPr/>
          <p:nvPr/>
        </p:nvSpPr>
        <p:spPr>
          <a:xfrm>
            <a:off x="5357813" y="3429000"/>
            <a:ext cx="3786187" cy="1938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Основные методы биологического мониторинга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биоиндикация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биотестирование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313" y="285750"/>
            <a:ext cx="8786812" cy="3292475"/>
          </a:xfrm>
          <a:prstGeom prst="rect">
            <a:avLst/>
          </a:prstGeom>
          <a:solidFill>
            <a:schemeClr val="accent3">
              <a:lumMod val="20000"/>
              <a:lumOff val="80000"/>
              <a:alpha val="4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altLang="zh-CN" sz="2800" b="1" dirty="0"/>
              <a:t>Основные принципы организации биологического мониторинга</a:t>
            </a:r>
            <a:r>
              <a:rPr lang="ru-RU" altLang="zh-CN" sz="2800" dirty="0"/>
              <a:t> </a:t>
            </a:r>
            <a:br>
              <a:rPr lang="ru-RU" altLang="zh-CN" sz="2800" dirty="0"/>
            </a:br>
            <a:r>
              <a:rPr lang="ru-RU" altLang="zh-CN" sz="2800" dirty="0"/>
              <a:t/>
            </a:r>
            <a:br>
              <a:rPr lang="ru-RU" altLang="zh-CN" sz="2800" dirty="0"/>
            </a:br>
            <a:r>
              <a:rPr lang="ru-RU" altLang="zh-CN" sz="2800" dirty="0"/>
              <a:t>1. </a:t>
            </a:r>
            <a:r>
              <a:rPr lang="ru-RU" altLang="zh-CN" sz="2800" dirty="0">
                <a:solidFill>
                  <a:srgbClr val="C00000"/>
                </a:solidFill>
              </a:rPr>
              <a:t>иерархический подход </a:t>
            </a:r>
            <a:r>
              <a:rPr lang="ru-RU" altLang="zh-CN" sz="2800" dirty="0"/>
              <a:t>- </a:t>
            </a:r>
            <a:r>
              <a:rPr lang="ru-RU" sz="2400" dirty="0"/>
              <a:t>структура биологического мониторинга должна соответствовать иерархической организации живой материи</a:t>
            </a:r>
            <a:endParaRPr lang="ru-RU" sz="2800" dirty="0"/>
          </a:p>
          <a:p>
            <a:pPr eaLnBrk="1" hangingPunct="1">
              <a:defRPr/>
            </a:pPr>
            <a:r>
              <a:rPr lang="ru-RU" altLang="zh-CN" sz="2800" dirty="0"/>
              <a:t> </a:t>
            </a:r>
            <a:br>
              <a:rPr lang="ru-RU" altLang="zh-CN" sz="28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AutoShape 2"/>
          <p:cNvSpPr>
            <a:spLocks noChangeArrowheads="1"/>
          </p:cNvSpPr>
          <p:nvPr/>
        </p:nvSpPr>
        <p:spPr bwMode="auto">
          <a:xfrm>
            <a:off x="3779838" y="5734050"/>
            <a:ext cx="2016125" cy="1123950"/>
          </a:xfrm>
          <a:prstGeom prst="rightArrow">
            <a:avLst>
              <a:gd name="adj1" fmla="val 50000"/>
              <a:gd name="adj2" fmla="val 44845"/>
            </a:avLst>
          </a:prstGeom>
          <a:solidFill>
            <a:srgbClr val="FFC5B7"/>
          </a:solidFill>
          <a:ln w="9525">
            <a:solidFill>
              <a:srgbClr val="FFC5B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32138" y="4652963"/>
            <a:ext cx="3313112" cy="865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Молекулярно-клеточный уровень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мутации, изменение концентрации внутриклеточных метаболитов, мутации, трансформации, гибель клеток</a:t>
            </a:r>
          </a:p>
        </p:txBody>
      </p:sp>
      <p:sp>
        <p:nvSpPr>
          <p:cNvPr id="224260" name="Text Box 5"/>
          <p:cNvSpPr txBox="1">
            <a:spLocks noChangeArrowheads="1"/>
          </p:cNvSpPr>
          <p:nvPr/>
        </p:nvSpPr>
        <p:spPr bwMode="auto">
          <a:xfrm>
            <a:off x="3924300" y="6021388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3300"/>
                </a:solidFill>
                <a:latin typeface="Arial" pitchFamily="34" charset="0"/>
              </a:rPr>
              <a:t>Ионизирующее излучение</a:t>
            </a:r>
          </a:p>
        </p:txBody>
      </p:sp>
      <p:sp>
        <p:nvSpPr>
          <p:cNvPr id="224261" name="Oval 6"/>
          <p:cNvSpPr>
            <a:spLocks noChangeArrowheads="1"/>
          </p:cNvSpPr>
          <p:nvPr/>
        </p:nvSpPr>
        <p:spPr bwMode="auto">
          <a:xfrm>
            <a:off x="5942013" y="5949950"/>
            <a:ext cx="935037" cy="865188"/>
          </a:xfrm>
          <a:prstGeom prst="ellipse">
            <a:avLst/>
          </a:prstGeom>
          <a:solidFill>
            <a:srgbClr val="CCFF99"/>
          </a:solidFill>
          <a:ln w="9525">
            <a:solidFill>
              <a:srgbClr val="CC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4262" name="Text Box 7"/>
          <p:cNvSpPr txBox="1">
            <a:spLocks noChangeArrowheads="1"/>
          </p:cNvSpPr>
          <p:nvPr/>
        </p:nvSpPr>
        <p:spPr bwMode="auto">
          <a:xfrm>
            <a:off x="6084888" y="6165850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336600"/>
                </a:solidFill>
                <a:latin typeface="Arial" pitchFamily="34" charset="0"/>
              </a:rPr>
              <a:t>ДНК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42988" y="1773238"/>
            <a:ext cx="3313112" cy="1047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Популяции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изменение половозрастной и генетической структуры популяции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репродуктивной способности,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радиоадаптация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268538" y="3284538"/>
            <a:ext cx="3097212" cy="865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Организменный уровень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выживаемость, заболеваемость, морфологические аномалии, наследственные эффекты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95288" y="404813"/>
            <a:ext cx="3529012" cy="865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Экосистемы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продуктивность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ценоза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 обилие, видовое разнообразие, трофическая структура,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выпадение чувствительных видов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-7096948">
            <a:off x="3159125" y="2636837"/>
            <a:ext cx="7218363" cy="1223963"/>
          </a:xfrm>
          <a:prstGeom prst="chevron">
            <a:avLst>
              <a:gd name="adj" fmla="val 2487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795963" y="2060575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FF00"/>
                </a:solidFill>
                <a:latin typeface="Arial" pitchFamily="34" charset="0"/>
              </a:rPr>
              <a:t>годы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372225" y="3284538"/>
            <a:ext cx="1079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FF00"/>
                </a:solidFill>
                <a:latin typeface="Arial" pitchFamily="34" charset="0"/>
              </a:rPr>
              <a:t>дни и месяцы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859338" y="620713"/>
            <a:ext cx="1225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FF00"/>
                </a:solidFill>
                <a:latin typeface="Arial" pitchFamily="34" charset="0"/>
              </a:rPr>
              <a:t>десятки и сотни лет</a:t>
            </a: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7669213" y="5516563"/>
            <a:ext cx="10080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092950" y="4508500"/>
            <a:ext cx="1079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FF00"/>
                </a:solidFill>
                <a:latin typeface="Arial" pitchFamily="34" charset="0"/>
              </a:rPr>
              <a:t>минуты и часы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7740650" y="5589588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FF00"/>
                </a:solidFill>
                <a:latin typeface="Arial" pitchFamily="34" charset="0"/>
              </a:rPr>
              <a:t>ВРЕМЯ</a:t>
            </a: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H="1" flipV="1">
            <a:off x="1908175" y="1341438"/>
            <a:ext cx="504825" cy="35877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 flipV="1">
            <a:off x="2916238" y="2852738"/>
            <a:ext cx="504825" cy="35877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H="1" flipV="1">
            <a:off x="4140200" y="4221163"/>
            <a:ext cx="504825" cy="35877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H="1" flipV="1">
            <a:off x="5651500" y="5589588"/>
            <a:ext cx="504825" cy="358775"/>
          </a:xfrm>
          <a:prstGeom prst="line">
            <a:avLst/>
          </a:prstGeom>
          <a:ln>
            <a:headE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8" grpId="0" animBg="1"/>
      <p:bldP spid="25609" grpId="0" animBg="1"/>
      <p:bldP spid="25610" grpId="0" animBg="1"/>
      <p:bldP spid="25611" grpId="0" animBg="1"/>
      <p:bldP spid="25613" grpId="0"/>
      <p:bldP spid="25615" grpId="0"/>
      <p:bldP spid="25616" grpId="0"/>
      <p:bldP spid="25617" grpId="0" animBg="1"/>
      <p:bldP spid="25618" grpId="0"/>
      <p:bldP spid="25619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Метрополия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756</TotalTime>
  <Words>1248</Words>
  <Application>Microsoft Office PowerPoint</Application>
  <PresentationFormat>Экран (4:3)</PresentationFormat>
  <Paragraphs>300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66" baseType="lpstr">
      <vt:lpstr>Garamond</vt:lpstr>
      <vt:lpstr>Arial</vt:lpstr>
      <vt:lpstr>Trebuchet MS</vt:lpstr>
      <vt:lpstr>Georgia</vt:lpstr>
      <vt:lpstr>Calibri</vt:lpstr>
      <vt:lpstr>Consolas</vt:lpstr>
      <vt:lpstr>Corbel</vt:lpstr>
      <vt:lpstr>Wingdings</vt:lpstr>
      <vt:lpstr>Wingdings 2</vt:lpstr>
      <vt:lpstr>Wingdings 3</vt:lpstr>
      <vt:lpstr>Calibri Light</vt:lpstr>
      <vt:lpstr>方正姚体</vt:lpstr>
      <vt:lpstr>Times New Roman</vt:lpstr>
      <vt:lpstr>Verdana</vt:lpstr>
      <vt:lpstr>Monotype Corsiva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2_Метро</vt:lpstr>
      <vt:lpstr>6_Метро</vt:lpstr>
      <vt:lpstr>7_Метро</vt:lpstr>
      <vt:lpstr>Сеть</vt:lpstr>
      <vt:lpstr>1_Сеть</vt:lpstr>
      <vt:lpstr>2_Сеть</vt:lpstr>
      <vt:lpstr>1_574TGp_natural_light_ani</vt:lpstr>
      <vt:lpstr>2_574TGp_natural_light_ani</vt:lpstr>
      <vt:lpstr>3_574TGp_natural_light_ani</vt:lpstr>
      <vt:lpstr>4_574TGp_natural_light_ani</vt:lpstr>
      <vt:lpstr>Метрополия</vt:lpstr>
      <vt:lpstr>Microsoft PowerPoint 97-2003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недостаточен мониторинг загрязняющих веществ?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биоиндикации</vt:lpstr>
      <vt:lpstr>Презентация PowerPoint</vt:lpstr>
      <vt:lpstr>Презентация PowerPoint</vt:lpstr>
      <vt:lpstr>Лихеноиндикация на улицах г.Бирска.</vt:lpstr>
      <vt:lpstr>Презентация PowerPoint</vt:lpstr>
      <vt:lpstr>Презентация PowerPoint</vt:lpstr>
      <vt:lpstr>Определение чистоты воздуха с помощью одуванчика лекарственного</vt:lpstr>
      <vt:lpstr>Пыльцевые зерна</vt:lpstr>
      <vt:lpstr>Анализ чистоты воздуха при помощи хвои сосны обыкновенной.</vt:lpstr>
      <vt:lpstr>Сосна обыкновенная</vt:lpstr>
      <vt:lpstr>Повреждение и усыхание хвои сосны</vt:lpstr>
      <vt:lpstr>Биоиндикация качества воды водоемов.</vt:lpstr>
      <vt:lpstr>Определение некоторых физических свойств воды. </vt:lpstr>
      <vt:lpstr>Определение некоторых физических и химических свойств воды. </vt:lpstr>
      <vt:lpstr>Метод биоиндикации.</vt:lpstr>
      <vt:lpstr>Сводные результаты лабораторного исследования проб воды.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63</cp:revision>
  <dcterms:created xsi:type="dcterms:W3CDTF">2007-05-17T07:52:03Z</dcterms:created>
  <dcterms:modified xsi:type="dcterms:W3CDTF">2020-04-07T12:54:12Z</dcterms:modified>
</cp:coreProperties>
</file>