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28"/>
  </p:notesMasterIdLst>
  <p:sldIdLst>
    <p:sldId id="256" r:id="rId2"/>
    <p:sldId id="562" r:id="rId3"/>
    <p:sldId id="589" r:id="rId4"/>
    <p:sldId id="509" r:id="rId5"/>
    <p:sldId id="599" r:id="rId6"/>
    <p:sldId id="595" r:id="rId7"/>
    <p:sldId id="590" r:id="rId8"/>
    <p:sldId id="596" r:id="rId9"/>
    <p:sldId id="597" r:id="rId10"/>
    <p:sldId id="582" r:id="rId11"/>
    <p:sldId id="593" r:id="rId12"/>
    <p:sldId id="592" r:id="rId13"/>
    <p:sldId id="583" r:id="rId14"/>
    <p:sldId id="588" r:id="rId15"/>
    <p:sldId id="585" r:id="rId16"/>
    <p:sldId id="598" r:id="rId17"/>
    <p:sldId id="600" r:id="rId18"/>
    <p:sldId id="601" r:id="rId19"/>
    <p:sldId id="602" r:id="rId20"/>
    <p:sldId id="584" r:id="rId21"/>
    <p:sldId id="603" r:id="rId22"/>
    <p:sldId id="604" r:id="rId23"/>
    <p:sldId id="586" r:id="rId24"/>
    <p:sldId id="605" r:id="rId25"/>
    <p:sldId id="606" r:id="rId26"/>
    <p:sldId id="58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33FF"/>
    <a:srgbClr val="CC3399"/>
    <a:srgbClr val="FF0000"/>
    <a:srgbClr val="009900"/>
    <a:srgbClr val="006600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9652" autoAdjust="0"/>
  </p:normalViewPr>
  <p:slideViewPr>
    <p:cSldViewPr>
      <p:cViewPr>
        <p:scale>
          <a:sx n="64" d="100"/>
          <a:sy n="64" d="100"/>
        </p:scale>
        <p:origin x="-168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Щелчок правит 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02C6D5A-9D82-48D3-9A53-B9DAFC39D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8705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77542B6-8E67-4494-8D4A-6CD8A49C365F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05EF116-18ED-4D2C-9E1A-049A7CE10C80}" type="slidenum">
              <a:rPr lang="ru-RU" altLang="ru-RU"/>
              <a:pPr algn="r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5602C12-6A03-4F62-AB26-81915876A174}" type="slidenum">
              <a:rPr lang="ru-RU" altLang="ru-RU"/>
              <a:pPr algn="r"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F0941F1-86C2-4DA0-9584-AF82974E3D49}" type="slidenum">
              <a:rPr lang="ru-RU" altLang="ru-RU"/>
              <a:pPr algn="r"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BC8104F-400D-4E05-A33B-E100A4B482A0}" type="slidenum">
              <a:rPr lang="ru-RU" altLang="ru-RU"/>
              <a:pPr algn="r"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6E24AA3-94A9-4B52-9C53-8D6D2796BF88}" type="slidenum">
              <a:rPr lang="ru-RU" altLang="ru-RU"/>
              <a:pPr algn="r"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C351-7D3A-4C5B-BFBE-AF68D5684439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BF3CDC78-6731-474E-994C-C93FA79024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85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EAFBC-109F-4A01-83FE-89F235465D4C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9BC78820-1735-4ABE-AB15-CDBE8499F2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10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C340-2EA9-4A94-A460-659F46885470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3F08D4C3-BA0A-4CA0-AA77-55D08371A9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64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2AD8-B0FC-4500-956A-2C0255199536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9F6E736-C9F2-4CC1-848C-196E9E08CA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7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B3FE-63DD-4400-9EB7-79A016EF8F42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4F104406-0A47-4BFB-B26A-3720D16E90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405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36A9-5F74-45AA-AC4C-72405FA302BE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E10538F7-BDCC-455E-B017-96047EA3FB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440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73FC1-5C7D-4B24-A30E-8C6F56DFB714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8311A-55FE-4D95-8BF9-05705C218F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59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C331-9D5D-424E-AE20-6FD2B1A24780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CE027-FE81-4B9F-BD30-B2556560EA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05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9170-D03E-4BAA-BA4F-B833163E80A4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0309B-402C-45EE-9BB9-9050DF14AE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53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9878-E7F1-4D0A-A85C-811AD706D9CD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ECA5375B-F4E4-459B-8F17-5689EEB134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94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5288-0BB8-43AA-BD1D-BE53918AD98E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3CABE-0993-4304-95BE-235B69ADF4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52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5A2E-DBFA-4505-8EB7-CD8160BD897C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5283C-DC41-4CD9-BADC-FE63467E2D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03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5D98-89B0-4C07-AD10-E7BB70D92343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9A5D9-5FEB-4C1C-8E83-9BB8D8E056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6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B22F-24C5-4758-BA2B-DBEB931F9F03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755C8-C5F8-4935-8076-B0E2B90E3C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34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CECA-706D-471A-B93E-3C718AB4D320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4F15F-C651-414B-9572-C0F94EB01D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C70D8-6DBE-41ED-95DC-4CB59066B629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207B660B-F02D-4892-87FF-3C185FE63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39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17EE48-89D6-4129-9358-C5B3199E086D}" type="datetimeFigureOut">
              <a:rPr lang="ru-RU" altLang="ru-RU"/>
              <a:pPr>
                <a:defRPr/>
              </a:pPr>
              <a:t>07.04.2020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DE99E0A9-BBEC-4B0E-900A-B2EAA8127D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ChangeArrowheads="1"/>
          </p:cNvSpPr>
          <p:nvPr/>
        </p:nvSpPr>
        <p:spPr bwMode="auto">
          <a:xfrm>
            <a:off x="560388" y="52388"/>
            <a:ext cx="864235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9933FF"/>
              </a:solidFill>
            </a:endParaRP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323850" y="-400050"/>
            <a:ext cx="8424863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ru-RU" altLang="ru-RU" sz="2800" b="1">
              <a:solidFill>
                <a:srgbClr val="FF9900"/>
              </a:solidFill>
            </a:endParaRPr>
          </a:p>
          <a:p>
            <a:r>
              <a:rPr lang="ru-RU" altLang="ru-RU" sz="2800" b="1">
                <a:solidFill>
                  <a:srgbClr val="0070C0"/>
                </a:solidFill>
              </a:rPr>
              <a:t>туристические слеты и соревнования школьников</a:t>
            </a:r>
          </a:p>
          <a:p>
            <a:pPr algn="r"/>
            <a:r>
              <a:rPr lang="ru-RU" altLang="ru-RU" sz="1400" b="1">
                <a:solidFill>
                  <a:srgbClr val="FF3399"/>
                </a:solidFill>
              </a:rPr>
              <a:t>Кузьмолово. 1992г. Туристический слет</a:t>
            </a:r>
          </a:p>
          <a:p>
            <a:pPr algn="r"/>
            <a:r>
              <a:rPr lang="ru-RU" altLang="ru-RU" sz="1400" b="1">
                <a:solidFill>
                  <a:srgbClr val="FF3399"/>
                </a:solidFill>
              </a:rPr>
              <a:t> школьников Ленинградской области</a:t>
            </a:r>
          </a:p>
          <a:p>
            <a:endParaRPr lang="ru-RU" altLang="ru-RU" sz="3600" b="1">
              <a:solidFill>
                <a:srgbClr val="7030A0"/>
              </a:solidFill>
            </a:endParaRPr>
          </a:p>
        </p:txBody>
      </p:sp>
      <p:pic>
        <p:nvPicPr>
          <p:cNvPr id="1946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541463"/>
            <a:ext cx="316388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481138"/>
            <a:ext cx="42132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911600"/>
            <a:ext cx="36083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2832100"/>
            <a:ext cx="32385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506913"/>
            <a:ext cx="32829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856662" cy="68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>
                <a:solidFill>
                  <a:srgbClr val="FF9900"/>
                </a:solidFill>
                <a:latin typeface="Verdana" pitchFamily="34" charset="0"/>
              </a:rPr>
              <a:t>Личное снаряжение для Турслёта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 i="1">
              <a:solidFill>
                <a:srgbClr val="FF99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Рюкзак 50-70 л. (девушкам), 70 - 100 л. (молодым людям) желательно с накидкой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Коврик пенополиуретановый (пенка)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Спальник (темп. комфорта до - 5 гр.)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Палатка/место в палатке (Лёша, Света (2 шт.), Антон)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КЛМН (кружка, ложка, миска, нож)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Фонарь налобный (!) + доп. комплект батареек к нему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Сидушка пенополиуретановая (присесть на камешек)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Ветровлагозащитная куртка с капюшоном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Демисезонная куртка (синтепоновая, пуховый жилет)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Ветрозащитные штаны (лучше)/джинсы (хуже)                                     - 2 пары.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Плащ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Шапка (закрывающая уши)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Флиска/свитер                                                                                             - 1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Термобельё лёгкое/рейтузы + тельник                                                     - 1 компл.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Носки шерстяные                                                                                        - 1 пара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Треккинговые носки (по возможности)                                                   - 2 пары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Носки х/б                                        – 1-2 пары/3-4 пары (если нет треккинговых)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Нижнее бельё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Футболка                                                                                                       - 1 шт.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Треккинговые ботинки / резиновые сапоги - 1 пара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Кроссовки (которые не жалко)                                                                   - 1 пара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Гамаши (по желанию и по возможности)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Перчатки рабочие (огородные)                                                                  - 1 пара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Гигиенические принадлежности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Любимые лекарства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Документы: 1) Паспорт, 2) Медполис, 3) Студенческий билет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Телефон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Компас (у кого нет, можно попросить на кафедре)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Термос чая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Мамин завтрак (а также обед)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200" b="1">
                <a:solidFill>
                  <a:schemeClr val="tx1"/>
                </a:solidFill>
                <a:latin typeface="Verdana" pitchFamily="34" charset="0"/>
              </a:rPr>
              <a:t> ЗАПАС БОДРОСТИ!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ru-RU" altLang="ru-RU" sz="1400" b="1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13787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Бивачное снаряжение для Турслёта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Палатки – 4 шт. (Лёша, Света (2 шт.), Антон(2 шт.)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Тент – 3 х 3 (Ярослав Игоревич)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Троссик костровой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Котлы костровые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Горелка (Ярослав Игоревич)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Котлы горелочные (Ярослав Игоревич)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Скатерть (Света)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Половник (Света)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Ёршик/тряпка (Света)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Пила цепная (Антон)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Топор (Антон)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 u="sng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Аптечка (Антон/Света)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Фотокамера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Набор карт (Ярослав Игоревич)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ru-RU" b="1">
                <a:solidFill>
                  <a:schemeClr val="tx1"/>
                </a:solidFill>
                <a:latin typeface="Verdana" pitchFamily="34" charset="0"/>
              </a:rPr>
              <a:t>GPS </a:t>
            </a:r>
            <a:r>
              <a:rPr lang="ru-RU" altLang="ru-RU" b="1">
                <a:solidFill>
                  <a:schemeClr val="tx1"/>
                </a:solidFill>
                <a:latin typeface="Verdana" pitchFamily="34" charset="0"/>
              </a:rPr>
              <a:t>навигатор (Ярослав Игоревич)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                                                                            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85225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u="sng">
                <a:solidFill>
                  <a:srgbClr val="FF9900"/>
                </a:solidFill>
                <a:latin typeface="Verdana" pitchFamily="34" charset="0"/>
              </a:rPr>
              <a:t>Подготовка туристских слетов и соревнований учащихся</a:t>
            </a:r>
            <a:r>
              <a:rPr lang="ru-RU" altLang="ru-RU" sz="2800" b="1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Туристские слёты и соревнования, как правило, проводятся в несколько этапов: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>
                <a:solidFill>
                  <a:srgbClr val="FF0000"/>
                </a:solidFill>
                <a:latin typeface="Verdana" pitchFamily="34" charset="0"/>
              </a:rPr>
              <a:t>Первый этап</a:t>
            </a:r>
            <a:r>
              <a:rPr lang="ru-RU" altLang="ru-RU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- туристские слеты и соревнования в учреждении образования (как правило проводятся осенью)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>
                <a:solidFill>
                  <a:srgbClr val="FF0000"/>
                </a:solidFill>
                <a:latin typeface="Verdana" pitchFamily="34" charset="0"/>
              </a:rPr>
              <a:t>Второй этап</a:t>
            </a:r>
            <a:r>
              <a:rPr lang="ru-RU" altLang="ru-RU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– районные и городские слеты (в конце года, как правило в мае)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>
                <a:solidFill>
                  <a:srgbClr val="FF0000"/>
                </a:solidFill>
                <a:latin typeface="Verdana" pitchFamily="34" charset="0"/>
              </a:rPr>
              <a:t>Третий этап</a:t>
            </a:r>
            <a:r>
              <a:rPr lang="ru-RU" altLang="ru-RU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- областные, краевые (чаще май-июнь)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На четвертом этапе проводятся республиканские слеты или соревнования.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rgbClr val="7030A0"/>
                </a:solidFill>
                <a:latin typeface="Verdana" pitchFamily="34" charset="0"/>
              </a:rPr>
              <a:t>Поэтому задолго до начала слета или соревнований вопрос об их проведении включается в планы работы образовательного учреждения, органов образования, что позволяет заблаговременно решить все вопросы их подготовки и проведения.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>
              <a:solidFill>
                <a:srgbClr val="7030A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Verdana" pitchFamily="34" charset="0"/>
              </a:rPr>
              <a:t>В школьном турклубе разрабатывается подробный план организации и проведения слёта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827088" y="188913"/>
            <a:ext cx="8137525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FF9900"/>
                </a:solidFill>
                <a:latin typeface="Verdana" pitchFamily="34" charset="0"/>
              </a:rPr>
              <a:t>ПОЛОЖЕНИЕ О ТУРИСТСКОМ СЛЁТЕ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b="1" u="sng">
              <a:solidFill>
                <a:srgbClr val="FF99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 документом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регламентирующим проведение слета или соревнований, является: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было </a:t>
            </a:r>
            <a:r>
              <a:rPr lang="ru-RU" alt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разрабатывается заблаговременно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 как команды, готовящиеся к участию в соревнованиях, должны знать, что их ожидает.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разработке положения и программы надо проводящей организации и уровня подготовк</a:t>
            </a:r>
            <a:r>
              <a:rPr lang="ru-RU" alt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исходить из конкретных целей, задач и возможностей 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участников.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слепо </a:t>
            </a:r>
            <a:r>
              <a:rPr lang="ru-RU" alt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переносить программу и условия областных соревнований на школьные,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ведь организационные, судейские, материальные возможности различны, тем более, несопоставим опыт их участников.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Положение об областном, городском слете или соревнованиях должно быть направлено в организации </a:t>
            </a:r>
            <a:r>
              <a:rPr lang="ru-RU" alt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позднее, чем за два месяца до их начала. </a:t>
            </a:r>
            <a:endParaRPr lang="ru-RU" altLang="ru-RU" sz="2000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755650" y="188913"/>
            <a:ext cx="7920038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О ТУРИСТСКОМ СЛЁТЕ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u="sng">
              <a:solidFill>
                <a:srgbClr val="FF99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Verdana" pitchFamily="34" charset="0"/>
              </a:rPr>
              <a:t>Положение должно освещать следующие вопросы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i="1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2000" b="1" i="1">
                <a:solidFill>
                  <a:srgbClr val="FF3399"/>
                </a:solidFill>
                <a:latin typeface="Verdana" pitchFamily="34" charset="0"/>
              </a:rPr>
              <a:t>Цели и задачи соревнований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2000" b="1" i="1">
                <a:solidFill>
                  <a:srgbClr val="FF3399"/>
                </a:solidFill>
                <a:latin typeface="Verdana" pitchFamily="34" charset="0"/>
              </a:rPr>
              <a:t>Время и место проведения соревнований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2000" b="1" i="1">
                <a:solidFill>
                  <a:srgbClr val="FF3399"/>
                </a:solidFill>
                <a:latin typeface="Verdana" pitchFamily="34" charset="0"/>
              </a:rPr>
              <a:t>Руководство подготовкой и проведением соревнований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2000" b="1" i="1">
                <a:solidFill>
                  <a:srgbClr val="FF3399"/>
                </a:solidFill>
                <a:latin typeface="Verdana" pitchFamily="34" charset="0"/>
              </a:rPr>
              <a:t>Участники соревнований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2000" b="1" i="1">
                <a:solidFill>
                  <a:srgbClr val="FF3399"/>
                </a:solidFill>
                <a:latin typeface="Verdana" pitchFamily="34" charset="0"/>
              </a:rPr>
              <a:t>Программа соревнований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2000" b="1" i="1">
                <a:solidFill>
                  <a:srgbClr val="FF3399"/>
                </a:solidFill>
                <a:latin typeface="Verdana" pitchFamily="34" charset="0"/>
              </a:rPr>
              <a:t>Определение результатов и награждение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2000" b="1" i="1">
                <a:solidFill>
                  <a:srgbClr val="FF3399"/>
                </a:solidFill>
                <a:latin typeface="Verdana" pitchFamily="34" charset="0"/>
              </a:rPr>
              <a:t>Документация и сроки ее сдачи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2000" b="1" i="1">
                <a:solidFill>
                  <a:srgbClr val="FF3399"/>
                </a:solidFill>
                <a:latin typeface="Verdana" pitchFamily="34" charset="0"/>
              </a:rPr>
              <a:t>Условия приёма участников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2000" b="1" i="1">
                <a:solidFill>
                  <a:srgbClr val="FF3399"/>
                </a:solidFill>
                <a:latin typeface="Verdana" pitchFamily="34" charset="0"/>
              </a:rPr>
              <a:t>Финансирование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ru-RU" altLang="ru-RU" sz="2000" b="1" i="1">
              <a:solidFill>
                <a:srgbClr val="FF99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ru-RU" altLang="ru-RU" b="1" i="1">
              <a:solidFill>
                <a:srgbClr val="FF99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8522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Verdana" pitchFamily="34" charset="0"/>
              </a:rPr>
              <a:t>ПОЛОЖЕНИЕ О ТУРИСТСКОМ СЛЁТЕ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u="sng">
              <a:solidFill>
                <a:srgbClr val="FF99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>
                <a:solidFill>
                  <a:srgbClr val="CC3399"/>
                </a:solidFill>
                <a:latin typeface="Verdana" pitchFamily="34" charset="0"/>
              </a:rPr>
              <a:t>1. Цели и задачи соревнований</a:t>
            </a:r>
            <a:endParaRPr lang="ru-RU" altLang="ru-RU" b="1">
              <a:solidFill>
                <a:srgbClr val="CC3399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На самом массовом уровне – это, прежде всего, </a:t>
            </a:r>
            <a:r>
              <a:rPr lang="ru-RU" altLang="ru-RU">
                <a:solidFill>
                  <a:srgbClr val="9933FF"/>
                </a:solidFill>
                <a:latin typeface="Verdana" pitchFamily="34" charset="0"/>
              </a:rPr>
              <a:t>пропаганда туризма и обучение, обмен опытом, а на высшем уровне - проверка подготовленности и выявление сильнейших команд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. Если в целях и задачах указаны вопросы воспитательной работы, значит, в программе должны быть предусмотрены виды или конкурсы, обеспечивающие их выполнение.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i="1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>
                <a:solidFill>
                  <a:srgbClr val="CC3399"/>
                </a:solidFill>
                <a:latin typeface="Verdana" pitchFamily="34" charset="0"/>
              </a:rPr>
              <a:t>2. Время и место проведения соревнований</a:t>
            </a:r>
            <a:endParaRPr lang="ru-RU" altLang="ru-RU" i="1">
              <a:solidFill>
                <a:srgbClr val="CC3399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В этом разделе разъясняется следующее</a:t>
            </a:r>
            <a:r>
              <a:rPr lang="ru-RU" altLang="ru-RU">
                <a:solidFill>
                  <a:srgbClr val="9933FF"/>
                </a:solidFill>
                <a:latin typeface="Verdana" pitchFamily="34" charset="0"/>
              </a:rPr>
              <a:t>: дата проведения, время прибытия команд, место проведения, способы подъезда, дата и место проведения совещания представителей.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>
                <a:solidFill>
                  <a:srgbClr val="CC3399"/>
                </a:solidFill>
                <a:latin typeface="Verdana" pitchFamily="34" charset="0"/>
              </a:rPr>
              <a:t>3. Руководство подготовкой и проведением соревнований</a:t>
            </a:r>
            <a:endParaRPr lang="ru-RU" altLang="ru-RU">
              <a:solidFill>
                <a:srgbClr val="CC3399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В разделе разъясняется</a:t>
            </a:r>
            <a:r>
              <a:rPr lang="ru-RU" altLang="ru-RU">
                <a:solidFill>
                  <a:srgbClr val="FF0000"/>
                </a:solidFill>
                <a:latin typeface="Verdana" pitchFamily="34" charset="0"/>
              </a:rPr>
              <a:t>, </a:t>
            </a:r>
            <a:r>
              <a:rPr lang="ru-RU" altLang="ru-RU">
                <a:solidFill>
                  <a:srgbClr val="9933FF"/>
                </a:solidFill>
                <a:latin typeface="Verdana" pitchFamily="34" charset="0"/>
              </a:rPr>
              <a:t>кто отвечает за вопросы организационной подготовки соревнований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, на кого непосредственно возлагается проведение соревнований, сообщается состав главной судейской коллегии (главный судья и главный секретарь).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115888"/>
            <a:ext cx="8893175" cy="662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468313" y="257175"/>
            <a:ext cx="82804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проведения</a:t>
            </a:r>
          </a:p>
          <a:p>
            <a:pPr algn="l" eaLnBrk="1" hangingPunct="1"/>
            <a:endParaRPr lang="ru-RU" altLang="ru-RU" sz="1600"/>
          </a:p>
          <a:p>
            <a:pPr algn="just" eaLnBrk="1" hangingPunct="1"/>
            <a:r>
              <a:rPr lang="ru-RU" altLang="ru-RU"/>
              <a:t>При выборе места соревнований необходимо </a:t>
            </a:r>
            <a:r>
              <a:rPr lang="ru-RU" altLang="ru-RU">
                <a:solidFill>
                  <a:srgbClr val="7030A0"/>
                </a:solidFill>
              </a:rPr>
              <a:t>наличие следующих факторов: </a:t>
            </a:r>
          </a:p>
          <a:p>
            <a:pPr algn="just" eaLnBrk="1" hangingPunct="1"/>
            <a:endParaRPr lang="ru-RU" altLang="ru-RU"/>
          </a:p>
          <a:p>
            <a:pPr algn="just" eaLnBrk="1" hangingPunct="1">
              <a:buFontTx/>
              <a:buChar char="•"/>
            </a:pPr>
            <a:r>
              <a:rPr lang="ru-RU" altLang="ru-RU"/>
              <a:t> Поляны или редкого леса (ровный участок) для постановки лагеря, торжественных церемоний, проведения различных спортивных мероприятий; </a:t>
            </a:r>
          </a:p>
          <a:p>
            <a:pPr algn="just" eaLnBrk="1" hangingPunct="1"/>
            <a:endParaRPr lang="ru-RU" altLang="ru-RU"/>
          </a:p>
          <a:p>
            <a:pPr algn="just" eaLnBrk="1" hangingPunct="1">
              <a:buFontTx/>
              <a:buChar char="•"/>
            </a:pPr>
            <a:r>
              <a:rPr lang="ru-RU" altLang="ru-RU"/>
              <a:t> Реки или ручья, других источников воды для приготовления пищи, мытья посуды; </a:t>
            </a:r>
          </a:p>
          <a:p>
            <a:pPr algn="just" eaLnBrk="1" hangingPunct="1"/>
            <a:endParaRPr lang="ru-RU" altLang="ru-RU"/>
          </a:p>
          <a:p>
            <a:pPr algn="just" eaLnBrk="1" hangingPunct="1">
              <a:buFontTx/>
              <a:buChar char="•"/>
            </a:pPr>
            <a:r>
              <a:rPr lang="ru-RU" altLang="ru-RU"/>
              <a:t> Дороги для завоза на поляну продуктов и дров, заезда машины «скорой помощи» и другого транспорта;</a:t>
            </a:r>
          </a:p>
          <a:p>
            <a:pPr algn="just" eaLnBrk="1" hangingPunct="1"/>
            <a:r>
              <a:rPr lang="ru-RU" altLang="ru-RU"/>
              <a:t> </a:t>
            </a:r>
          </a:p>
          <a:p>
            <a:pPr algn="just" eaLnBrk="1" hangingPunct="1">
              <a:buFontTx/>
              <a:buChar char="•"/>
            </a:pPr>
            <a:r>
              <a:rPr lang="ru-RU" altLang="ru-RU"/>
              <a:t> Дров для приготовления пищи на кострах; </a:t>
            </a:r>
          </a:p>
          <a:p>
            <a:pPr algn="just" eaLnBrk="1" hangingPunct="1">
              <a:buFontTx/>
              <a:buChar char="•"/>
            </a:pPr>
            <a:endParaRPr lang="ru-RU" altLang="ru-RU"/>
          </a:p>
          <a:p>
            <a:pPr algn="just" eaLnBrk="1" hangingPunct="1">
              <a:buFontTx/>
              <a:buChar char="•"/>
            </a:pPr>
            <a:r>
              <a:rPr lang="ru-RU" altLang="ru-RU"/>
              <a:t> Картографического материала для подготовки и проведения соревнований.</a:t>
            </a:r>
          </a:p>
          <a:p>
            <a:pPr algn="just" eaLnBrk="1" hangingPunct="1">
              <a:buFontTx/>
              <a:buChar char="•"/>
            </a:pPr>
            <a:r>
              <a:rPr lang="ru-RU" altLang="ru-RU" b="1">
                <a:solidFill>
                  <a:srgbClr val="FF0000"/>
                </a:solidFill>
              </a:rPr>
              <a:t>Если такое место есть на примете, организаторы с представителями главной судейской коллегии должны выехать в район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71438" y="73025"/>
            <a:ext cx="8964612" cy="666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6327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Выбор места проведения </a:t>
            </a:r>
            <a:r>
              <a:rPr lang="ru-RU" b="1" dirty="0" err="1" smtClean="0">
                <a:solidFill>
                  <a:srgbClr val="FF0000"/>
                </a:solidFill>
              </a:rPr>
              <a:t>турслёта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987" name="Объект 4"/>
          <p:cNvSpPr>
            <a:spLocks noGrp="1"/>
          </p:cNvSpPr>
          <p:nvPr>
            <p:ph idx="1"/>
          </p:nvPr>
        </p:nvSpPr>
        <p:spPr>
          <a:xfrm>
            <a:off x="827088" y="981075"/>
            <a:ext cx="8137525" cy="5543550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rgbClr val="7030A0"/>
                </a:solidFill>
              </a:rPr>
              <a:t>организаторы с представителями главной судейской коллегии должны выехать в район соревнований</a:t>
            </a:r>
            <a:r>
              <a:rPr lang="ru-RU" altLang="ru-RU" smtClean="0"/>
              <a:t>, </a:t>
            </a:r>
          </a:p>
          <a:p>
            <a:r>
              <a:rPr lang="ru-RU" altLang="ru-RU" b="1" smtClean="0">
                <a:solidFill>
                  <a:srgbClr val="7030A0"/>
                </a:solidFill>
              </a:rPr>
              <a:t>уточнить все организационные моменты</a:t>
            </a:r>
            <a:r>
              <a:rPr lang="ru-RU" altLang="ru-RU" smtClean="0"/>
              <a:t>, сделать предварительную планировку поляны, </a:t>
            </a:r>
          </a:p>
          <a:p>
            <a:r>
              <a:rPr lang="ru-RU" altLang="ru-RU" b="1" smtClean="0">
                <a:solidFill>
                  <a:srgbClr val="7030A0"/>
                </a:solidFill>
              </a:rPr>
              <a:t>узнать, кто является землепользователем </a:t>
            </a:r>
            <a:r>
              <a:rPr lang="ru-RU" altLang="ru-RU" smtClean="0"/>
              <a:t>данного участка, повстречаться с лесниками (при заготовке дров использовать сухостой и поваленные деревья). </a:t>
            </a:r>
          </a:p>
          <a:p>
            <a:r>
              <a:rPr lang="ru-RU" altLang="ru-RU" smtClean="0"/>
              <a:t>Если место новое, </a:t>
            </a:r>
            <a:r>
              <a:rPr lang="ru-RU" altLang="ru-RU" b="1" smtClean="0">
                <a:solidFill>
                  <a:srgbClr val="7030A0"/>
                </a:solidFill>
              </a:rPr>
              <a:t>необходимо получить письменное согласие местных органов власти</a:t>
            </a:r>
            <a:r>
              <a:rPr lang="ru-RU" altLang="ru-RU" b="1" smtClean="0"/>
              <a:t> </a:t>
            </a:r>
            <a:r>
              <a:rPr lang="ru-RU" altLang="ru-RU" smtClean="0"/>
              <a:t>на проведение в данном районе соревнований. </a:t>
            </a:r>
          </a:p>
          <a:p>
            <a:r>
              <a:rPr lang="ru-RU" altLang="ru-RU" smtClean="0"/>
              <a:t>На соревнованиях школьников районного масштаба и выше (более 100 чел) - это обязательное условие, так как к их проведению привлекаются </a:t>
            </a:r>
            <a:r>
              <a:rPr lang="ru-RU" altLang="ru-RU" b="1" smtClean="0"/>
              <a:t>многие организации</a:t>
            </a:r>
            <a:r>
              <a:rPr lang="ru-RU" altLang="ru-RU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altLang="ru-RU" smtClean="0">
                <a:solidFill>
                  <a:srgbClr val="FF0000"/>
                </a:solidFill>
              </a:rPr>
              <a:t>органы здравоохранения, внутренних дел, лесного хозяйства и другие, для которых обязательным является решение администрации. 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116013" y="623888"/>
            <a:ext cx="7704137" cy="644525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</a:rPr>
              <a:t>Выбор места проведения Турслёта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268413"/>
            <a:ext cx="8064500" cy="51133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>
                <a:solidFill>
                  <a:srgbClr val="7030A0"/>
                </a:solidFill>
              </a:rPr>
              <a:t>Организаторы обязаны предусмотреть возможность плохой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погоды, когда при затяжных дождях резко меняется проходимость дорог, а вероятность срочной эвакуации участников возрастает.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>
                <a:solidFill>
                  <a:srgbClr val="7030A0"/>
                </a:solidFill>
              </a:rPr>
              <a:t>Наиболее удобен такой вариант, когда есть 2-3 традиционных места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которые используются для проведения соревнований школьников поочередно.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лагеря участников, как правило, </a:t>
            </a:r>
            <a:r>
              <a:rPr lang="ru-RU" b="1" dirty="0">
                <a:solidFill>
                  <a:srgbClr val="7030A0"/>
                </a:solidFill>
              </a:rPr>
              <a:t>выбирают поляну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 участок редкого леса на берегу реки или ручья, где можно компактно разместить все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палатки.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Каждой команде следует отвести небольшой участок для костра. </a:t>
            </a:r>
            <a:endParaRPr lang="en-US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Костры </a:t>
            </a:r>
            <a:r>
              <a:rPr lang="ru-RU" b="1" dirty="0">
                <a:solidFill>
                  <a:srgbClr val="7030A0"/>
                </a:solidFill>
              </a:rPr>
              <a:t>должны располагаться так, чтобы не возникла угроза возгорания леса. </a:t>
            </a:r>
            <a:endParaRPr lang="en-US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Судейский </a:t>
            </a:r>
            <a:r>
              <a:rPr lang="ru-RU" b="1" dirty="0">
                <a:solidFill>
                  <a:srgbClr val="7030A0"/>
                </a:solidFill>
              </a:rPr>
              <a:t>лагерь рекомендуется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организовать несколько в стороне, так как по роду своей деятельности судьи могут работать и ночью, нарушая тем основной режим в лагере.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623888"/>
            <a:ext cx="7416800" cy="5016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Выбор места проведения 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ru-RU" sz="2800" b="1" dirty="0" err="1" smtClean="0">
                <a:solidFill>
                  <a:srgbClr val="FF0000"/>
                </a:solidFill>
              </a:rPr>
              <a:t>урслёта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268413"/>
            <a:ext cx="8208962" cy="48974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места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проверить качество воды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возможность использования ее для питья.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забора воды,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мытья посуды, купания, они оборудуются соответствующим образом - мостками, ступеньками, указателями, ограждениями.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общий костер на соревнованиях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располагаться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ближе 50 метров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кромки леса,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костер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оборудована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образом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центре снят дерн, на расстоянии 1-1,5 метра от огня делается полоса земли шириной 60-80 см, чтобы не загорелась трава вокруг.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постановке дистанций соревнований судейская коллегия также должна помнить об охране природы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снимать после соревнований маркировку и увозить/закапывать мусор.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179388" y="200025"/>
            <a:ext cx="626427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  <a:latin typeface="Verdana" pitchFamily="34" charset="0"/>
              </a:rPr>
              <a:t>Туристские слеты</a:t>
            </a:r>
            <a:r>
              <a:rPr lang="ru-RU" altLang="ru-RU" sz="200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>– важная форма подготовки и проверки готовности туристских групп к совершению безаварийного, содержательного туристского похода, а также форма обмена опытом работы и пропаганды туристских инноваций и туристского образа жизни.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5364163" y="2349500"/>
            <a:ext cx="345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ru-RU" altLang="ru-RU" sz="1600"/>
              <a:t> </a:t>
            </a: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1509" name="Picture 13" descr="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13175"/>
            <a:ext cx="3671888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188913"/>
            <a:ext cx="25939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5"/>
          <p:cNvSpPr>
            <a:spLocks noChangeArrowheads="1"/>
          </p:cNvSpPr>
          <p:nvPr/>
        </p:nvSpPr>
        <p:spPr bwMode="auto">
          <a:xfrm>
            <a:off x="179388" y="2732088"/>
            <a:ext cx="504031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>
                <a:solidFill>
                  <a:srgbClr val="0070C0"/>
                </a:solidFill>
                <a:latin typeface="Verdana" pitchFamily="34" charset="0"/>
              </a:rPr>
              <a:t>Цели детско-юношеских туристских слётов:</a:t>
            </a:r>
            <a:r>
              <a:rPr lang="ru-RU" altLang="ru-RU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Формирование и закрепление у учащихся туристских навыков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Проверка уже полученных навыков в форме соревнований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Формирование и сплочение туристских команд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Подготовка педагогов, занимающихся туристско-краеведческой работой.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468313" y="0"/>
            <a:ext cx="8650287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Verdana" pitchFamily="34" charset="0"/>
              </a:rPr>
              <a:t>ПОЛОЖЕНИЕ О ТУРИСТСКОМ СЛЁТЕ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b="1" i="1">
              <a:solidFill>
                <a:srgbClr val="FF99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solidFill>
                  <a:srgbClr val="7030A0"/>
                </a:solidFill>
                <a:latin typeface="Verdana" pitchFamily="34" charset="0"/>
              </a:rPr>
              <a:t>4. Участники соревнований</a:t>
            </a:r>
            <a:endParaRPr lang="en-US" altLang="ru-RU" sz="2400" b="1" i="1">
              <a:solidFill>
                <a:srgbClr val="7030A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1">
              <a:solidFill>
                <a:srgbClr val="7030A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>В этом разделе </a:t>
            </a:r>
            <a:r>
              <a:rPr lang="ru-RU" altLang="ru-RU" sz="2000" b="1">
                <a:solidFill>
                  <a:srgbClr val="FF3399"/>
                </a:solidFill>
                <a:latin typeface="Verdana" pitchFamily="34" charset="0"/>
              </a:rPr>
              <a:t>определяются команды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>, их: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altLang="ru-RU" sz="2000">
                <a:solidFill>
                  <a:srgbClr val="FF3399"/>
                </a:solidFill>
                <a:latin typeface="Verdana" pitchFamily="34" charset="0"/>
              </a:rPr>
              <a:t>возрастной и количественный состав,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ru-RU" altLang="ru-RU" sz="2000">
                <a:solidFill>
                  <a:srgbClr val="FF3399"/>
                </a:solidFill>
                <a:latin typeface="Verdana" pitchFamily="34" charset="0"/>
              </a:rPr>
              <a:t> уровень туристской подготовки.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endParaRPr lang="ru-RU" altLang="ru-RU" sz="2000">
              <a:solidFill>
                <a:srgbClr val="FF3399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>При участии в соревнованиях нескольких возрастных групп необходимо указать, что </a:t>
            </a:r>
            <a:r>
              <a:rPr lang="ru-RU" altLang="ru-RU" sz="2000">
                <a:solidFill>
                  <a:srgbClr val="FF3399"/>
                </a:solidFill>
                <a:latin typeface="Verdana" pitchFamily="34" charset="0"/>
              </a:rPr>
              <a:t>переход в старшую возрастную группу возможен только при наличии специального допуска врача и тренера.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>На школьных и районных соревнованиях </a:t>
            </a:r>
            <a:r>
              <a:rPr lang="ru-RU" altLang="ru-RU" sz="2000">
                <a:solidFill>
                  <a:srgbClr val="FF3399"/>
                </a:solidFill>
                <a:latin typeface="Verdana" pitchFamily="34" charset="0"/>
              </a:rPr>
              <a:t>возрастные группы 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>чаще всего комплектуются по классам -  учащиеся 5-6, 7-8 классов и т.д.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> На соревнованиях более высокого ранга </a:t>
            </a:r>
            <a:r>
              <a:rPr lang="ru-RU" altLang="ru-RU" sz="2000">
                <a:solidFill>
                  <a:srgbClr val="FF3399"/>
                </a:solidFill>
                <a:latin typeface="Verdana" pitchFamily="34" charset="0"/>
              </a:rPr>
              <a:t>группы комплектуются из участников определенных годов рождения </a:t>
            </a:r>
            <a:r>
              <a:rPr lang="ru-RU" altLang="ru-RU" sz="2000">
                <a:solidFill>
                  <a:schemeClr val="tx1"/>
                </a:solidFill>
                <a:latin typeface="Verdana" pitchFamily="34" charset="0"/>
              </a:rPr>
              <a:t>(могут быть группы 14-15 лет, 15-16 лет и т.п.)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b="1" i="1">
              <a:solidFill>
                <a:srgbClr val="FF99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i="1">
                <a:solidFill>
                  <a:srgbClr val="FF9900"/>
                </a:solidFill>
                <a:latin typeface="Verdana" pitchFamily="34" charset="0"/>
              </a:rPr>
              <a:t>5. </a:t>
            </a:r>
            <a:endParaRPr lang="ru-RU" altLang="ru-RU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68313" y="0"/>
            <a:ext cx="8675687" cy="666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23888"/>
            <a:ext cx="7632700" cy="57308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FF0000"/>
                </a:solidFill>
              </a:rPr>
              <a:t>ПОЛОЖЕНИЕ О ТУРИСТСКОМ СЛЁТЕ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625" cy="52562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solidFill>
                  <a:srgbClr val="CC3399"/>
                </a:solidFill>
              </a:rPr>
              <a:t>5. Программа соревнований</a:t>
            </a: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800" b="1" dirty="0">
              <a:solidFill>
                <a:srgbClr val="CC3399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b="1" dirty="0" smtClean="0">
                <a:solidFill>
                  <a:srgbClr val="CC3399"/>
                </a:solidFill>
              </a:rPr>
              <a:t>Уточняются: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соревновательная и конкурсная программы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даются характеристики дистанций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количественный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 команды для участия в каждом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Желательно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конкретно указать распределение видов по дням.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sz="2000" b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FF0000"/>
                </a:solidFill>
              </a:rPr>
              <a:t>ПОЛОЖЕНИЕ О ТУРИСТСКОМ СЛЁТЕ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341438"/>
            <a:ext cx="7993062" cy="457041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>
                <a:solidFill>
                  <a:srgbClr val="7030A0"/>
                </a:solidFill>
              </a:rPr>
              <a:t>6. Определение результатов и </a:t>
            </a:r>
            <a:r>
              <a:rPr lang="ru-RU" sz="2400" b="1" dirty="0" smtClean="0">
                <a:solidFill>
                  <a:srgbClr val="7030A0"/>
                </a:solidFill>
              </a:rPr>
              <a:t>награждение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В этом разделе по каждому виду программы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 формулируются принципы распределения мест и зачетных очков, причем это должно делаться в соответствии с правилами.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Обязательно оговаривается система определения мест в комплексном зачете,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 при этом указывается, какому виду дается преимущество в случае равенства мест-очков.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tx1"/>
                </a:solidFill>
              </a:rPr>
              <a:t>Указывается, какими наградами будут отмечаться команды-призеры, а также отдельные участники.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82804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FF0000"/>
                </a:solidFill>
              </a:rPr>
              <a:t>ПОЛОЖЕНИЕ О ТУРИСТСКОМ СЛЁТЕ</a:t>
            </a:r>
          </a:p>
          <a:p>
            <a:pPr eaLnBrk="1" hangingPunct="1">
              <a:defRPr/>
            </a:pPr>
            <a:endParaRPr lang="ru-RU" altLang="ru-RU" sz="1600" b="1" i="1" dirty="0" smtClean="0">
              <a:solidFill>
                <a:srgbClr val="FF9900"/>
              </a:solidFill>
            </a:endParaRPr>
          </a:p>
          <a:p>
            <a:pPr eaLnBrk="1" hangingPunct="1">
              <a:defRPr/>
            </a:pPr>
            <a:endParaRPr lang="ru-RU" altLang="ru-RU" sz="1600" b="1" i="1" dirty="0" smtClean="0">
              <a:solidFill>
                <a:srgbClr val="FF9900"/>
              </a:solidFill>
            </a:endParaRPr>
          </a:p>
          <a:p>
            <a:pPr eaLnBrk="1" hangingPunct="1">
              <a:defRPr/>
            </a:pPr>
            <a:endParaRPr lang="ru-RU" altLang="ru-RU" sz="1600" b="1" i="1" dirty="0" smtClean="0">
              <a:solidFill>
                <a:srgbClr val="FF9900"/>
              </a:solidFill>
            </a:endParaRPr>
          </a:p>
          <a:p>
            <a:pPr eaLnBrk="1" hangingPunct="1">
              <a:defRPr/>
            </a:pPr>
            <a:r>
              <a:rPr lang="ru-RU" altLang="ru-RU" sz="1600" b="1" i="1" dirty="0" smtClean="0">
                <a:solidFill>
                  <a:srgbClr val="7030A0"/>
                </a:solidFill>
              </a:rPr>
              <a:t>7. </a:t>
            </a:r>
            <a:r>
              <a:rPr lang="ru-RU" altLang="ru-RU" b="1" i="1" dirty="0" smtClean="0">
                <a:solidFill>
                  <a:srgbClr val="7030A0"/>
                </a:solidFill>
              </a:rPr>
              <a:t>Документация и сроки ее сдачи</a:t>
            </a:r>
            <a:endParaRPr lang="ru-RU" altLang="ru-RU" b="1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ru-RU" altLang="ru-RU" sz="1600" dirty="0" smtClean="0"/>
          </a:p>
          <a:p>
            <a:pPr eaLnBrk="1" hangingPunct="1">
              <a:defRPr/>
            </a:pPr>
            <a:r>
              <a:rPr lang="ru-RU" altLang="ru-RU" sz="1600" dirty="0" smtClean="0">
                <a:solidFill>
                  <a:srgbClr val="FF3399"/>
                </a:solidFill>
              </a:rPr>
              <a:t>В этом разделе указывается</a:t>
            </a:r>
            <a:r>
              <a:rPr lang="ru-RU" altLang="ru-RU" sz="1600" dirty="0" smtClean="0"/>
              <a:t>:</a:t>
            </a:r>
          </a:p>
          <a:p>
            <a:pPr eaLnBrk="1" hangingPunct="1">
              <a:defRPr/>
            </a:pPr>
            <a:endParaRPr lang="ru-RU" altLang="ru-RU" sz="16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 smtClean="0"/>
              <a:t> </a:t>
            </a:r>
            <a:r>
              <a:rPr lang="ru-RU" altLang="ru-RU" sz="2000" dirty="0" smtClean="0"/>
              <a:t>срок подачи </a:t>
            </a:r>
            <a:r>
              <a:rPr lang="ru-RU" altLang="ru-RU" sz="2000" dirty="0" smtClean="0">
                <a:solidFill>
                  <a:srgbClr val="FF3399"/>
                </a:solidFill>
              </a:rPr>
              <a:t>предварительной заявки </a:t>
            </a:r>
            <a:r>
              <a:rPr lang="ru-RU" altLang="ru-RU" sz="2000" dirty="0" smtClean="0"/>
              <a:t>на участие и именной заявки на команду.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/>
              <a:t>Здесь же должны быть указаны, при необходимости, требования по предоставлению </a:t>
            </a:r>
            <a:r>
              <a:rPr lang="ru-RU" altLang="ru-RU" sz="2000" dirty="0" smtClean="0">
                <a:solidFill>
                  <a:srgbClr val="FF3399"/>
                </a:solidFill>
              </a:rPr>
              <a:t>других  документов</a:t>
            </a:r>
            <a:r>
              <a:rPr lang="ru-RU" altLang="ru-RU" sz="2000" dirty="0" smtClean="0"/>
              <a:t>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altLang="ru-RU" sz="2000" dirty="0" smtClean="0"/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/>
              <a:t>паспортов участников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/>
              <a:t>свидетельств о рождении,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/>
              <a:t>справок из образовательного учреждения,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/>
              <a:t>копий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</a:t>
            </a:r>
            <a:r>
              <a:rPr lang="ru-RU" altLang="ru-RU" sz="2000" dirty="0" smtClean="0"/>
              <a:t> о направлении команды,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/>
              <a:t> командировочных удостоверений руководителей.</a:t>
            </a:r>
          </a:p>
          <a:p>
            <a:pPr eaLnBrk="1" hangingPunct="1">
              <a:defRPr/>
            </a:pPr>
            <a:endParaRPr lang="ru-RU" altLang="ru-RU" sz="2000" i="1" dirty="0" smtClean="0"/>
          </a:p>
          <a:p>
            <a:pPr eaLnBrk="1" hangingPunct="1">
              <a:defRPr/>
            </a:pPr>
            <a:endParaRPr lang="ru-RU" altLang="ru-RU" sz="2000" dirty="0" smtClean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331913" y="623888"/>
            <a:ext cx="7202487" cy="1281112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О ТУРИСТСКОМ СЛЁТЕ</a:t>
            </a:r>
            <a:b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268413"/>
            <a:ext cx="7491412" cy="4643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Условия приема участников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rgbClr val="CC3399"/>
                </a:solidFill>
              </a:rPr>
              <a:t>В разделе </a:t>
            </a:r>
            <a:r>
              <a:rPr lang="ru-RU" dirty="0" smtClean="0">
                <a:solidFill>
                  <a:srgbClr val="CC3399"/>
                </a:solidFill>
              </a:rPr>
              <a:t>следует: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разъяснить </a:t>
            </a:r>
            <a:r>
              <a:rPr lang="ru-RU" b="1" dirty="0">
                <a:solidFill>
                  <a:srgbClr val="7030A0"/>
                </a:solidFill>
              </a:rPr>
              <a:t>условия размещения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участников (особенно если планируются полевые условия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 </a:t>
            </a:r>
            <a:r>
              <a:rPr lang="ru-RU" b="1" dirty="0">
                <a:solidFill>
                  <a:srgbClr val="7030A0"/>
                </a:solidFill>
              </a:rPr>
              <a:t>приготовления пищи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(на костре или на примусах),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также </a:t>
            </a:r>
            <a:r>
              <a:rPr lang="ru-RU" b="1" dirty="0">
                <a:solidFill>
                  <a:srgbClr val="7030A0"/>
                </a:solidFill>
              </a:rPr>
              <a:t>перечень снаряжения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 оборудования, необходимого для участия в соревнованиях и конкурсах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наличие </a:t>
            </a:r>
            <a:r>
              <a:rPr lang="ru-RU" b="1" dirty="0">
                <a:solidFill>
                  <a:srgbClr val="7030A0"/>
                </a:solidFill>
              </a:rPr>
              <a:t>медицинских допусков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случае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предоставления </a:t>
            </a:r>
            <a:r>
              <a:rPr lang="ru-RU" b="1" dirty="0">
                <a:solidFill>
                  <a:srgbClr val="7030A0"/>
                </a:solidFill>
              </a:rPr>
              <a:t>судейского снаряжения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 должно быть оговорено в положении.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623888"/>
            <a:ext cx="7199313" cy="5016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ПОЛОЖЕНИЕ О ТУРИСТСКОМ СЛЁТЕ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412875"/>
            <a:ext cx="7923212" cy="4498975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rgbClr val="9933FF"/>
                </a:solidFill>
              </a:rPr>
              <a:t>9. Условия финансирования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>
                <a:solidFill>
                  <a:srgbClr val="7030A0"/>
                </a:solidFill>
              </a:rPr>
              <a:t>Указывается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какие расходы несут организаторы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соревнований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командирующие команды организации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Этот раздел является основой для материального обеспечения команд, </a:t>
            </a:r>
            <a:endParaRPr lang="ru-RU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поэтому </a:t>
            </a:r>
            <a:r>
              <a:rPr lang="ru-RU" dirty="0">
                <a:solidFill>
                  <a:srgbClr val="7030A0"/>
                </a:solidFill>
              </a:rPr>
              <a:t>должны быть указаны все виды расходов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питание в пути и на соревнованиях,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проезд,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суточные руководителям,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оплата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провоза багажа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стартовая плата и другие.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115888"/>
            <a:ext cx="84455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ТУРИСТСКОМ СЛЁТЕ</a:t>
            </a:r>
          </a:p>
          <a:p>
            <a:pPr eaLnBrk="1" hangingPunct="1">
              <a:defRPr/>
            </a:pPr>
            <a:endParaRPr lang="ru-RU" altLang="ru-RU" sz="1600" dirty="0" smtClean="0"/>
          </a:p>
          <a:p>
            <a:pPr eaLnBrk="1" hangingPunct="1">
              <a:defRPr/>
            </a:pPr>
            <a:endParaRPr lang="ru-RU" altLang="ru-RU" sz="1600" dirty="0" smtClean="0"/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7030A0"/>
                </a:solidFill>
              </a:rPr>
              <a:t>Так как в положении трудно подробно осветить порядок проведения и особенности видов соревнований, к положению рекомендуется:</a:t>
            </a:r>
          </a:p>
          <a:p>
            <a:pPr eaLnBrk="1" hangingPunct="1">
              <a:defRPr/>
            </a:pPr>
            <a:endParaRPr lang="ru-RU" altLang="ru-RU" sz="1600" dirty="0" smtClean="0"/>
          </a:p>
          <a:p>
            <a:pPr eaLnBrk="1" hangingPunct="1">
              <a:defRPr/>
            </a:pPr>
            <a:r>
              <a:rPr lang="ru-RU" altLang="ru-RU" sz="1600" b="1" dirty="0" smtClean="0">
                <a:solidFill>
                  <a:srgbClr val="FF0000"/>
                </a:solidFill>
              </a:rPr>
              <a:t> добавить: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rgbClr val="7030A0"/>
                </a:solidFill>
              </a:rPr>
              <a:t> условия проведения каждого вида соревнования</a:t>
            </a:r>
            <a:r>
              <a:rPr lang="ru-RU" altLang="ru-RU" sz="1600" dirty="0" smtClean="0"/>
              <a:t>, в которых         оговаривается порядок организации: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/>
              <a:t>количество этапов,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/>
              <a:t>длина дистанции,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/>
              <a:t>действия участников,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/>
              <a:t>необходимое снаряжение,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/>
              <a:t>система судейства,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/>
              <a:t>подведение итогов.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endParaRPr lang="ru-RU" altLang="ru-RU" sz="1600" dirty="0" smtClean="0"/>
          </a:p>
          <a:p>
            <a:pPr marL="0" indent="0" eaLnBrk="1" hangingPunct="1">
              <a:defRPr/>
            </a:pPr>
            <a:endParaRPr lang="ru-RU" altLang="ru-RU" sz="16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defRPr/>
            </a:pPr>
            <a:r>
              <a:rPr lang="ru-RU" altLang="ru-RU" sz="1600" b="1" dirty="0" smtClean="0">
                <a:solidFill>
                  <a:srgbClr val="FF0000"/>
                </a:solidFill>
              </a:rPr>
              <a:t>Условия лучше выслать вместе с положением, </a:t>
            </a:r>
            <a:r>
              <a:rPr lang="ru-RU" altLang="ru-RU" sz="1600" dirty="0" smtClean="0"/>
              <a:t>но если по разным причинам сделать это не удастся, </a:t>
            </a:r>
            <a:r>
              <a:rPr lang="ru-RU" altLang="ru-RU" sz="1600" b="1" dirty="0" smtClean="0">
                <a:solidFill>
                  <a:srgbClr val="7030A0"/>
                </a:solidFill>
              </a:rPr>
              <a:t>то разослать позже, но желательно до первого совещания с представителями,</a:t>
            </a:r>
            <a:r>
              <a:rPr lang="ru-RU" altLang="ru-RU" sz="1600" dirty="0" smtClean="0"/>
              <a:t> чтобы снять вопросы, которые могут возникнуть вследствие неясностей в положении.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98438" y="188913"/>
            <a:ext cx="8964612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3555" name="Picture 4" descr="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47775"/>
            <a:ext cx="59055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79388" y="260350"/>
            <a:ext cx="8785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ru-RU" altLang="ru-RU" b="1" i="1">
                <a:solidFill>
                  <a:srgbClr val="FF9900"/>
                </a:solidFill>
              </a:rPr>
              <a:t>I слет юных туристов РСФСР</a:t>
            </a:r>
            <a:r>
              <a:rPr lang="ru-RU" altLang="ru-RU"/>
              <a:t> был проведён в 1954 году в Жигулях (ныне Самарская обл.) В нём приняли участие 70 групп, представляющих различные территории, - всего около 1100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856662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/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7030A0"/>
                </a:solidFill>
              </a:rPr>
              <a:t>Туристские соревнования учащихся </a:t>
            </a:r>
            <a:r>
              <a:rPr lang="ru-RU" altLang="ru-RU" dirty="0" smtClean="0"/>
              <a:t>должны учитывать: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 smtClean="0"/>
              <a:t> </a:t>
            </a:r>
            <a:r>
              <a:rPr lang="ru-RU" altLang="ru-RU" dirty="0" smtClean="0">
                <a:solidFill>
                  <a:srgbClr val="FF0000"/>
                </a:solidFill>
              </a:rPr>
              <a:t>возрастные особенности</a:t>
            </a:r>
            <a:r>
              <a:rPr lang="ru-RU" altLang="ru-RU" dirty="0" smtClean="0"/>
              <a:t>,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 smtClean="0"/>
              <a:t> а главное - </a:t>
            </a:r>
            <a:r>
              <a:rPr lang="ru-RU" altLang="ru-RU" dirty="0" smtClean="0">
                <a:solidFill>
                  <a:srgbClr val="FF0000"/>
                </a:solidFill>
              </a:rPr>
              <a:t>небольшой туристский опыт участников</a:t>
            </a:r>
            <a:r>
              <a:rPr lang="ru-RU" altLang="ru-RU" dirty="0" smtClean="0"/>
              <a:t>, команды которых, как правило, комплектуются из учащихся одного класса и возглавляются рядовым учителем,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также не имеющим зачастую значительного туристского опыта.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altLang="ru-RU" dirty="0" smtClean="0"/>
              <a:t>В связи с этим </a:t>
            </a:r>
            <a:r>
              <a:rPr lang="ru-RU" altLang="ru-RU" dirty="0" smtClean="0">
                <a:solidFill>
                  <a:srgbClr val="FF0000"/>
                </a:solidFill>
              </a:rPr>
              <a:t>правила соревнований значительно облегчены в части судейства, </a:t>
            </a:r>
            <a:r>
              <a:rPr lang="ru-RU" altLang="ru-RU" dirty="0" smtClean="0"/>
              <a:t>однако организационная сторона соревнований намного усилена, так как к проведению соревнований школьников подключается большое число различных организаций.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ru-RU" altLang="ru-RU" dirty="0" smtClean="0"/>
          </a:p>
          <a:p>
            <a:pPr marL="0" indent="0"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algn="just" eaLnBrk="1" hangingPunct="1">
              <a:defRPr/>
            </a:pPr>
            <a:r>
              <a:rPr lang="ru-RU" altLang="ru-RU" sz="2000" dirty="0" smtClean="0"/>
              <a:t>	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организации и проведения туристских соревнований учащихся Российской Федерации» разработаны министерством образования РФ и Государственным комитетом РФ по физической культуре и туризму</a:t>
            </a:r>
            <a:r>
              <a:rPr lang="ru-RU" altLang="ru-RU" sz="2000" b="1" dirty="0" smtClean="0"/>
              <a:t>. </a:t>
            </a:r>
          </a:p>
          <a:p>
            <a:pPr algn="just" eaLnBrk="1" hangingPunct="1">
              <a:defRPr/>
            </a:pPr>
            <a:endParaRPr lang="ru-RU" altLang="ru-RU" b="1" dirty="0" smtClean="0"/>
          </a:p>
        </p:txBody>
      </p:sp>
      <p:sp>
        <p:nvSpPr>
          <p:cNvPr id="24579" name="Rectangle 11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23888"/>
            <a:ext cx="7812087" cy="5016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Программа туристических слётов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484313"/>
            <a:ext cx="7202487" cy="44275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  <a:r>
              <a:rPr lang="ru-RU" sz="2400" b="1" dirty="0" smtClean="0">
                <a:solidFill>
                  <a:srgbClr val="00B0F0"/>
                </a:solidFill>
              </a:rPr>
              <a:t>Программа </a:t>
            </a:r>
            <a:r>
              <a:rPr lang="ru-RU" sz="2400" b="1" dirty="0" err="1">
                <a:solidFill>
                  <a:srgbClr val="00B0F0"/>
                </a:solidFill>
              </a:rPr>
              <a:t>турслетов</a:t>
            </a:r>
            <a:r>
              <a:rPr lang="ru-RU" sz="2400" b="1" dirty="0">
                <a:solidFill>
                  <a:srgbClr val="00B0F0"/>
                </a:solidFill>
              </a:rPr>
              <a:t> может включать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Соревнования по туристскому многоборью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Соревнования по ориентированию на местности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Конкурсы по организации бивака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Конкурсы походной медицины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Конкурсы по глазомерной съёмке местности 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Конкурсы туристской песни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Краеведческие конкурсы (викторины)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64163" y="2349500"/>
            <a:ext cx="345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ru-RU" altLang="ru-RU" sz="1600"/>
              <a:t>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2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i="1">
                <a:solidFill>
                  <a:srgbClr val="FF9900"/>
                </a:solidFill>
                <a:latin typeface="Verdana" pitchFamily="34" charset="0"/>
              </a:rPr>
              <a:t>     </a:t>
            </a:r>
            <a:r>
              <a:rPr lang="ru-RU" altLang="ru-RU" sz="2800" b="1" i="1">
                <a:solidFill>
                  <a:srgbClr val="FF9900"/>
                </a:solidFill>
                <a:latin typeface="Verdana" pitchFamily="34" charset="0"/>
              </a:rPr>
              <a:t>Основные этапы детско-юношеских туристских слётов</a:t>
            </a:r>
            <a:r>
              <a:rPr lang="ru-RU" altLang="ru-RU" b="1" i="1">
                <a:solidFill>
                  <a:srgbClr val="FF9900"/>
                </a:solidFill>
                <a:latin typeface="Verdana" pitchFamily="34" charset="0"/>
              </a:rPr>
              <a:t>: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b="1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b="1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Verdana" pitchFamily="34" charset="0"/>
              </a:rPr>
              <a:t>Туристское многоборье</a:t>
            </a:r>
            <a:r>
              <a:rPr lang="ru-RU" altLang="ru-RU">
                <a:solidFill>
                  <a:srgbClr val="FF0000"/>
                </a:solidFill>
                <a:latin typeface="Verdana" pitchFamily="34" charset="0"/>
              </a:rPr>
              <a:t> 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- комплекс технических этапов, имитирующих преодоление естественных препятствий в походе. Классифицируется по видам туризма (пеший, горный, лыжный, водный и т.п.)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Основными видами являются </a:t>
            </a:r>
            <a:r>
              <a:rPr lang="ru-RU" altLang="ru-RU">
                <a:solidFill>
                  <a:srgbClr val="7030A0"/>
                </a:solidFill>
                <a:latin typeface="Verdana" pitchFamily="34" charset="0"/>
              </a:rPr>
              <a:t>пешеходное и горное турмногоборье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. Они схожи между собой и предполагают следующие виды технических этапов: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rgbClr val="7030A0"/>
                </a:solidFill>
                <a:latin typeface="Verdana" pitchFamily="34" charset="0"/>
              </a:rPr>
              <a:t>Навыки ориентирования на местности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, в команде и поодиночке.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rgbClr val="7030A0"/>
                </a:solidFill>
                <a:latin typeface="Verdana" pitchFamily="34" charset="0"/>
              </a:rPr>
              <a:t>Работа с веревками 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и альпинистским снаряжением, навесные переправы через водные преграды, преодоление скального рельефа, техника работы на льду и склонах, работа в связках.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rgbClr val="7030A0"/>
                </a:solidFill>
                <a:latin typeface="Verdana" pitchFamily="34" charset="0"/>
              </a:rPr>
              <a:t>Транспортировка пострадавшего </a:t>
            </a: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и груза.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5364163" y="2349500"/>
            <a:ext cx="345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ru-RU" altLang="ru-RU" sz="1600"/>
              <a:t> 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79388" y="188913"/>
            <a:ext cx="8785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rgbClr val="FF9900"/>
                </a:solidFill>
              </a:rPr>
              <a:t>Основные этапы детско-юношеских туристских слётов:</a:t>
            </a:r>
            <a:r>
              <a:rPr lang="ru-RU" altLang="ru-RU" sz="2800" dirty="0" smtClean="0"/>
              <a:t> </a:t>
            </a:r>
          </a:p>
          <a:p>
            <a:pPr algn="ctr" eaLnBrk="1" hangingPunct="1">
              <a:defRPr/>
            </a:pPr>
            <a:endParaRPr lang="ru-RU" altLang="ru-RU" sz="2800" dirty="0" smtClean="0"/>
          </a:p>
          <a:p>
            <a:pPr marL="0" indent="0" eaLnBrk="1" hangingPunct="1">
              <a:defRPr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FF0000"/>
                </a:solidFill>
              </a:rPr>
              <a:t>Спортивное ориентирование</a:t>
            </a:r>
            <a:r>
              <a:rPr lang="ru-RU" altLang="ru-RU" dirty="0" smtClean="0">
                <a:solidFill>
                  <a:srgbClr val="FF0000"/>
                </a:solidFill>
              </a:rPr>
              <a:t> </a:t>
            </a:r>
            <a:r>
              <a:rPr lang="ru-RU" altLang="ru-RU" dirty="0" smtClean="0"/>
              <a:t>— вид спорта, в котором участники при помощи спортивной карты и компаса должны пройти маршрут спланированный на местности и отмеченный контрольными пунктами (КП). Результаты, как правило, определяются по времени прохождения дистанции (в определенных случаях с учётом штрафного времени) или по количеству набранных очков.</a:t>
            </a:r>
          </a:p>
          <a:p>
            <a:pPr eaLnBrk="1" hangingPunct="1">
              <a:defRPr/>
            </a:pPr>
            <a:r>
              <a:rPr lang="ru-RU" altLang="ru-RU" dirty="0" smtClean="0"/>
              <a:t> 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  <p:pic>
        <p:nvPicPr>
          <p:cNvPr id="28677" name="Picture 8" descr="h_svxtriednp3piz0f5vwqmswk6oykjar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43211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den_turiz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43211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64163" y="2349500"/>
            <a:ext cx="345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ru-RU" altLang="ru-RU" sz="1600"/>
              <a:t>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9388" y="307975"/>
            <a:ext cx="878522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>
                <a:solidFill>
                  <a:srgbClr val="FF9900"/>
                </a:solidFill>
                <a:latin typeface="Verdana" pitchFamily="34" charset="0"/>
              </a:rPr>
              <a:t>Основные этапы детско-юношеских туристских слётов:</a:t>
            </a:r>
            <a:r>
              <a:rPr lang="ru-RU" altLang="ru-RU" sz="280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ru-RU" altLang="ru-RU" sz="2800" b="1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Verdana" pitchFamily="34" charset="0"/>
              </a:rPr>
              <a:t>Работа с веревками и альпинистским снаряжением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 Навесные переправы через водные преграды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 Накладные переправы через водные преграды (бревно, слеги)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30725" name="Picture 8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773238"/>
            <a:ext cx="30956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773238"/>
            <a:ext cx="2779713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0" descr="DSCF05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122738"/>
            <a:ext cx="309562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1" descr="DSCF06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73238"/>
            <a:ext cx="260985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64163" y="2349500"/>
            <a:ext cx="345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ru-RU" altLang="ru-RU" sz="1600"/>
              <a:t>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07950" y="115888"/>
            <a:ext cx="8964613" cy="666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2573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7145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171700" indent="-3429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6289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30861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5433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4000500" indent="-3429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>
                <a:solidFill>
                  <a:srgbClr val="FF9900"/>
                </a:solidFill>
                <a:latin typeface="Verdana" pitchFamily="34" charset="0"/>
              </a:rPr>
              <a:t>Основные этапы детско-юношеских туристских слётов:</a:t>
            </a:r>
            <a:r>
              <a:rPr lang="ru-RU" altLang="ru-RU" sz="280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b="1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Verdana" pitchFamily="34" charset="0"/>
              </a:rPr>
              <a:t>Работа с веревками и альпинистским снаряжением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Техника преодоление скального рельефа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Техника работы на ледово-снежных склонах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>
                <a:solidFill>
                  <a:schemeClr val="tx1"/>
                </a:solidFill>
                <a:latin typeface="Verdana" pitchFamily="34" charset="0"/>
              </a:rPr>
              <a:t>Работа в связках.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ru-RU" altLang="ru-RU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32773" name="Picture 5" descr="DSCF5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24175"/>
            <a:ext cx="28082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DSCF51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924175"/>
            <a:ext cx="28067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DSCF51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2924175"/>
            <a:ext cx="28098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11546</TotalTime>
  <Words>2015</Words>
  <Application>Microsoft Office PowerPoint</Application>
  <PresentationFormat>Экран (4:3)</PresentationFormat>
  <Paragraphs>295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Verdana</vt:lpstr>
      <vt:lpstr>Arial</vt:lpstr>
      <vt:lpstr>Century Gothic</vt:lpstr>
      <vt:lpstr>Wingdings 3</vt:lpstr>
      <vt:lpstr>Times New Roman</vt:lpstr>
      <vt:lpstr>Wingdings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туристических слётов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места проведения турслёта </vt:lpstr>
      <vt:lpstr>Выбор места проведения Турслёта</vt:lpstr>
      <vt:lpstr>Выбор места проведения Tурслёта</vt:lpstr>
      <vt:lpstr>Презентация PowerPoint</vt:lpstr>
      <vt:lpstr>ПОЛОЖЕНИЕ О ТУРИСТСКОМ СЛЁТЕ </vt:lpstr>
      <vt:lpstr>ПОЛОЖЕНИЕ О ТУРИСТСКОМ СЛЁТЕ</vt:lpstr>
      <vt:lpstr>Презентация PowerPoint</vt:lpstr>
      <vt:lpstr>ПОЛОЖЕНИЕ О ТУРИСТСКОМ СЛЁТЕ </vt:lpstr>
      <vt:lpstr>ПОЛОЖЕНИЕ О ТУРИСТСКОМ СЛЁТЕ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Южные материки Географическое положение, размеры,конфигурация</dc:title>
  <dc:creator>Притула</dc:creator>
  <cp:lastModifiedBy>HP</cp:lastModifiedBy>
  <cp:revision>173</cp:revision>
  <dcterms:created xsi:type="dcterms:W3CDTF">2006-02-02T20:29:49Z</dcterms:created>
  <dcterms:modified xsi:type="dcterms:W3CDTF">2020-04-07T12:32:11Z</dcterms:modified>
</cp:coreProperties>
</file>