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924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1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8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758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29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2415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20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100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25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15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21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43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30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52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3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76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A511-137B-417C-A8E1-83472927DB1A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262BFD-5D25-4FCC-884C-CA3983040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37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1758" y="212321"/>
            <a:ext cx="806217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регулирование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развития детского туризма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916" y="1485247"/>
            <a:ext cx="11148698" cy="45928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В России детский туризм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 высокую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социальную</a:t>
            </a:r>
            <a:b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значимость</a:t>
            </a:r>
            <a:r>
              <a:rPr lang="ru-RU" sz="2400" b="1" dirty="0" smtClean="0">
                <a:solidFill>
                  <a:srgbClr val="7030A0"/>
                </a:solidFill>
              </a:rPr>
              <a:t>; </a:t>
            </a:r>
            <a:r>
              <a:rPr lang="ru-RU" sz="2400" dirty="0" smtClean="0"/>
              <a:t>за счет бюджетных средств осуществляется </a:t>
            </a:r>
            <a:r>
              <a:rPr lang="ru-RU" sz="2400" dirty="0" smtClean="0"/>
              <a:t>полное</a:t>
            </a:r>
            <a:br>
              <a:rPr lang="ru-RU" sz="2400" dirty="0" smtClean="0"/>
            </a:br>
            <a:r>
              <a:rPr lang="ru-RU" sz="2400" dirty="0" smtClean="0"/>
              <a:t>или </a:t>
            </a:r>
            <a:r>
              <a:rPr lang="ru-RU" sz="2400" dirty="0" smtClean="0"/>
              <a:t>частичное финансирование данного вида туризма.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 Основным источником финансирования социального </a:t>
            </a:r>
            <a:r>
              <a:rPr lang="ru-RU" sz="2400" dirty="0" smtClean="0"/>
              <a:t>детского</a:t>
            </a:r>
            <a:br>
              <a:rPr lang="ru-RU" sz="2400" dirty="0" smtClean="0"/>
            </a:br>
            <a:r>
              <a:rPr lang="ru-RU" sz="2400" dirty="0" smtClean="0"/>
              <a:t>туризма </a:t>
            </a:r>
            <a:r>
              <a:rPr lang="ru-RU" sz="2400" dirty="0" smtClean="0"/>
              <a:t>выступает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 социального страхования Российской Федерации, </a:t>
            </a:r>
            <a:r>
              <a:rPr lang="ru-RU" sz="2400" dirty="0" smtClean="0"/>
              <a:t>бюджет которого ежегодно содержит статью расходов на оздоровление и санаторно-курортное лечение детей.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наиболее развитым и старейшим сегментом детского туризма является </a:t>
            </a:r>
            <a:r>
              <a:rPr lang="ru-RU" sz="2400" b="1" dirty="0" smtClean="0">
                <a:solidFill>
                  <a:srgbClr val="7030A0"/>
                </a:solidFill>
              </a:rPr>
              <a:t>отдых в учреждениях и организациях </a:t>
            </a:r>
            <a:r>
              <a:rPr lang="ru-RU" sz="2400" b="1" dirty="0" smtClean="0">
                <a:solidFill>
                  <a:srgbClr val="7030A0"/>
                </a:solidFill>
              </a:rPr>
              <a:t>лечебно-оздоровительного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типа </a:t>
            </a:r>
            <a:r>
              <a:rPr lang="ru-RU" sz="2400" dirty="0" smtClean="0"/>
              <a:t>(санатории, детские лагеря отдыха, дома отдыха и др.).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96" y="212321"/>
            <a:ext cx="1059287" cy="105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586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293" y="0"/>
            <a:ext cx="9000067" cy="7379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Некоммерческая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сфера детского туризма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1" y="753177"/>
            <a:ext cx="9464039" cy="5014626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Туристские клубы </a:t>
            </a:r>
            <a:r>
              <a:rPr lang="ru-RU" dirty="0"/>
              <a:t>как «учреждения дополнительного образования» </a:t>
            </a:r>
            <a:r>
              <a:rPr lang="ru-RU" dirty="0" smtClean="0"/>
              <a:t>осуществляют </a:t>
            </a:r>
            <a:r>
              <a:rPr lang="ru-RU" dirty="0"/>
              <a:t>свою деятельность на базе школ и других </a:t>
            </a:r>
            <a:r>
              <a:rPr lang="ru-RU" dirty="0" smtClean="0"/>
              <a:t>общеобразовательных </a:t>
            </a:r>
            <a:r>
              <a:rPr lang="ru-RU" dirty="0"/>
              <a:t>учреждений. </a:t>
            </a:r>
          </a:p>
          <a:p>
            <a:r>
              <a:rPr lang="ru-RU" dirty="0"/>
              <a:t>	</a:t>
            </a:r>
            <a:r>
              <a:rPr lang="ru-RU" dirty="0">
                <a:solidFill>
                  <a:srgbClr val="7030A0"/>
                </a:solidFill>
              </a:rPr>
              <a:t>Туристские кружки и секции </a:t>
            </a:r>
            <a:r>
              <a:rPr lang="ru-RU" dirty="0"/>
              <a:t>приписаны как к </a:t>
            </a:r>
            <a:r>
              <a:rPr lang="ru-RU" dirty="0" err="1"/>
              <a:t>разнопрофильным</a:t>
            </a:r>
            <a:r>
              <a:rPr lang="ru-RU" dirty="0"/>
              <a:t> учреждениям дополнительного образования детей (Домам детского и юношеского туризма и экскурсий, станциям детского и юношеского </a:t>
            </a:r>
            <a:r>
              <a:rPr lang="ru-RU" dirty="0" smtClean="0"/>
              <a:t>туризма </a:t>
            </a:r>
            <a:r>
              <a:rPr lang="ru-RU" dirty="0"/>
              <a:t>), так и к специализированным учреждениям (Станции юных </a:t>
            </a:r>
            <a:r>
              <a:rPr lang="ru-RU" dirty="0" smtClean="0"/>
              <a:t>туристов</a:t>
            </a:r>
            <a:r>
              <a:rPr lang="ru-RU" dirty="0"/>
              <a:t>, центры детско-юношеского туризма). </a:t>
            </a:r>
          </a:p>
          <a:p>
            <a:r>
              <a:rPr lang="ru-RU" dirty="0"/>
              <a:t>	</a:t>
            </a:r>
            <a:r>
              <a:rPr lang="ru-RU" dirty="0">
                <a:solidFill>
                  <a:schemeClr val="accent4"/>
                </a:solidFill>
              </a:rPr>
              <a:t>К большому сожалению, в большинстве регионов России количество организаций дополнительного образования детей катастрофически </a:t>
            </a:r>
            <a:r>
              <a:rPr lang="ru-RU" dirty="0" smtClean="0">
                <a:solidFill>
                  <a:schemeClr val="accent4"/>
                </a:solidFill>
              </a:rPr>
              <a:t>сокращается</a:t>
            </a:r>
            <a:r>
              <a:rPr lang="ru-RU" dirty="0">
                <a:solidFill>
                  <a:schemeClr val="accent4"/>
                </a:solidFill>
              </a:rPr>
              <a:t>. </a:t>
            </a:r>
          </a:p>
          <a:p>
            <a:r>
              <a:rPr lang="ru-RU" dirty="0"/>
              <a:t>	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причины ликвидации центров и станций детско-юношеского туризма:</a:t>
            </a:r>
          </a:p>
          <a:p>
            <a:r>
              <a:rPr lang="ru-RU" dirty="0"/>
              <a:t> - стремление к сокращению бюджетных расходов;</a:t>
            </a:r>
          </a:p>
          <a:p>
            <a:r>
              <a:rPr lang="ru-RU" dirty="0"/>
              <a:t>- заинтересованность коммерческих структур в объектах недвижимости си-</a:t>
            </a:r>
            <a:r>
              <a:rPr lang="ru-RU" dirty="0" err="1"/>
              <a:t>стемы</a:t>
            </a:r>
            <a:r>
              <a:rPr lang="ru-RU" dirty="0"/>
              <a:t> образования в первую очередь с объектами размещения.</a:t>
            </a:r>
          </a:p>
          <a:p>
            <a:r>
              <a:rPr lang="ru-RU" dirty="0"/>
              <a:t>- слабая материально-техническая база</a:t>
            </a:r>
          </a:p>
        </p:txBody>
      </p:sp>
    </p:spTree>
    <p:extLst>
      <p:ext uri="{BB962C8B-B14F-4D97-AF65-F5344CB8AC3E}">
        <p14:creationId xmlns:p14="http://schemas.microsoft.com/office/powerpoint/2010/main" val="1035669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8547"/>
            <a:ext cx="9418320" cy="10828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rgbClr val="7030A0"/>
                </a:solidFill>
              </a:rPr>
              <a:t>Центр </a:t>
            </a:r>
            <a:r>
              <a:rPr lang="ru-RU" sz="3000" b="1" dirty="0" err="1">
                <a:solidFill>
                  <a:srgbClr val="7030A0"/>
                </a:solidFill>
              </a:rPr>
              <a:t>детско</a:t>
            </a:r>
            <a:r>
              <a:rPr lang="ru-RU" sz="3000" b="1" dirty="0">
                <a:solidFill>
                  <a:srgbClr val="7030A0"/>
                </a:solidFill>
              </a:rPr>
              <a:t>–юношеского туризма Министерства Образования </a:t>
            </a:r>
            <a:r>
              <a:rPr lang="ru-RU" sz="3000" b="1" dirty="0" smtClean="0">
                <a:solidFill>
                  <a:srgbClr val="7030A0"/>
                </a:solidFill>
              </a:rPr>
              <a:t>РФ - координатор развития ДЮТ в России</a:t>
            </a:r>
            <a:endParaRPr lang="ru-RU" sz="3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" y="1519989"/>
            <a:ext cx="9296400" cy="459757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разработки содержания, методики и новых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-тельных технологий для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туристско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–краеведческих объединений учащихся;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массовых мероприятий, развивающих различные направления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туристско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–краеведческой деятельности учащихся;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осуществление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инструктивно–методической работы, обеспечиваю-щей повышение квалификации и стимулирование творческой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работников центров;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координирование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усилий и оказание помощи образовательным учреждениям в организации и совершенствовании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туристско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–краеведческой и экскурсионной работы.  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перспективе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–юношеский туризм может и должен стать одним из приоритетных направлений развития.</a:t>
            </a:r>
          </a:p>
          <a:p>
            <a:pPr algn="ctr"/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84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54" y="106680"/>
            <a:ext cx="9243906" cy="6657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Возможности детско-юношеского туризма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94347"/>
            <a:ext cx="9585960" cy="47660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7030A0"/>
                </a:solidFill>
              </a:rPr>
              <a:t>Во-первых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</a:rPr>
              <a:t>ДЮТ </a:t>
            </a:r>
            <a:r>
              <a:rPr lang="ru-RU" sz="2000" dirty="0" smtClean="0">
                <a:solidFill>
                  <a:schemeClr val="tx1"/>
                </a:solidFill>
              </a:rPr>
              <a:t>выступает </a:t>
            </a:r>
            <a:r>
              <a:rPr lang="ru-RU" sz="2000" dirty="0">
                <a:solidFill>
                  <a:schemeClr val="tx1"/>
                </a:solidFill>
              </a:rPr>
              <a:t>эффективным средством </a:t>
            </a:r>
            <a:r>
              <a:rPr lang="ru-RU" sz="2000" dirty="0" smtClean="0">
                <a:solidFill>
                  <a:schemeClr val="tx1"/>
                </a:solidFill>
              </a:rPr>
              <a:t>патриотического </a:t>
            </a:r>
            <a:r>
              <a:rPr lang="ru-RU" sz="2000" dirty="0">
                <a:solidFill>
                  <a:schemeClr val="tx1"/>
                </a:solidFill>
              </a:rPr>
              <a:t>воспитания, он предоставляет уникальную возможность глубже узнать и наглядно ознакомиться с историческим и культурным наследием своей страны и других государств, пробудить у молодых людей чувство </a:t>
            </a:r>
            <a:r>
              <a:rPr lang="ru-RU" sz="2000" dirty="0" smtClean="0">
                <a:solidFill>
                  <a:schemeClr val="tx1"/>
                </a:solidFill>
              </a:rPr>
              <a:t>национального </a:t>
            </a:r>
            <a:r>
              <a:rPr lang="ru-RU" sz="2000" dirty="0">
                <a:solidFill>
                  <a:schemeClr val="tx1"/>
                </a:solidFill>
              </a:rPr>
              <a:t>самосознания, воспитать уважение и терпимость к быту и обычаям других национальностей и народов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7030A0"/>
                </a:solidFill>
              </a:rPr>
              <a:t>Во-вторых, </a:t>
            </a:r>
            <a:r>
              <a:rPr lang="ru-RU" sz="2000" dirty="0">
                <a:solidFill>
                  <a:schemeClr val="tx1"/>
                </a:solidFill>
              </a:rPr>
              <a:t>велика роль путешествий в обеспечении многостороннего </a:t>
            </a:r>
            <a:r>
              <a:rPr lang="ru-RU" sz="2000" dirty="0" smtClean="0">
                <a:solidFill>
                  <a:schemeClr val="tx1"/>
                </a:solidFill>
              </a:rPr>
              <a:t>развития </a:t>
            </a:r>
            <a:r>
              <a:rPr lang="ru-RU" sz="2000" dirty="0">
                <a:solidFill>
                  <a:schemeClr val="tx1"/>
                </a:solidFill>
              </a:rPr>
              <a:t>личности. Именно походы, поездки, экскурсии могут дать </a:t>
            </a:r>
            <a:r>
              <a:rPr lang="ru-RU" sz="2000" dirty="0" smtClean="0">
                <a:solidFill>
                  <a:schemeClr val="tx1"/>
                </a:solidFill>
              </a:rPr>
              <a:t>подрастающему </a:t>
            </a:r>
            <a:r>
              <a:rPr lang="ru-RU" sz="2000" dirty="0">
                <a:solidFill>
                  <a:schemeClr val="tx1"/>
                </a:solidFill>
              </a:rPr>
              <a:t>поколению возможность для повышения своего </a:t>
            </a:r>
            <a:r>
              <a:rPr lang="ru-RU" sz="2000" dirty="0" smtClean="0">
                <a:solidFill>
                  <a:schemeClr val="tx1"/>
                </a:solidFill>
              </a:rPr>
              <a:t>интеллектуального </a:t>
            </a:r>
            <a:r>
              <a:rPr lang="ru-RU" sz="2000" dirty="0">
                <a:solidFill>
                  <a:schemeClr val="tx1"/>
                </a:solidFill>
              </a:rPr>
              <a:t>уровня, развития наблюдательности, способности воспринимать </a:t>
            </a:r>
            <a:r>
              <a:rPr lang="ru-RU" sz="2000" dirty="0" smtClean="0">
                <a:solidFill>
                  <a:schemeClr val="tx1"/>
                </a:solidFill>
              </a:rPr>
              <a:t>красоту </a:t>
            </a:r>
            <a:r>
              <a:rPr lang="ru-RU" sz="2000" dirty="0">
                <a:solidFill>
                  <a:schemeClr val="tx1"/>
                </a:solidFill>
              </a:rPr>
              <a:t>окружающего </a:t>
            </a:r>
            <a:r>
              <a:rPr lang="ru-RU" sz="2000" dirty="0" smtClean="0">
                <a:solidFill>
                  <a:schemeClr val="tx1"/>
                </a:solidFill>
              </a:rPr>
              <a:t>мира.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</a:rPr>
              <a:t>В-третьих</a:t>
            </a:r>
            <a:r>
              <a:rPr lang="ru-RU" sz="2000" dirty="0">
                <a:solidFill>
                  <a:srgbClr val="7030A0"/>
                </a:solidFill>
              </a:rPr>
              <a:t>, </a:t>
            </a:r>
            <a:r>
              <a:rPr lang="ru-RU" sz="2000" dirty="0">
                <a:solidFill>
                  <a:schemeClr val="tx1"/>
                </a:solidFill>
              </a:rPr>
              <a:t>туризм важен как  средство снятия физической усталости, психологического напряжения и стрессов. Кроме того, детско-юношеский спортивно-оздоровительный туризм является одной из наиболее </a:t>
            </a:r>
            <a:r>
              <a:rPr lang="ru-RU" sz="2000" dirty="0" smtClean="0">
                <a:solidFill>
                  <a:schemeClr val="tx1"/>
                </a:solidFill>
              </a:rPr>
              <a:t>эффективных </a:t>
            </a:r>
            <a:r>
              <a:rPr lang="ru-RU" sz="2000" dirty="0">
                <a:solidFill>
                  <a:schemeClr val="tx1"/>
                </a:solidFill>
              </a:rPr>
              <a:t>оздоровительных технологий</a:t>
            </a:r>
            <a:r>
              <a:rPr lang="ru-RU" sz="20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581871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4212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>
                <a:solidFill>
                  <a:srgbClr val="7030A0"/>
                </a:solidFill>
              </a:rPr>
              <a:t>Что нужно сделать, что бы детско-юношеский туризм стал </a:t>
            </a:r>
            <a:r>
              <a:rPr lang="ru-RU" b="1" dirty="0" smtClean="0">
                <a:solidFill>
                  <a:srgbClr val="7030A0"/>
                </a:solidFill>
              </a:rPr>
              <a:t>приоритетным </a:t>
            </a:r>
            <a:r>
              <a:rPr lang="ru-RU" b="1" dirty="0">
                <a:solidFill>
                  <a:srgbClr val="7030A0"/>
                </a:solidFill>
              </a:rPr>
              <a:t>направлением развития </a:t>
            </a:r>
            <a:r>
              <a:rPr lang="ru-RU" b="1" dirty="0" smtClean="0">
                <a:solidFill>
                  <a:srgbClr val="7030A0"/>
                </a:solidFill>
              </a:rPr>
              <a:t>туризма?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1" y="1716239"/>
            <a:ext cx="9555480" cy="4279404"/>
          </a:xfrm>
        </p:spPr>
        <p:txBody>
          <a:bodyPr/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сохранить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развивать систему центров и станций детско-юношеского туризма, туристических клубов как системную основу развития детского туризма. 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возложить на центры и станции детско-юношеского туризма 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туристские клубы организационно- методические функции.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сформировать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систему массовых мероприятий с обучающимся с целью вовлечения их в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туристко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краеведческую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316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653" y="0"/>
            <a:ext cx="9152467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Что нужно сделать, что бы детско-юношеский туризм стал приоритетным направлением развития туризма</a:t>
            </a:r>
            <a:r>
              <a:rPr lang="ru-RU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9661"/>
            <a:ext cx="9585960" cy="435694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разработать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 стимулирование детей и педагогов к занятиям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туристско-краеведческой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(система оплаты труда,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почетные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звания и знания, конкурсы и др.)  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разработать стратегию развития детско-юношеского туризма в Российской Федерации. 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идеале - принять специализированную Федеральную целевую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программу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595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824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Государственное регулирование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детского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туризма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13036"/>
            <a:ext cx="10515600" cy="463692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Детский туризм </a:t>
            </a:r>
            <a:r>
              <a:rPr lang="ru-RU" sz="2400" dirty="0" smtClean="0">
                <a:solidFill>
                  <a:srgbClr val="7030A0"/>
                </a:solidFill>
              </a:rPr>
              <a:t>как отрасль экономики регулируется нормами различных отраслей права: законодательства о защите прав потребителей, медицинского, страхового и др.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 Вместе с тем существует ряд документов, регламентирующих исключительно сферу детского туризма.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Мощным фактором развития детского туризма стал                     Указ Президента РФ от 1 июня 2012 г. N 761 «О Национальной стратегии действий в интересах детей на 2012-2017 годы».             </a:t>
            </a:r>
            <a:r>
              <a:rPr lang="ru-RU" sz="2400" dirty="0" smtClean="0">
                <a:solidFill>
                  <a:srgbClr val="7030A0"/>
                </a:solidFill>
              </a:rPr>
              <a:t>В нем рассматриваются разнообразные меры по созданию благоприятной среды для жизни детей,  в т ч. направленные на решение проблем в сфере детского туризма. 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52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221" y="93001"/>
            <a:ext cx="10904621" cy="9384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5"/>
                </a:solidFill>
              </a:rPr>
              <a:t>Указ Президента РФ от 1 июня 2012 г. N 761 «</a:t>
            </a:r>
            <a:r>
              <a:rPr lang="ru-RU" sz="2400" b="1" dirty="0" smtClean="0">
                <a:solidFill>
                  <a:schemeClr val="accent5"/>
                </a:solidFill>
              </a:rPr>
              <a:t>О</a:t>
            </a:r>
            <a:br>
              <a:rPr lang="ru-RU" sz="2400" b="1" dirty="0" smtClean="0">
                <a:solidFill>
                  <a:schemeClr val="accent5"/>
                </a:solidFill>
              </a:rPr>
            </a:br>
            <a:r>
              <a:rPr lang="ru-RU" sz="2400" b="1" dirty="0" smtClean="0">
                <a:solidFill>
                  <a:schemeClr val="accent5"/>
                </a:solidFill>
              </a:rPr>
              <a:t>Национальной </a:t>
            </a:r>
            <a:r>
              <a:rPr lang="ru-RU" sz="2400" b="1" dirty="0" smtClean="0">
                <a:solidFill>
                  <a:schemeClr val="accent5"/>
                </a:solidFill>
              </a:rPr>
              <a:t>стратегии действий в интересах детей </a:t>
            </a:r>
            <a:r>
              <a:rPr lang="ru-RU" sz="2400" b="1" dirty="0" smtClean="0">
                <a:solidFill>
                  <a:schemeClr val="accent5"/>
                </a:solidFill>
              </a:rPr>
              <a:t/>
            </a:r>
            <a:br>
              <a:rPr lang="ru-RU" sz="2400" b="1" dirty="0" smtClean="0">
                <a:solidFill>
                  <a:schemeClr val="accent5"/>
                </a:solidFill>
              </a:rPr>
            </a:br>
            <a:r>
              <a:rPr lang="ru-RU" sz="2400" b="1" dirty="0" smtClean="0">
                <a:solidFill>
                  <a:schemeClr val="accent5"/>
                </a:solidFill>
              </a:rPr>
              <a:t>на </a:t>
            </a:r>
            <a:r>
              <a:rPr lang="ru-RU" sz="2400" b="1" dirty="0" smtClean="0">
                <a:solidFill>
                  <a:schemeClr val="accent5"/>
                </a:solidFill>
              </a:rPr>
              <a:t>2012-2017 годы</a:t>
            </a:r>
            <a:r>
              <a:rPr lang="ru-RU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080" y="1493520"/>
            <a:ext cx="9585960" cy="512369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способствующие развитию детского туризма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внедрение федеральных требований к образователь-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ным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программам дополнительного образования и спортивно-досуговой деятельности; </a:t>
            </a:r>
          </a:p>
          <a:p>
            <a:pPr marL="457200" indent="-457200">
              <a:buAutoNum type="arabicPeriod" startAt="2"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расширение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сети детских и юношеских творческих объединений, клубов по месту жительства, лагерей труда и отдыха, других форм самодеятельности детей и подростков; </a:t>
            </a: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 startAt="2"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разнообразных форм туризма и краеведения; привлечение подростков к различным видам общественно полезной и личностно значимой деятельности; </a:t>
            </a:r>
          </a:p>
          <a:p>
            <a:pPr marL="457200" indent="-457200">
              <a:buAutoNum type="arabicPeriod" startAt="2"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стимулирование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интереса детей к историческому и культурному наследию России, многообразию культур различных народностей и этносов, религий</a:t>
            </a:r>
          </a:p>
          <a:p>
            <a:pPr marL="0" indent="0">
              <a:buNone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510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2506"/>
            <a:ext cx="9387840" cy="105877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5"/>
                </a:solidFill>
              </a:rPr>
              <a:t>Указ Президента РФ от 1 июня 2012 г. N 761 «О Национальной стратегии действий в интересах детей  на 2012-2017 годы»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134" y="1220804"/>
            <a:ext cx="9350586" cy="5378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обеспечение доступности занятий физической культурой, туризмом и спортом для всех категорий детей в соответствии с их потребностями и возможностями с ориентацией на формирование ценностей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здорового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образа жизни;</a:t>
            </a:r>
          </a:p>
          <a:p>
            <a:pPr marL="0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разработка системы мер по поддержке и развитию инфраструктуры отдыха и оздоровления детей, в том числе по нормативному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финансированию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 в данной сфере.</a:t>
            </a:r>
          </a:p>
          <a:p>
            <a:pPr marL="0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расширение сети санаторно-курортных учреждений для совместного пребывания детей с родителями (законными представителями).</a:t>
            </a:r>
          </a:p>
          <a:p>
            <a:pPr algn="ctr"/>
            <a:r>
              <a:rPr lang="ru-RU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2014 г. постановлением правительства был организован </a:t>
            </a:r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Координационный </a:t>
            </a:r>
            <a:r>
              <a:rPr lang="ru-RU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 по развитию детского туризма в России. Цель создания Совета – совершенствование нормативно-правового регулирования вопросов развития детского туризма.</a:t>
            </a:r>
          </a:p>
        </p:txBody>
      </p:sp>
    </p:spTree>
    <p:extLst>
      <p:ext uri="{BB962C8B-B14F-4D97-AF65-F5344CB8AC3E}">
        <p14:creationId xmlns:p14="http://schemas.microsoft.com/office/powerpoint/2010/main" val="309644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433560" cy="286351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детского туризма очень специфичны</a:t>
            </a:r>
            <a:r>
              <a:rPr lang="ru-RU" sz="2800" dirty="0">
                <a:solidFill>
                  <a:schemeClr val="accent5"/>
                </a:solidFill>
              </a:rPr>
              <a:t>, т. к. направлены на </a:t>
            </a:r>
            <a:r>
              <a:rPr lang="ru-RU" sz="2800" dirty="0" smtClean="0">
                <a:solidFill>
                  <a:schemeClr val="accent5"/>
                </a:solidFill>
              </a:rPr>
              <a:t>выполнение </a:t>
            </a:r>
            <a:r>
              <a:rPr lang="ru-RU" sz="2800" dirty="0">
                <a:solidFill>
                  <a:srgbClr val="0070C0"/>
                </a:solidFill>
              </a:rPr>
              <a:t>различных функций</a:t>
            </a:r>
            <a:r>
              <a:rPr lang="ru-RU" sz="2800" dirty="0" smtClean="0">
                <a:solidFill>
                  <a:schemeClr val="accent5"/>
                </a:solidFill>
              </a:rPr>
              <a:t>:</a:t>
            </a:r>
            <a:br>
              <a:rPr lang="ru-RU" sz="2800" dirty="0" smtClean="0">
                <a:solidFill>
                  <a:schemeClr val="accent5"/>
                </a:solidFill>
              </a:rPr>
            </a:br>
            <a:r>
              <a:rPr lang="ru-RU" sz="2800" dirty="0" smtClean="0">
                <a:solidFill>
                  <a:schemeClr val="accent5"/>
                </a:solidFill>
              </a:rPr>
              <a:t> </a:t>
            </a:r>
            <a:r>
              <a:rPr lang="ru-RU" sz="2800" dirty="0">
                <a:solidFill>
                  <a:srgbClr val="7030A0"/>
                </a:solidFill>
              </a:rPr>
              <a:t>воспитательной, лечебно-оздоровительной, </a:t>
            </a:r>
            <a:r>
              <a:rPr lang="ru-RU" sz="2800" dirty="0" smtClean="0">
                <a:solidFill>
                  <a:srgbClr val="7030A0"/>
                </a:solidFill>
              </a:rPr>
              <a:t>рекреационной</a:t>
            </a:r>
            <a:r>
              <a:rPr lang="ru-RU" sz="2800" dirty="0">
                <a:solidFill>
                  <a:srgbClr val="7030A0"/>
                </a:solidFill>
              </a:rPr>
              <a:t>, развивающей, образовательной, информационно-развлекательной, патриотической, социализации личности.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720" y="2838651"/>
            <a:ext cx="8945880" cy="35613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реализуются в развитии различных направлений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детского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туризма: </a:t>
            </a: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эколого-туристское </a:t>
            </a:r>
            <a:r>
              <a:rPr lang="ru-RU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детей и подростков в системе </a:t>
            </a:r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</a:t>
            </a:r>
            <a:r>
              <a:rPr lang="ru-RU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школьного, дополнительного образования; </a:t>
            </a:r>
            <a:endParaRPr lang="ru-RU" sz="2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оздоровление </a:t>
            </a:r>
            <a:r>
              <a:rPr lang="ru-RU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реабилитация подрастающего поколения в системе спортивного и санаторно-курортного обслуживания; </a:t>
            </a:r>
            <a:endParaRPr lang="ru-RU" sz="2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туризм </a:t>
            </a:r>
            <a:r>
              <a:rPr lang="ru-RU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вид активного отдыха и организации досуга детей и </a:t>
            </a:r>
            <a:r>
              <a:rPr lang="ru-RU" sz="2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подростков</a:t>
            </a:r>
            <a:r>
              <a:rPr lang="ru-RU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marL="0" indent="0">
              <a:buNone/>
            </a:pPr>
            <a:endParaRPr lang="ru-RU" sz="20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89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814560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 функции реализуются в развитии различных            направлений детского туризма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126959"/>
            <a:ext cx="9342120" cy="43810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детский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туризм как форма физического и духовного развития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туризм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форма повышения образовательного уровня детей и подростков;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позиционирование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здорового образа жизни, отвлечение детей 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подростков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улиц, от бесцельного время препровождения; 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</a:t>
            </a:r>
            <a:r>
              <a:rPr lang="ru-RU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туристских, спортивно-туристских секциях, клубах, </a:t>
            </a:r>
            <a:r>
              <a:rPr lang="ru-RU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объединениях </a:t>
            </a:r>
            <a:r>
              <a:rPr lang="ru-RU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средство социализации личности </a:t>
            </a:r>
          </a:p>
          <a:p>
            <a:endParaRPr lang="ru-RU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355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403080" cy="14325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Основные </a:t>
            </a:r>
            <a:r>
              <a:rPr lang="ru-RU" sz="2400" b="1" dirty="0">
                <a:solidFill>
                  <a:schemeClr val="tx1"/>
                </a:solidFill>
              </a:rPr>
              <a:t>социально–педагогические условия реализации педагогического потенциала детского туристического объединения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192731"/>
            <a:ext cx="9677400" cy="428475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</a:t>
            </a:r>
            <a:r>
              <a:rPr lang="ru-RU" sz="2400" dirty="0"/>
              <a:t>	</a:t>
            </a:r>
            <a:r>
              <a:rPr lang="ru-RU" sz="2400" dirty="0">
                <a:solidFill>
                  <a:srgbClr val="7030A0"/>
                </a:solidFill>
              </a:rPr>
              <a:t>совместная деятельность в клубе, обеспечивающая позитивные </a:t>
            </a:r>
            <a:r>
              <a:rPr lang="ru-RU" sz="2400" dirty="0" smtClean="0">
                <a:solidFill>
                  <a:srgbClr val="7030A0"/>
                </a:solidFill>
              </a:rPr>
              <a:t>социальные </a:t>
            </a:r>
            <a:r>
              <a:rPr lang="ru-RU" sz="2400" dirty="0">
                <a:solidFill>
                  <a:srgbClr val="7030A0"/>
                </a:solidFill>
              </a:rPr>
              <a:t>ожидания, оценку, признание все его участников</a:t>
            </a:r>
            <a:r>
              <a:rPr lang="ru-RU" sz="2400" dirty="0" smtClean="0">
                <a:solidFill>
                  <a:srgbClr val="7030A0"/>
                </a:solidFill>
              </a:rPr>
              <a:t>;</a:t>
            </a:r>
          </a:p>
          <a:p>
            <a:endParaRPr lang="ru-RU" sz="2400" dirty="0">
              <a:solidFill>
                <a:srgbClr val="7030A0"/>
              </a:solidFill>
            </a:endParaRPr>
          </a:p>
          <a:p>
            <a:r>
              <a:rPr lang="ru-RU" sz="2400" dirty="0">
                <a:solidFill>
                  <a:srgbClr val="7030A0"/>
                </a:solidFill>
              </a:rPr>
              <a:t>2.	совместное целеполагание руководителя и участников, повышающее осознание собственной значимости членов клуба</a:t>
            </a:r>
            <a:r>
              <a:rPr lang="ru-RU" sz="2400" dirty="0" smtClean="0">
                <a:solidFill>
                  <a:srgbClr val="7030A0"/>
                </a:solidFill>
              </a:rPr>
              <a:t>;</a:t>
            </a:r>
          </a:p>
          <a:p>
            <a:endParaRPr lang="ru-RU" sz="2400" dirty="0">
              <a:solidFill>
                <a:srgbClr val="7030A0"/>
              </a:solidFill>
            </a:endParaRPr>
          </a:p>
          <a:p>
            <a:r>
              <a:rPr lang="ru-RU" sz="2400" dirty="0">
                <a:solidFill>
                  <a:srgbClr val="7030A0"/>
                </a:solidFill>
              </a:rPr>
              <a:t>3.	возможности самоопределения участников объединения в рамках </a:t>
            </a:r>
            <a:r>
              <a:rPr lang="ru-RU" sz="2400" dirty="0" smtClean="0">
                <a:solidFill>
                  <a:srgbClr val="7030A0"/>
                </a:solidFill>
              </a:rPr>
              <a:t>основного </a:t>
            </a:r>
            <a:r>
              <a:rPr lang="ru-RU" sz="2400" dirty="0">
                <a:solidFill>
                  <a:srgbClr val="7030A0"/>
                </a:solidFill>
              </a:rPr>
              <a:t>репертуара «клубных ролей», что активизирует </a:t>
            </a:r>
            <a:r>
              <a:rPr lang="ru-RU" sz="2400" dirty="0" smtClean="0">
                <a:solidFill>
                  <a:srgbClr val="7030A0"/>
                </a:solidFill>
              </a:rPr>
              <a:t>творческие </a:t>
            </a:r>
            <a:r>
              <a:rPr lang="ru-RU" sz="2400" dirty="0">
                <a:solidFill>
                  <a:srgbClr val="7030A0"/>
                </a:solidFill>
              </a:rPr>
              <a:t>проявления подростков в деятельности туристского клуба;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0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238" y="0"/>
            <a:ext cx="9597635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социально–педагогические условия реализации педагогического потенциала детского туристического объединения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241" y="1700999"/>
            <a:ext cx="9692639" cy="44463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4.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многообразие и динамичность социальных ролей, репертуар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которых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формироваться в соответствии с социально–психологической ситуацией в объединения и мотивами участия в работе клуба </a:t>
            </a: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лидеров,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задающих высокий уровень активности и творческой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самореализации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также позиционирующих соответствующую систему экологически сообразных норм и ценностей; 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содержательное многообразие коллективной творческой </a:t>
            </a: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(«веер дел»), позволяющее каждому члену объединения найти вид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соответствующий психологическим особенностям;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	организация позитивного отношения внешней социокультурной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среды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природоохранным видам деятельности участников, способствующая формированию социальной ответственности подростка и развитию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общественно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ценной активности – за счет признания результатов деятельности членов досугового объединения, положительной со стороны значимого окружения. </a:t>
            </a:r>
          </a:p>
        </p:txBody>
      </p:sp>
    </p:spTree>
    <p:extLst>
      <p:ext uri="{BB962C8B-B14F-4D97-AF65-F5344CB8AC3E}">
        <p14:creationId xmlns:p14="http://schemas.microsoft.com/office/powerpoint/2010/main" val="122872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920"/>
            <a:ext cx="10820400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Субъекты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развивающие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детский туризм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3386"/>
            <a:ext cx="9525000" cy="4836695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Коммерческая сфера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состоит из туристских фирм, туристских баз 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частных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лиц, работающих со школьниками. Деятельность коммерческих структур направлена на получение прибыли и осуществляется в условиях конкуренции на рынке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детского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туризма.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Некоммерческая сфера представлена: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государственными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муниципальными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органами управления, государственными и муниципальными образовательными учреждениями, в том числе учреждениями дополни-тельного образования, общественными (самодеятельными) объединениями (туристские клубы, спортивные секции, детские и молодежные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общественные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и движения).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1202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755</Words>
  <Application>Microsoft Office PowerPoint</Application>
  <PresentationFormat>Произвольный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Государственное регулирование и приоритетные направления развития детского туризма</vt:lpstr>
      <vt:lpstr>Государственное регулирование и приоритетные направления развития детского туризма</vt:lpstr>
      <vt:lpstr>Указ Президента РФ от 1 июня 2012 г. N 761 «О Национальной стратегии действий в интересах детей  на 2012-2017 годы»</vt:lpstr>
      <vt:lpstr>Указ Президента РФ от 1 июня 2012 г. N 761 «О Национальной стратегии действий в интересах детей  на 2012-2017 годы»</vt:lpstr>
      <vt:lpstr>Услуги детского туризма очень специфичны, т. к. направлены на выполнение различных функций:  воспитательной, лечебно-оздоровительной, рекреационной, развивающей, образовательной, информационно-развлекательной, патриотической, социализации личности. </vt:lpstr>
      <vt:lpstr>Эти функции реализуются в развитии различных            направлений детского туризма: </vt:lpstr>
      <vt:lpstr>Основные социально–педагогические условия реализации педагогического потенциала детского туристического объединения</vt:lpstr>
      <vt:lpstr>Основные социально–педагогические условия реализации педагогического потенциала детского туристического объединения</vt:lpstr>
      <vt:lpstr>Субъекты, развивающие детский туризм</vt:lpstr>
      <vt:lpstr>Некоммерческая сфера детского туризма</vt:lpstr>
      <vt:lpstr>Центр детско–юношеского туризма Министерства Образования РФ - координатор развития ДЮТ в России</vt:lpstr>
      <vt:lpstr>Возможности детско-юношеского туризма</vt:lpstr>
      <vt:lpstr> Что нужно сделать, что бы детско-юношеский туризм стал приоритетным направлением развития туризма?</vt:lpstr>
      <vt:lpstr>Что нужно сделать, что бы детско-юношеский туризм стал приоритетным направлением развития туризма?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регулирование и приоритетные направления развития детского туризма</dc:title>
  <dc:creator>admin</dc:creator>
  <cp:lastModifiedBy>HP</cp:lastModifiedBy>
  <cp:revision>14</cp:revision>
  <dcterms:created xsi:type="dcterms:W3CDTF">2017-08-05T16:37:17Z</dcterms:created>
  <dcterms:modified xsi:type="dcterms:W3CDTF">2020-04-07T19:48:04Z</dcterms:modified>
</cp:coreProperties>
</file>