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0000"/>
    <a:srgbClr val="E0D9FB"/>
    <a:srgbClr val="E6CEFA"/>
    <a:srgbClr val="D6CEFA"/>
    <a:srgbClr val="CFD1F9"/>
    <a:srgbClr val="A7DDE3"/>
    <a:srgbClr val="DFF3F5"/>
    <a:srgbClr val="FDFD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2370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image" Target="../media/image2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image" Target="../media/image2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9375C6-8828-4BFC-A238-67D5ADA3D7EF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0678DBE-E8FC-456A-AB54-D647CFC478EF}">
      <dgm:prSet phldrT="[Текст]" custT="1"/>
      <dgm:spPr/>
      <dgm:t>
        <a:bodyPr/>
        <a:lstStyle/>
        <a:p>
          <a:r>
            <a:rPr lang="ru-RU" sz="1600" dirty="0" smtClean="0"/>
            <a:t>информация о празднике как объекте этнографического исследования (сроки, выбор места, особенности обрядовых действий, костюма и т. д.)</a:t>
          </a:r>
          <a:endParaRPr lang="ru-RU" sz="1600" dirty="0"/>
        </a:p>
      </dgm:t>
    </dgm:pt>
    <dgm:pt modelId="{6C979DE8-132E-4CB0-9E31-F3FD1EDC5A2C}" type="parTrans" cxnId="{7846D228-CF1C-41DF-B229-7AA3B80F33DC}">
      <dgm:prSet/>
      <dgm:spPr/>
      <dgm:t>
        <a:bodyPr/>
        <a:lstStyle/>
        <a:p>
          <a:endParaRPr lang="ru-RU"/>
        </a:p>
      </dgm:t>
    </dgm:pt>
    <dgm:pt modelId="{03212BB9-C2B7-48FB-B9B3-7F723F32EF6E}" type="sibTrans" cxnId="{7846D228-CF1C-41DF-B229-7AA3B80F33DC}">
      <dgm:prSet/>
      <dgm:spPr/>
      <dgm:t>
        <a:bodyPr/>
        <a:lstStyle/>
        <a:p>
          <a:endParaRPr lang="ru-RU"/>
        </a:p>
      </dgm:t>
    </dgm:pt>
    <dgm:pt modelId="{EDF98945-66DB-4828-8DB7-0CBCD997E203}">
      <dgm:prSet phldrT="[Текст]" custT="1"/>
      <dgm:spPr/>
      <dgm:t>
        <a:bodyPr/>
        <a:lstStyle/>
        <a:p>
          <a:r>
            <a:rPr lang="ru-RU" sz="1600" dirty="0" smtClean="0"/>
            <a:t>развертывание действия с разными персонажами, что повышает интерес, мотивирует к участию в развертываемом действии</a:t>
          </a:r>
          <a:endParaRPr lang="ru-RU" sz="1600" dirty="0"/>
        </a:p>
      </dgm:t>
    </dgm:pt>
    <dgm:pt modelId="{EB1C24DE-3BD1-4B0B-8B84-9836D9C85CD1}" type="parTrans" cxnId="{8BAA0725-5232-4B33-B6A8-74D07555D9F7}">
      <dgm:prSet/>
      <dgm:spPr/>
      <dgm:t>
        <a:bodyPr/>
        <a:lstStyle/>
        <a:p>
          <a:endParaRPr lang="ru-RU"/>
        </a:p>
      </dgm:t>
    </dgm:pt>
    <dgm:pt modelId="{9FDC7970-0561-4CDB-B6F1-A0932EB80D7A}" type="sibTrans" cxnId="{8BAA0725-5232-4B33-B6A8-74D07555D9F7}">
      <dgm:prSet/>
      <dgm:spPr/>
      <dgm:t>
        <a:bodyPr/>
        <a:lstStyle/>
        <a:p>
          <a:endParaRPr lang="ru-RU"/>
        </a:p>
      </dgm:t>
    </dgm:pt>
    <dgm:pt modelId="{0A1EE21F-3D0A-4533-B752-4D1C165DE68E}">
      <dgm:prSet phldrT="[Текст]" custT="1"/>
      <dgm:spPr/>
      <dgm:t>
        <a:bodyPr/>
        <a:lstStyle/>
        <a:p>
          <a:r>
            <a:rPr lang="ru-RU" sz="1300" smtClean="0"/>
            <a:t> проводятся народные игры и молодецкие забавы с элементы соревновательности, позволяющие реализовать двигательную активность, выработать ловкость, силу, выносливость, умение действовать в команде, стремиться к победе и преодолевать обиду поражений;</a:t>
          </a:r>
          <a:endParaRPr lang="ru-RU" sz="1300" dirty="0"/>
        </a:p>
      </dgm:t>
    </dgm:pt>
    <dgm:pt modelId="{D18256EC-4220-4FD9-A044-42D355A457CC}" type="parTrans" cxnId="{1207ACB6-3FB4-4627-AFFD-71A57180B9E0}">
      <dgm:prSet/>
      <dgm:spPr/>
      <dgm:t>
        <a:bodyPr/>
        <a:lstStyle/>
        <a:p>
          <a:endParaRPr lang="ru-RU"/>
        </a:p>
      </dgm:t>
    </dgm:pt>
    <dgm:pt modelId="{CBDE29D5-082C-42F7-8A4F-F7DFD04BDF51}" type="sibTrans" cxnId="{1207ACB6-3FB4-4627-AFFD-71A57180B9E0}">
      <dgm:prSet/>
      <dgm:spPr/>
      <dgm:t>
        <a:bodyPr/>
        <a:lstStyle/>
        <a:p>
          <a:endParaRPr lang="ru-RU"/>
        </a:p>
      </dgm:t>
    </dgm:pt>
    <dgm:pt modelId="{1919AC24-93B7-4143-9C3A-ECB854734031}">
      <dgm:prSet phldrT="[Текст]" custT="1"/>
      <dgm:spPr/>
      <dgm:t>
        <a:bodyPr/>
        <a:lstStyle/>
        <a:p>
          <a:r>
            <a:rPr lang="ru-RU" sz="1600" dirty="0" smtClean="0"/>
            <a:t>народные песни и танцы объединяют участников, к ним могут присоединиться родители, все желающие</a:t>
          </a:r>
          <a:endParaRPr lang="ru-RU" sz="1600" dirty="0"/>
        </a:p>
      </dgm:t>
    </dgm:pt>
    <dgm:pt modelId="{37647791-48E0-437F-8C3B-BE60DD2991CF}" type="parTrans" cxnId="{01EB5B80-60EA-47B8-9A21-D0D1130AB1B4}">
      <dgm:prSet/>
      <dgm:spPr/>
      <dgm:t>
        <a:bodyPr/>
        <a:lstStyle/>
        <a:p>
          <a:endParaRPr lang="ru-RU"/>
        </a:p>
      </dgm:t>
    </dgm:pt>
    <dgm:pt modelId="{7485EF26-8D1A-43B1-9E58-98E9523268BF}" type="sibTrans" cxnId="{01EB5B80-60EA-47B8-9A21-D0D1130AB1B4}">
      <dgm:prSet/>
      <dgm:spPr/>
      <dgm:t>
        <a:bodyPr/>
        <a:lstStyle/>
        <a:p>
          <a:endParaRPr lang="ru-RU"/>
        </a:p>
      </dgm:t>
    </dgm:pt>
    <dgm:pt modelId="{2D3C9B1F-0746-4AD0-9546-7ADB139375C2}">
      <dgm:prSet phldrT="[Текст]" custT="1"/>
      <dgm:spPr/>
      <dgm:t>
        <a:bodyPr/>
        <a:lstStyle/>
        <a:p>
          <a:r>
            <a:rPr lang="ru-RU" sz="1600" dirty="0" smtClean="0"/>
            <a:t>общая трапеза с блюдами традиционной праздничной кухни, например, жаворонки и др.</a:t>
          </a:r>
          <a:endParaRPr lang="ru-RU" sz="1600" dirty="0"/>
        </a:p>
      </dgm:t>
    </dgm:pt>
    <dgm:pt modelId="{FE2CF723-A441-4606-B5DA-A90C09A0315B}" type="parTrans" cxnId="{241677F6-F1C9-427E-8328-77E62F5145BD}">
      <dgm:prSet/>
      <dgm:spPr/>
      <dgm:t>
        <a:bodyPr/>
        <a:lstStyle/>
        <a:p>
          <a:endParaRPr lang="ru-RU"/>
        </a:p>
      </dgm:t>
    </dgm:pt>
    <dgm:pt modelId="{7A580297-7CAC-4F4F-8EFD-C5469A1CBDAB}" type="sibTrans" cxnId="{241677F6-F1C9-427E-8328-77E62F5145BD}">
      <dgm:prSet/>
      <dgm:spPr/>
      <dgm:t>
        <a:bodyPr/>
        <a:lstStyle/>
        <a:p>
          <a:endParaRPr lang="ru-RU"/>
        </a:p>
      </dgm:t>
    </dgm:pt>
    <dgm:pt modelId="{A0538834-F540-4430-BC42-53BBAE056B9B}" type="pres">
      <dgm:prSet presAssocID="{129375C6-8828-4BFC-A238-67D5ADA3D7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B062A0-704F-40BD-A309-AF9423A03FA9}" type="pres">
      <dgm:prSet presAssocID="{E0678DBE-E8FC-456A-AB54-D647CFC478EF}" presName="node" presStyleLbl="node1" presStyleIdx="0" presStyleCnt="5" custScaleY="109074" custLinFactNeighborX="593" custLinFactNeighborY="-36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1C16A-BEE4-415C-9FDA-4711DE4EA70E}" type="pres">
      <dgm:prSet presAssocID="{03212BB9-C2B7-48FB-B9B3-7F723F32EF6E}" presName="sibTrans" presStyleCnt="0"/>
      <dgm:spPr/>
    </dgm:pt>
    <dgm:pt modelId="{B6927AD5-F3F9-42ED-AD7F-BE01EA479E3F}" type="pres">
      <dgm:prSet presAssocID="{EDF98945-66DB-4828-8DB7-0CBCD997E203}" presName="node" presStyleLbl="node1" presStyleIdx="1" presStyleCnt="5" custScaleY="109074" custLinFactNeighborX="593" custLinFactNeighborY="-36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7F18C-C10A-40BC-8B52-5987FDDB118C}" type="pres">
      <dgm:prSet presAssocID="{9FDC7970-0561-4CDB-B6F1-A0932EB80D7A}" presName="sibTrans" presStyleCnt="0"/>
      <dgm:spPr/>
    </dgm:pt>
    <dgm:pt modelId="{F27EE21C-FABF-4AD9-8F9B-89EB36B89F97}" type="pres">
      <dgm:prSet presAssocID="{0A1EE21F-3D0A-4533-B752-4D1C165DE68E}" presName="node" presStyleLbl="node1" presStyleIdx="2" presStyleCnt="5" custScaleY="109074" custLinFactNeighborX="593" custLinFactNeighborY="-36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89E14-C72B-446D-A3CD-91ACD0974C93}" type="pres">
      <dgm:prSet presAssocID="{CBDE29D5-082C-42F7-8A4F-F7DFD04BDF51}" presName="sibTrans" presStyleCnt="0"/>
      <dgm:spPr/>
    </dgm:pt>
    <dgm:pt modelId="{702646E0-59F8-4C63-8917-4B2E9341B3DA}" type="pres">
      <dgm:prSet presAssocID="{1919AC24-93B7-4143-9C3A-ECB854734031}" presName="node" presStyleLbl="node1" presStyleIdx="3" presStyleCnt="5" custScaleY="109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09EC5-CF44-4558-A22E-7810C1CCDB29}" type="pres">
      <dgm:prSet presAssocID="{7485EF26-8D1A-43B1-9E58-98E9523268BF}" presName="sibTrans" presStyleCnt="0"/>
      <dgm:spPr/>
    </dgm:pt>
    <dgm:pt modelId="{93B37D29-13DA-4272-9AAC-0237406D7A0C}" type="pres">
      <dgm:prSet presAssocID="{2D3C9B1F-0746-4AD0-9546-7ADB139375C2}" presName="node" presStyleLbl="node1" presStyleIdx="4" presStyleCnt="5" custScaleY="109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BBEA5B-ABC3-42AF-A01D-BC60CE39EDC3}" type="presOf" srcId="{2D3C9B1F-0746-4AD0-9546-7ADB139375C2}" destId="{93B37D29-13DA-4272-9AAC-0237406D7A0C}" srcOrd="0" destOrd="0" presId="urn:microsoft.com/office/officeart/2005/8/layout/default"/>
    <dgm:cxn modelId="{BBACE955-1ED9-4E36-8794-91DCE65FE30D}" type="presOf" srcId="{EDF98945-66DB-4828-8DB7-0CBCD997E203}" destId="{B6927AD5-F3F9-42ED-AD7F-BE01EA479E3F}" srcOrd="0" destOrd="0" presId="urn:microsoft.com/office/officeart/2005/8/layout/default"/>
    <dgm:cxn modelId="{7846D228-CF1C-41DF-B229-7AA3B80F33DC}" srcId="{129375C6-8828-4BFC-A238-67D5ADA3D7EF}" destId="{E0678DBE-E8FC-456A-AB54-D647CFC478EF}" srcOrd="0" destOrd="0" parTransId="{6C979DE8-132E-4CB0-9E31-F3FD1EDC5A2C}" sibTransId="{03212BB9-C2B7-48FB-B9B3-7F723F32EF6E}"/>
    <dgm:cxn modelId="{01EB5B80-60EA-47B8-9A21-D0D1130AB1B4}" srcId="{129375C6-8828-4BFC-A238-67D5ADA3D7EF}" destId="{1919AC24-93B7-4143-9C3A-ECB854734031}" srcOrd="3" destOrd="0" parTransId="{37647791-48E0-437F-8C3B-BE60DD2991CF}" sibTransId="{7485EF26-8D1A-43B1-9E58-98E9523268BF}"/>
    <dgm:cxn modelId="{8BAA0725-5232-4B33-B6A8-74D07555D9F7}" srcId="{129375C6-8828-4BFC-A238-67D5ADA3D7EF}" destId="{EDF98945-66DB-4828-8DB7-0CBCD997E203}" srcOrd="1" destOrd="0" parTransId="{EB1C24DE-3BD1-4B0B-8B84-9836D9C85CD1}" sibTransId="{9FDC7970-0561-4CDB-B6F1-A0932EB80D7A}"/>
    <dgm:cxn modelId="{1207ACB6-3FB4-4627-AFFD-71A57180B9E0}" srcId="{129375C6-8828-4BFC-A238-67D5ADA3D7EF}" destId="{0A1EE21F-3D0A-4533-B752-4D1C165DE68E}" srcOrd="2" destOrd="0" parTransId="{D18256EC-4220-4FD9-A044-42D355A457CC}" sibTransId="{CBDE29D5-082C-42F7-8A4F-F7DFD04BDF51}"/>
    <dgm:cxn modelId="{241677F6-F1C9-427E-8328-77E62F5145BD}" srcId="{129375C6-8828-4BFC-A238-67D5ADA3D7EF}" destId="{2D3C9B1F-0746-4AD0-9546-7ADB139375C2}" srcOrd="4" destOrd="0" parTransId="{FE2CF723-A441-4606-B5DA-A90C09A0315B}" sibTransId="{7A580297-7CAC-4F4F-8EFD-C5469A1CBDAB}"/>
    <dgm:cxn modelId="{712909BD-A049-4C58-A778-844BC87D8D5E}" type="presOf" srcId="{E0678DBE-E8FC-456A-AB54-D647CFC478EF}" destId="{E3B062A0-704F-40BD-A309-AF9423A03FA9}" srcOrd="0" destOrd="0" presId="urn:microsoft.com/office/officeart/2005/8/layout/default"/>
    <dgm:cxn modelId="{ABED4072-D1A7-4011-842A-4F922DFE583C}" type="presOf" srcId="{1919AC24-93B7-4143-9C3A-ECB854734031}" destId="{702646E0-59F8-4C63-8917-4B2E9341B3DA}" srcOrd="0" destOrd="0" presId="urn:microsoft.com/office/officeart/2005/8/layout/default"/>
    <dgm:cxn modelId="{9DC66338-746E-4EEB-B1E0-F38DF4C5CB17}" type="presOf" srcId="{129375C6-8828-4BFC-A238-67D5ADA3D7EF}" destId="{A0538834-F540-4430-BC42-53BBAE056B9B}" srcOrd="0" destOrd="0" presId="urn:microsoft.com/office/officeart/2005/8/layout/default"/>
    <dgm:cxn modelId="{97386268-8132-43F9-919B-1DADDAA41741}" type="presOf" srcId="{0A1EE21F-3D0A-4533-B752-4D1C165DE68E}" destId="{F27EE21C-FABF-4AD9-8F9B-89EB36B89F97}" srcOrd="0" destOrd="0" presId="urn:microsoft.com/office/officeart/2005/8/layout/default"/>
    <dgm:cxn modelId="{DECA457C-FE48-423E-B3B9-765757BCCA57}" type="presParOf" srcId="{A0538834-F540-4430-BC42-53BBAE056B9B}" destId="{E3B062A0-704F-40BD-A309-AF9423A03FA9}" srcOrd="0" destOrd="0" presId="urn:microsoft.com/office/officeart/2005/8/layout/default"/>
    <dgm:cxn modelId="{5880BF3D-99F1-49B2-9860-70B2C0221A27}" type="presParOf" srcId="{A0538834-F540-4430-BC42-53BBAE056B9B}" destId="{3A41C16A-BEE4-415C-9FDA-4711DE4EA70E}" srcOrd="1" destOrd="0" presId="urn:microsoft.com/office/officeart/2005/8/layout/default"/>
    <dgm:cxn modelId="{00F6FDC9-B6F3-44C6-A2D1-893364CDBC49}" type="presParOf" srcId="{A0538834-F540-4430-BC42-53BBAE056B9B}" destId="{B6927AD5-F3F9-42ED-AD7F-BE01EA479E3F}" srcOrd="2" destOrd="0" presId="urn:microsoft.com/office/officeart/2005/8/layout/default"/>
    <dgm:cxn modelId="{0FAF86BD-1592-420A-9633-C8A974BD7D13}" type="presParOf" srcId="{A0538834-F540-4430-BC42-53BBAE056B9B}" destId="{8297F18C-C10A-40BC-8B52-5987FDDB118C}" srcOrd="3" destOrd="0" presId="urn:microsoft.com/office/officeart/2005/8/layout/default"/>
    <dgm:cxn modelId="{C38FB84E-138D-4363-9D0F-23A514B646A3}" type="presParOf" srcId="{A0538834-F540-4430-BC42-53BBAE056B9B}" destId="{F27EE21C-FABF-4AD9-8F9B-89EB36B89F97}" srcOrd="4" destOrd="0" presId="urn:microsoft.com/office/officeart/2005/8/layout/default"/>
    <dgm:cxn modelId="{52B0BD41-DDFD-486F-B8DE-786A6BF6C253}" type="presParOf" srcId="{A0538834-F540-4430-BC42-53BBAE056B9B}" destId="{AC389E14-C72B-446D-A3CD-91ACD0974C93}" srcOrd="5" destOrd="0" presId="urn:microsoft.com/office/officeart/2005/8/layout/default"/>
    <dgm:cxn modelId="{D9B0B4AE-B84E-45AF-A795-77DBB06BA7C4}" type="presParOf" srcId="{A0538834-F540-4430-BC42-53BBAE056B9B}" destId="{702646E0-59F8-4C63-8917-4B2E9341B3DA}" srcOrd="6" destOrd="0" presId="urn:microsoft.com/office/officeart/2005/8/layout/default"/>
    <dgm:cxn modelId="{D7932A7F-0107-410F-ACCE-865152FE02FC}" type="presParOf" srcId="{A0538834-F540-4430-BC42-53BBAE056B9B}" destId="{2A609EC5-CF44-4558-A22E-7810C1CCDB29}" srcOrd="7" destOrd="0" presId="urn:microsoft.com/office/officeart/2005/8/layout/default"/>
    <dgm:cxn modelId="{0E7CF38C-2D9B-40E8-992E-EA817CC5BB07}" type="presParOf" srcId="{A0538834-F540-4430-BC42-53BBAE056B9B}" destId="{93B37D29-13DA-4272-9AAC-0237406D7A0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D7D660-8EB4-45BA-8280-248548485821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358B69-81C3-4233-933A-F32C0D2700D0}">
      <dgm:prSet phldrT="[Текст]"/>
      <dgm:spPr/>
      <dgm:t>
        <a:bodyPr/>
        <a:lstStyle/>
        <a:p>
          <a:r>
            <a:rPr lang="ru-RU" dirty="0" smtClean="0"/>
            <a:t>Словесные методы – рассказ педагога, беседа</a:t>
          </a:r>
          <a:endParaRPr lang="ru-RU" dirty="0"/>
        </a:p>
      </dgm:t>
    </dgm:pt>
    <dgm:pt modelId="{69A3BCDF-92CC-46AB-8470-0F699CD758E9}" type="parTrans" cxnId="{B8BA23AE-EE7D-44D0-9F9C-A4ABB841E9ED}">
      <dgm:prSet/>
      <dgm:spPr/>
      <dgm:t>
        <a:bodyPr/>
        <a:lstStyle/>
        <a:p>
          <a:endParaRPr lang="ru-RU"/>
        </a:p>
      </dgm:t>
    </dgm:pt>
    <dgm:pt modelId="{4F5B424F-7A86-48E8-904D-891F5644C0C7}" type="sibTrans" cxnId="{B8BA23AE-EE7D-44D0-9F9C-A4ABB841E9ED}">
      <dgm:prSet/>
      <dgm:spPr/>
      <dgm:t>
        <a:bodyPr/>
        <a:lstStyle/>
        <a:p>
          <a:endParaRPr lang="ru-RU"/>
        </a:p>
      </dgm:t>
    </dgm:pt>
    <dgm:pt modelId="{17F61D19-75FF-4204-A0F2-646DCAED7F9E}">
      <dgm:prSet phldrT="[Текст]"/>
      <dgm:spPr/>
      <dgm:t>
        <a:bodyPr/>
        <a:lstStyle/>
        <a:p>
          <a:r>
            <a:rPr lang="ru-RU" dirty="0" smtClean="0"/>
            <a:t>Наглядные методы – наблюдения, демонстрация предметов быта, слайдов мультимедийных презентаций, иллюстраций и т.д.</a:t>
          </a:r>
          <a:endParaRPr lang="ru-RU" dirty="0"/>
        </a:p>
      </dgm:t>
    </dgm:pt>
    <dgm:pt modelId="{3A773F72-5248-4F9C-80E6-04301414D615}" type="parTrans" cxnId="{A23E0469-EABB-4F5C-9DAD-E8E5CE09ACDB}">
      <dgm:prSet/>
      <dgm:spPr/>
      <dgm:t>
        <a:bodyPr/>
        <a:lstStyle/>
        <a:p>
          <a:endParaRPr lang="ru-RU"/>
        </a:p>
      </dgm:t>
    </dgm:pt>
    <dgm:pt modelId="{C5255B06-7B80-4C91-B4EE-715D1BFA6211}" type="sibTrans" cxnId="{A23E0469-EABB-4F5C-9DAD-E8E5CE09ACDB}">
      <dgm:prSet/>
      <dgm:spPr/>
      <dgm:t>
        <a:bodyPr/>
        <a:lstStyle/>
        <a:p>
          <a:endParaRPr lang="ru-RU"/>
        </a:p>
      </dgm:t>
    </dgm:pt>
    <dgm:pt modelId="{1143535F-A6BA-473F-BAF4-6B01DB69BDCE}">
      <dgm:prSet phldrT="[Текст]"/>
      <dgm:spPr/>
      <dgm:t>
        <a:bodyPr/>
        <a:lstStyle/>
        <a:p>
          <a:r>
            <a:rPr lang="ru-RU" dirty="0" smtClean="0"/>
            <a:t>Практические методы – творческие задания, художественное творчество, декоративно-прикладные мастер-классы</a:t>
          </a:r>
          <a:endParaRPr lang="ru-RU" dirty="0"/>
        </a:p>
      </dgm:t>
    </dgm:pt>
    <dgm:pt modelId="{8EE8439C-B9A4-4D9B-8EEA-9B5EEB1BD412}" type="parTrans" cxnId="{FBE2375B-BBBB-41D3-BBD7-3033F7F4E285}">
      <dgm:prSet/>
      <dgm:spPr/>
      <dgm:t>
        <a:bodyPr/>
        <a:lstStyle/>
        <a:p>
          <a:endParaRPr lang="ru-RU"/>
        </a:p>
      </dgm:t>
    </dgm:pt>
    <dgm:pt modelId="{D9C2CE98-5BE5-44FF-89FA-B1EB81E03A30}" type="sibTrans" cxnId="{FBE2375B-BBBB-41D3-BBD7-3033F7F4E285}">
      <dgm:prSet/>
      <dgm:spPr/>
      <dgm:t>
        <a:bodyPr/>
        <a:lstStyle/>
        <a:p>
          <a:endParaRPr lang="ru-RU"/>
        </a:p>
      </dgm:t>
    </dgm:pt>
    <dgm:pt modelId="{D907466E-648A-40E6-AE22-5AF31ACFEF10}">
      <dgm:prSet/>
      <dgm:spPr/>
      <dgm:t>
        <a:bodyPr/>
        <a:lstStyle/>
        <a:p>
          <a:r>
            <a:rPr lang="ru-RU" dirty="0" smtClean="0"/>
            <a:t>Игровые методы – дидактические, подвижные игры, традиционные народные игры</a:t>
          </a:r>
          <a:endParaRPr lang="ru-RU" dirty="0"/>
        </a:p>
      </dgm:t>
    </dgm:pt>
    <dgm:pt modelId="{835B586D-7555-427D-B709-BBD7BF08C3B2}" type="parTrans" cxnId="{ED64C862-3E70-4372-8273-1B3CC301A51B}">
      <dgm:prSet/>
      <dgm:spPr/>
      <dgm:t>
        <a:bodyPr/>
        <a:lstStyle/>
        <a:p>
          <a:endParaRPr lang="ru-RU"/>
        </a:p>
      </dgm:t>
    </dgm:pt>
    <dgm:pt modelId="{F712E18E-0D35-467F-9D8D-16CAA097A7B3}" type="sibTrans" cxnId="{ED64C862-3E70-4372-8273-1B3CC301A51B}">
      <dgm:prSet/>
      <dgm:spPr/>
      <dgm:t>
        <a:bodyPr/>
        <a:lstStyle/>
        <a:p>
          <a:endParaRPr lang="ru-RU"/>
        </a:p>
      </dgm:t>
    </dgm:pt>
    <dgm:pt modelId="{6E65F53C-AE08-41A2-A8BE-8B5C038F88F9}" type="pres">
      <dgm:prSet presAssocID="{B1D7D660-8EB4-45BA-8280-24854848582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9E8C6C-3D86-4B1B-B208-7E54BB913580}" type="pres">
      <dgm:prSet presAssocID="{48358B69-81C3-4233-933A-F32C0D2700D0}" presName="comp" presStyleCnt="0"/>
      <dgm:spPr/>
    </dgm:pt>
    <dgm:pt modelId="{C727A7BF-A6D9-488C-9698-EFB125092D64}" type="pres">
      <dgm:prSet presAssocID="{48358B69-81C3-4233-933A-F32C0D2700D0}" presName="box" presStyleLbl="node1" presStyleIdx="0" presStyleCnt="4"/>
      <dgm:spPr/>
      <dgm:t>
        <a:bodyPr/>
        <a:lstStyle/>
        <a:p>
          <a:endParaRPr lang="ru-RU"/>
        </a:p>
      </dgm:t>
    </dgm:pt>
    <dgm:pt modelId="{2C96A825-B8BF-4FA3-A68D-499E903EA70D}" type="pres">
      <dgm:prSet presAssocID="{48358B69-81C3-4233-933A-F32C0D2700D0}" presName="img" presStyleLbl="fgImgPlace1" presStyleIdx="0" presStyleCnt="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7F1267D-3071-487B-8EE6-736E969EFD16}" type="pres">
      <dgm:prSet presAssocID="{48358B69-81C3-4233-933A-F32C0D2700D0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AAA7F-5ED2-43DA-8308-1ACE86718AF8}" type="pres">
      <dgm:prSet presAssocID="{4F5B424F-7A86-48E8-904D-891F5644C0C7}" presName="spacer" presStyleCnt="0"/>
      <dgm:spPr/>
    </dgm:pt>
    <dgm:pt modelId="{5D940DE2-07D9-4633-90EB-980D9C47B4AD}" type="pres">
      <dgm:prSet presAssocID="{17F61D19-75FF-4204-A0F2-646DCAED7F9E}" presName="comp" presStyleCnt="0"/>
      <dgm:spPr/>
    </dgm:pt>
    <dgm:pt modelId="{BC965680-D439-445E-812F-2ACA0C392F20}" type="pres">
      <dgm:prSet presAssocID="{17F61D19-75FF-4204-A0F2-646DCAED7F9E}" presName="box" presStyleLbl="node1" presStyleIdx="1" presStyleCnt="4"/>
      <dgm:spPr/>
      <dgm:t>
        <a:bodyPr/>
        <a:lstStyle/>
        <a:p>
          <a:endParaRPr lang="ru-RU"/>
        </a:p>
      </dgm:t>
    </dgm:pt>
    <dgm:pt modelId="{1B55AEE7-8AB2-44D1-B037-F1A9AFCC5AE9}" type="pres">
      <dgm:prSet presAssocID="{17F61D19-75FF-4204-A0F2-646DCAED7F9E}" presName="img" presStyleLbl="fgImgPlace1" presStyleIdx="1" presStyleCnt="4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C44A12-4F27-457B-91A5-43795DE81C5E}" type="pres">
      <dgm:prSet presAssocID="{17F61D19-75FF-4204-A0F2-646DCAED7F9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6C675-606A-4FEC-A18B-97FD481329AC}" type="pres">
      <dgm:prSet presAssocID="{C5255B06-7B80-4C91-B4EE-715D1BFA6211}" presName="spacer" presStyleCnt="0"/>
      <dgm:spPr/>
    </dgm:pt>
    <dgm:pt modelId="{3D2FDE55-4F2E-406F-9625-757D524C0898}" type="pres">
      <dgm:prSet presAssocID="{1143535F-A6BA-473F-BAF4-6B01DB69BDCE}" presName="comp" presStyleCnt="0"/>
      <dgm:spPr/>
    </dgm:pt>
    <dgm:pt modelId="{BFD4308D-7E63-49C8-B17E-D85A1D8BABD6}" type="pres">
      <dgm:prSet presAssocID="{1143535F-A6BA-473F-BAF4-6B01DB69BDCE}" presName="box" presStyleLbl="node1" presStyleIdx="2" presStyleCnt="4"/>
      <dgm:spPr/>
      <dgm:t>
        <a:bodyPr/>
        <a:lstStyle/>
        <a:p>
          <a:endParaRPr lang="ru-RU"/>
        </a:p>
      </dgm:t>
    </dgm:pt>
    <dgm:pt modelId="{B075574A-8BF7-472C-B67B-16A287CA7D8F}" type="pres">
      <dgm:prSet presAssocID="{1143535F-A6BA-473F-BAF4-6B01DB69BDCE}" presName="img" presStyleLbl="fgImgPlace1" presStyleIdx="2" presStyleCnt="4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8B693DD-4187-4FC1-A32E-03B8E23F7FBF}" type="pres">
      <dgm:prSet presAssocID="{1143535F-A6BA-473F-BAF4-6B01DB69BDC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9548A-F4B7-47DD-A848-29617DD67B80}" type="pres">
      <dgm:prSet presAssocID="{D9C2CE98-5BE5-44FF-89FA-B1EB81E03A30}" presName="spacer" presStyleCnt="0"/>
      <dgm:spPr/>
    </dgm:pt>
    <dgm:pt modelId="{608DBD00-30B4-435E-B8C1-396812C53C39}" type="pres">
      <dgm:prSet presAssocID="{D907466E-648A-40E6-AE22-5AF31ACFEF10}" presName="comp" presStyleCnt="0"/>
      <dgm:spPr/>
    </dgm:pt>
    <dgm:pt modelId="{3CAD60A5-CD2D-4078-99D2-271583E981CB}" type="pres">
      <dgm:prSet presAssocID="{D907466E-648A-40E6-AE22-5AF31ACFEF10}" presName="box" presStyleLbl="node1" presStyleIdx="3" presStyleCnt="4"/>
      <dgm:spPr/>
      <dgm:t>
        <a:bodyPr/>
        <a:lstStyle/>
        <a:p>
          <a:endParaRPr lang="ru-RU"/>
        </a:p>
      </dgm:t>
    </dgm:pt>
    <dgm:pt modelId="{6EF64F35-2C60-43A9-9BD7-8A40411BB7A2}" type="pres">
      <dgm:prSet presAssocID="{D907466E-648A-40E6-AE22-5AF31ACFEF10}" presName="img" presStyleLbl="fgImgPlace1" presStyleIdx="3" presStyleCnt="4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2CEB548-4690-4376-AF2F-721C2FE0D0C0}" type="pres">
      <dgm:prSet presAssocID="{D907466E-648A-40E6-AE22-5AF31ACFEF1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160054-4EEF-4307-9976-BE49A03DE1C8}" type="presOf" srcId="{48358B69-81C3-4233-933A-F32C0D2700D0}" destId="{17F1267D-3071-487B-8EE6-736E969EFD16}" srcOrd="1" destOrd="0" presId="urn:microsoft.com/office/officeart/2005/8/layout/vList4"/>
    <dgm:cxn modelId="{469502B8-E216-45A1-83C1-2037B57DD863}" type="presOf" srcId="{48358B69-81C3-4233-933A-F32C0D2700D0}" destId="{C727A7BF-A6D9-488C-9698-EFB125092D64}" srcOrd="0" destOrd="0" presId="urn:microsoft.com/office/officeart/2005/8/layout/vList4"/>
    <dgm:cxn modelId="{731F737C-1578-4C82-B0AC-6252F4611888}" type="presOf" srcId="{17F61D19-75FF-4204-A0F2-646DCAED7F9E}" destId="{BC965680-D439-445E-812F-2ACA0C392F20}" srcOrd="0" destOrd="0" presId="urn:microsoft.com/office/officeart/2005/8/layout/vList4"/>
    <dgm:cxn modelId="{2E492599-6C58-4D9A-BED6-5C1A641059A9}" type="presOf" srcId="{1143535F-A6BA-473F-BAF4-6B01DB69BDCE}" destId="{F8B693DD-4187-4FC1-A32E-03B8E23F7FBF}" srcOrd="1" destOrd="0" presId="urn:microsoft.com/office/officeart/2005/8/layout/vList4"/>
    <dgm:cxn modelId="{ED64C862-3E70-4372-8273-1B3CC301A51B}" srcId="{B1D7D660-8EB4-45BA-8280-248548485821}" destId="{D907466E-648A-40E6-AE22-5AF31ACFEF10}" srcOrd="3" destOrd="0" parTransId="{835B586D-7555-427D-B709-BBD7BF08C3B2}" sibTransId="{F712E18E-0D35-467F-9D8D-16CAA097A7B3}"/>
    <dgm:cxn modelId="{B8BA23AE-EE7D-44D0-9F9C-A4ABB841E9ED}" srcId="{B1D7D660-8EB4-45BA-8280-248548485821}" destId="{48358B69-81C3-4233-933A-F32C0D2700D0}" srcOrd="0" destOrd="0" parTransId="{69A3BCDF-92CC-46AB-8470-0F699CD758E9}" sibTransId="{4F5B424F-7A86-48E8-904D-891F5644C0C7}"/>
    <dgm:cxn modelId="{0DC860F8-058B-434B-8B1A-60A583A65333}" type="presOf" srcId="{1143535F-A6BA-473F-BAF4-6B01DB69BDCE}" destId="{BFD4308D-7E63-49C8-B17E-D85A1D8BABD6}" srcOrd="0" destOrd="0" presId="urn:microsoft.com/office/officeart/2005/8/layout/vList4"/>
    <dgm:cxn modelId="{4389662F-DD8A-4E9A-ACA9-60CCED5C4351}" type="presOf" srcId="{D907466E-648A-40E6-AE22-5AF31ACFEF10}" destId="{3CAD60A5-CD2D-4078-99D2-271583E981CB}" srcOrd="0" destOrd="0" presId="urn:microsoft.com/office/officeart/2005/8/layout/vList4"/>
    <dgm:cxn modelId="{D152C506-48D6-40CB-88C6-F164EFFF9B44}" type="presOf" srcId="{D907466E-648A-40E6-AE22-5AF31ACFEF10}" destId="{62CEB548-4690-4376-AF2F-721C2FE0D0C0}" srcOrd="1" destOrd="0" presId="urn:microsoft.com/office/officeart/2005/8/layout/vList4"/>
    <dgm:cxn modelId="{A23E0469-EABB-4F5C-9DAD-E8E5CE09ACDB}" srcId="{B1D7D660-8EB4-45BA-8280-248548485821}" destId="{17F61D19-75FF-4204-A0F2-646DCAED7F9E}" srcOrd="1" destOrd="0" parTransId="{3A773F72-5248-4F9C-80E6-04301414D615}" sibTransId="{C5255B06-7B80-4C91-B4EE-715D1BFA6211}"/>
    <dgm:cxn modelId="{FBE2375B-BBBB-41D3-BBD7-3033F7F4E285}" srcId="{B1D7D660-8EB4-45BA-8280-248548485821}" destId="{1143535F-A6BA-473F-BAF4-6B01DB69BDCE}" srcOrd="2" destOrd="0" parTransId="{8EE8439C-B9A4-4D9B-8EEA-9B5EEB1BD412}" sibTransId="{D9C2CE98-5BE5-44FF-89FA-B1EB81E03A30}"/>
    <dgm:cxn modelId="{8E78A8AC-E7CD-4600-9D14-0C931DFE4F34}" type="presOf" srcId="{B1D7D660-8EB4-45BA-8280-248548485821}" destId="{6E65F53C-AE08-41A2-A8BE-8B5C038F88F9}" srcOrd="0" destOrd="0" presId="urn:microsoft.com/office/officeart/2005/8/layout/vList4"/>
    <dgm:cxn modelId="{D0692316-26F7-4854-A10A-1AC2294D8599}" type="presOf" srcId="{17F61D19-75FF-4204-A0F2-646DCAED7F9E}" destId="{46C44A12-4F27-457B-91A5-43795DE81C5E}" srcOrd="1" destOrd="0" presId="urn:microsoft.com/office/officeart/2005/8/layout/vList4"/>
    <dgm:cxn modelId="{7A0E66DD-E194-4831-BBBC-169EDD12F637}" type="presParOf" srcId="{6E65F53C-AE08-41A2-A8BE-8B5C038F88F9}" destId="{0A9E8C6C-3D86-4B1B-B208-7E54BB913580}" srcOrd="0" destOrd="0" presId="urn:microsoft.com/office/officeart/2005/8/layout/vList4"/>
    <dgm:cxn modelId="{1AD622F9-4E31-4F20-83C8-AC4794C0A2F1}" type="presParOf" srcId="{0A9E8C6C-3D86-4B1B-B208-7E54BB913580}" destId="{C727A7BF-A6D9-488C-9698-EFB125092D64}" srcOrd="0" destOrd="0" presId="urn:microsoft.com/office/officeart/2005/8/layout/vList4"/>
    <dgm:cxn modelId="{305F9D54-163D-45BA-9AC4-0AAD1013C823}" type="presParOf" srcId="{0A9E8C6C-3D86-4B1B-B208-7E54BB913580}" destId="{2C96A825-B8BF-4FA3-A68D-499E903EA70D}" srcOrd="1" destOrd="0" presId="urn:microsoft.com/office/officeart/2005/8/layout/vList4"/>
    <dgm:cxn modelId="{8B1E9796-FA73-4F17-8FEB-3C50578E8B3A}" type="presParOf" srcId="{0A9E8C6C-3D86-4B1B-B208-7E54BB913580}" destId="{17F1267D-3071-487B-8EE6-736E969EFD16}" srcOrd="2" destOrd="0" presId="urn:microsoft.com/office/officeart/2005/8/layout/vList4"/>
    <dgm:cxn modelId="{8C501578-AE22-4800-AC55-2B50A29D5C07}" type="presParOf" srcId="{6E65F53C-AE08-41A2-A8BE-8B5C038F88F9}" destId="{D2DAAA7F-5ED2-43DA-8308-1ACE86718AF8}" srcOrd="1" destOrd="0" presId="urn:microsoft.com/office/officeart/2005/8/layout/vList4"/>
    <dgm:cxn modelId="{CD554805-F8C3-42E5-8CB6-7466FB8EFDD8}" type="presParOf" srcId="{6E65F53C-AE08-41A2-A8BE-8B5C038F88F9}" destId="{5D940DE2-07D9-4633-90EB-980D9C47B4AD}" srcOrd="2" destOrd="0" presId="urn:microsoft.com/office/officeart/2005/8/layout/vList4"/>
    <dgm:cxn modelId="{74A3B30D-D6DE-425E-A66C-9EC0B259A5CA}" type="presParOf" srcId="{5D940DE2-07D9-4633-90EB-980D9C47B4AD}" destId="{BC965680-D439-445E-812F-2ACA0C392F20}" srcOrd="0" destOrd="0" presId="urn:microsoft.com/office/officeart/2005/8/layout/vList4"/>
    <dgm:cxn modelId="{824DA869-AE39-4E17-B0CB-4EE0FB7FD5FD}" type="presParOf" srcId="{5D940DE2-07D9-4633-90EB-980D9C47B4AD}" destId="{1B55AEE7-8AB2-44D1-B037-F1A9AFCC5AE9}" srcOrd="1" destOrd="0" presId="urn:microsoft.com/office/officeart/2005/8/layout/vList4"/>
    <dgm:cxn modelId="{7590590C-F29F-4341-880D-F7E913C97990}" type="presParOf" srcId="{5D940DE2-07D9-4633-90EB-980D9C47B4AD}" destId="{46C44A12-4F27-457B-91A5-43795DE81C5E}" srcOrd="2" destOrd="0" presId="urn:microsoft.com/office/officeart/2005/8/layout/vList4"/>
    <dgm:cxn modelId="{A7FD3464-40E9-40F4-9C08-515E2DAD0234}" type="presParOf" srcId="{6E65F53C-AE08-41A2-A8BE-8B5C038F88F9}" destId="{1DF6C675-606A-4FEC-A18B-97FD481329AC}" srcOrd="3" destOrd="0" presId="urn:microsoft.com/office/officeart/2005/8/layout/vList4"/>
    <dgm:cxn modelId="{DA5E865F-C755-4023-A145-01BD9D123C4B}" type="presParOf" srcId="{6E65F53C-AE08-41A2-A8BE-8B5C038F88F9}" destId="{3D2FDE55-4F2E-406F-9625-757D524C0898}" srcOrd="4" destOrd="0" presId="urn:microsoft.com/office/officeart/2005/8/layout/vList4"/>
    <dgm:cxn modelId="{18256A19-2390-4016-BA54-B94CDF9E20AA}" type="presParOf" srcId="{3D2FDE55-4F2E-406F-9625-757D524C0898}" destId="{BFD4308D-7E63-49C8-B17E-D85A1D8BABD6}" srcOrd="0" destOrd="0" presId="urn:microsoft.com/office/officeart/2005/8/layout/vList4"/>
    <dgm:cxn modelId="{1C358BB8-33B5-4259-AE1E-694ADFAE7EF9}" type="presParOf" srcId="{3D2FDE55-4F2E-406F-9625-757D524C0898}" destId="{B075574A-8BF7-472C-B67B-16A287CA7D8F}" srcOrd="1" destOrd="0" presId="urn:microsoft.com/office/officeart/2005/8/layout/vList4"/>
    <dgm:cxn modelId="{F30A9454-3386-41D8-BE48-5A01A82E4975}" type="presParOf" srcId="{3D2FDE55-4F2E-406F-9625-757D524C0898}" destId="{F8B693DD-4187-4FC1-A32E-03B8E23F7FBF}" srcOrd="2" destOrd="0" presId="urn:microsoft.com/office/officeart/2005/8/layout/vList4"/>
    <dgm:cxn modelId="{FC0AB6C6-5631-41C9-B6B9-BBE7CAF727EA}" type="presParOf" srcId="{6E65F53C-AE08-41A2-A8BE-8B5C038F88F9}" destId="{2F79548A-F4B7-47DD-A848-29617DD67B80}" srcOrd="5" destOrd="0" presId="urn:microsoft.com/office/officeart/2005/8/layout/vList4"/>
    <dgm:cxn modelId="{3471E3AC-3F09-4F6F-9EFD-B6EDE356CF8F}" type="presParOf" srcId="{6E65F53C-AE08-41A2-A8BE-8B5C038F88F9}" destId="{608DBD00-30B4-435E-B8C1-396812C53C39}" srcOrd="6" destOrd="0" presId="urn:microsoft.com/office/officeart/2005/8/layout/vList4"/>
    <dgm:cxn modelId="{95F01794-4867-4C62-AFA4-80F10D8215BC}" type="presParOf" srcId="{608DBD00-30B4-435E-B8C1-396812C53C39}" destId="{3CAD60A5-CD2D-4078-99D2-271583E981CB}" srcOrd="0" destOrd="0" presId="urn:microsoft.com/office/officeart/2005/8/layout/vList4"/>
    <dgm:cxn modelId="{112A3CA3-6B91-43B0-BCFF-945B91FFD5A1}" type="presParOf" srcId="{608DBD00-30B4-435E-B8C1-396812C53C39}" destId="{6EF64F35-2C60-43A9-9BD7-8A40411BB7A2}" srcOrd="1" destOrd="0" presId="urn:microsoft.com/office/officeart/2005/8/layout/vList4"/>
    <dgm:cxn modelId="{4E26A394-8B32-4671-A6A8-8ABAF28D71A3}" type="presParOf" srcId="{608DBD00-30B4-435E-B8C1-396812C53C39}" destId="{62CEB548-4690-4376-AF2F-721C2FE0D0C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BAA608-CC9F-45A3-BEF0-42D9EC3BC4F8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AC0856B-CAEF-40EC-BA1A-3DAD9865E6DA}">
      <dgm:prSet phldrT="[Текст]"/>
      <dgm:spPr/>
      <dgm:t>
        <a:bodyPr/>
        <a:lstStyle/>
        <a:p>
          <a:r>
            <a:rPr lang="ru-RU" dirty="0" smtClean="0"/>
            <a:t>лекции-концерты «Народные музыкальные игры Ржевского Поволжья», «Народные песни Тверского </a:t>
          </a:r>
          <a:r>
            <a:rPr lang="ru-RU" dirty="0" err="1" smtClean="0"/>
            <a:t>Волговерховья</a:t>
          </a:r>
          <a:r>
            <a:rPr lang="ru-RU" dirty="0" smtClean="0"/>
            <a:t>», «Костюм как комплекс оберег», «Знакомимся с народными инструментами»</a:t>
          </a:r>
          <a:endParaRPr lang="ru-RU" dirty="0"/>
        </a:p>
      </dgm:t>
    </dgm:pt>
    <dgm:pt modelId="{B1B49801-EB40-4A39-81DD-4DD3AD221203}" type="parTrans" cxnId="{68A745C4-9509-46AD-9CBF-E1331B2E37A8}">
      <dgm:prSet/>
      <dgm:spPr/>
      <dgm:t>
        <a:bodyPr/>
        <a:lstStyle/>
        <a:p>
          <a:endParaRPr lang="ru-RU"/>
        </a:p>
      </dgm:t>
    </dgm:pt>
    <dgm:pt modelId="{110AC3A7-2D73-4505-B176-D82A22C6C05A}" type="sibTrans" cxnId="{68A745C4-9509-46AD-9CBF-E1331B2E37A8}">
      <dgm:prSet/>
      <dgm:spPr/>
      <dgm:t>
        <a:bodyPr/>
        <a:lstStyle/>
        <a:p>
          <a:endParaRPr lang="ru-RU"/>
        </a:p>
      </dgm:t>
    </dgm:pt>
    <dgm:pt modelId="{76BC8EF6-7C41-45B5-9CCE-C37B667A1AB4}">
      <dgm:prSet phldrT="[Текст]"/>
      <dgm:spPr/>
      <dgm:t>
        <a:bodyPr/>
        <a:lstStyle/>
        <a:p>
          <a:r>
            <a:rPr lang="ru-RU" dirty="0" smtClean="0"/>
            <a:t>фольклорные календарные праздники: «</a:t>
          </a:r>
          <a:r>
            <a:rPr lang="ru-RU" dirty="0" err="1" smtClean="0"/>
            <a:t>Осенины</a:t>
          </a:r>
          <a:r>
            <a:rPr lang="ru-RU" dirty="0" smtClean="0"/>
            <a:t>», «Покров», «Кузьминки», «Святки», «Масленица», «Сороки», «Красная горка» и др.</a:t>
          </a:r>
          <a:endParaRPr lang="ru-RU" dirty="0"/>
        </a:p>
      </dgm:t>
    </dgm:pt>
    <dgm:pt modelId="{E29B100F-5065-47CE-886C-BF721E8BA66A}" type="parTrans" cxnId="{3A5E83BE-D8AF-4CA0-B162-428C86B6232A}">
      <dgm:prSet/>
      <dgm:spPr/>
      <dgm:t>
        <a:bodyPr/>
        <a:lstStyle/>
        <a:p>
          <a:endParaRPr lang="ru-RU"/>
        </a:p>
      </dgm:t>
    </dgm:pt>
    <dgm:pt modelId="{D587724A-5F91-441B-AAE3-315B25F65ACF}" type="sibTrans" cxnId="{3A5E83BE-D8AF-4CA0-B162-428C86B6232A}">
      <dgm:prSet/>
      <dgm:spPr/>
      <dgm:t>
        <a:bodyPr/>
        <a:lstStyle/>
        <a:p>
          <a:endParaRPr lang="ru-RU"/>
        </a:p>
      </dgm:t>
    </dgm:pt>
    <dgm:pt modelId="{DF5341E0-CB4E-4788-9877-EDA5B5B465E9}" type="pres">
      <dgm:prSet presAssocID="{62BAA608-CC9F-45A3-BEF0-42D9EC3BC4F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1C9613-0980-4810-9E86-5AA1D47B4799}" type="pres">
      <dgm:prSet presAssocID="{EAC0856B-CAEF-40EC-BA1A-3DAD9865E6DA}" presName="comp" presStyleCnt="0"/>
      <dgm:spPr/>
    </dgm:pt>
    <dgm:pt modelId="{8FD90BB5-6C13-42B2-BA06-526FC26A885B}" type="pres">
      <dgm:prSet presAssocID="{EAC0856B-CAEF-40EC-BA1A-3DAD9865E6DA}" presName="box" presStyleLbl="node1" presStyleIdx="0" presStyleCnt="2"/>
      <dgm:spPr/>
      <dgm:t>
        <a:bodyPr/>
        <a:lstStyle/>
        <a:p>
          <a:endParaRPr lang="ru-RU"/>
        </a:p>
      </dgm:t>
    </dgm:pt>
    <dgm:pt modelId="{146D0748-EF82-43AA-A03A-B5BD2BA94179}" type="pres">
      <dgm:prSet presAssocID="{EAC0856B-CAEF-40EC-BA1A-3DAD9865E6DA}" presName="img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</dgm:pt>
    <dgm:pt modelId="{D8C04C60-847D-4C0D-8C96-E538D6FE136C}" type="pres">
      <dgm:prSet presAssocID="{EAC0856B-CAEF-40EC-BA1A-3DAD9865E6D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1F128-0A5C-4651-933B-BE8AA44AF45A}" type="pres">
      <dgm:prSet presAssocID="{110AC3A7-2D73-4505-B176-D82A22C6C05A}" presName="spacer" presStyleCnt="0"/>
      <dgm:spPr/>
    </dgm:pt>
    <dgm:pt modelId="{BF4E46E5-B898-485F-9BE1-56F99C641846}" type="pres">
      <dgm:prSet presAssocID="{76BC8EF6-7C41-45B5-9CCE-C37B667A1AB4}" presName="comp" presStyleCnt="0"/>
      <dgm:spPr/>
    </dgm:pt>
    <dgm:pt modelId="{D7FAAF2E-5B7D-4C93-9E4A-CA7225B582D9}" type="pres">
      <dgm:prSet presAssocID="{76BC8EF6-7C41-45B5-9CCE-C37B667A1AB4}" presName="box" presStyleLbl="node1" presStyleIdx="1" presStyleCnt="2"/>
      <dgm:spPr/>
      <dgm:t>
        <a:bodyPr/>
        <a:lstStyle/>
        <a:p>
          <a:endParaRPr lang="ru-RU"/>
        </a:p>
      </dgm:t>
    </dgm:pt>
    <dgm:pt modelId="{55ACF283-876D-45EF-A6C5-2A5F32EBAD90}" type="pres">
      <dgm:prSet presAssocID="{76BC8EF6-7C41-45B5-9CCE-C37B667A1AB4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ru-RU"/>
        </a:p>
      </dgm:t>
    </dgm:pt>
    <dgm:pt modelId="{668BC163-48D3-4887-8CE2-5B72DD32B1E2}" type="pres">
      <dgm:prSet presAssocID="{76BC8EF6-7C41-45B5-9CCE-C37B667A1AB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5E83BE-D8AF-4CA0-B162-428C86B6232A}" srcId="{62BAA608-CC9F-45A3-BEF0-42D9EC3BC4F8}" destId="{76BC8EF6-7C41-45B5-9CCE-C37B667A1AB4}" srcOrd="1" destOrd="0" parTransId="{E29B100F-5065-47CE-886C-BF721E8BA66A}" sibTransId="{D587724A-5F91-441B-AAE3-315B25F65ACF}"/>
    <dgm:cxn modelId="{C5C3CC9D-A9D6-4EA1-A362-2E777CA2E9BE}" type="presOf" srcId="{EAC0856B-CAEF-40EC-BA1A-3DAD9865E6DA}" destId="{D8C04C60-847D-4C0D-8C96-E538D6FE136C}" srcOrd="1" destOrd="0" presId="urn:microsoft.com/office/officeart/2005/8/layout/vList4"/>
    <dgm:cxn modelId="{D7BD6B9F-4873-4D71-B876-C0D0341FF993}" type="presOf" srcId="{62BAA608-CC9F-45A3-BEF0-42D9EC3BC4F8}" destId="{DF5341E0-CB4E-4788-9877-EDA5B5B465E9}" srcOrd="0" destOrd="0" presId="urn:microsoft.com/office/officeart/2005/8/layout/vList4"/>
    <dgm:cxn modelId="{D167802B-56EC-4D32-8356-F4CDBA915D82}" type="presOf" srcId="{EAC0856B-CAEF-40EC-BA1A-3DAD9865E6DA}" destId="{8FD90BB5-6C13-42B2-BA06-526FC26A885B}" srcOrd="0" destOrd="0" presId="urn:microsoft.com/office/officeart/2005/8/layout/vList4"/>
    <dgm:cxn modelId="{7B6118EB-688E-4EF7-83C2-C417178B19F4}" type="presOf" srcId="{76BC8EF6-7C41-45B5-9CCE-C37B667A1AB4}" destId="{D7FAAF2E-5B7D-4C93-9E4A-CA7225B582D9}" srcOrd="0" destOrd="0" presId="urn:microsoft.com/office/officeart/2005/8/layout/vList4"/>
    <dgm:cxn modelId="{58EC1433-6288-4C26-9791-47E4B5CD44C3}" type="presOf" srcId="{76BC8EF6-7C41-45B5-9CCE-C37B667A1AB4}" destId="{668BC163-48D3-4887-8CE2-5B72DD32B1E2}" srcOrd="1" destOrd="0" presId="urn:microsoft.com/office/officeart/2005/8/layout/vList4"/>
    <dgm:cxn modelId="{68A745C4-9509-46AD-9CBF-E1331B2E37A8}" srcId="{62BAA608-CC9F-45A3-BEF0-42D9EC3BC4F8}" destId="{EAC0856B-CAEF-40EC-BA1A-3DAD9865E6DA}" srcOrd="0" destOrd="0" parTransId="{B1B49801-EB40-4A39-81DD-4DD3AD221203}" sibTransId="{110AC3A7-2D73-4505-B176-D82A22C6C05A}"/>
    <dgm:cxn modelId="{4911326B-0126-479F-A0E3-C1D552A2C01B}" type="presParOf" srcId="{DF5341E0-CB4E-4788-9877-EDA5B5B465E9}" destId="{A21C9613-0980-4810-9E86-5AA1D47B4799}" srcOrd="0" destOrd="0" presId="urn:microsoft.com/office/officeart/2005/8/layout/vList4"/>
    <dgm:cxn modelId="{2B6A50F0-771F-47A8-9D26-161A1FDF40D5}" type="presParOf" srcId="{A21C9613-0980-4810-9E86-5AA1D47B4799}" destId="{8FD90BB5-6C13-42B2-BA06-526FC26A885B}" srcOrd="0" destOrd="0" presId="urn:microsoft.com/office/officeart/2005/8/layout/vList4"/>
    <dgm:cxn modelId="{39500F8F-CE76-4E97-BCC7-3BC7DE8AF25F}" type="presParOf" srcId="{A21C9613-0980-4810-9E86-5AA1D47B4799}" destId="{146D0748-EF82-43AA-A03A-B5BD2BA94179}" srcOrd="1" destOrd="0" presId="urn:microsoft.com/office/officeart/2005/8/layout/vList4"/>
    <dgm:cxn modelId="{9D345E39-D1E0-4F17-8A18-A580CF69C0E4}" type="presParOf" srcId="{A21C9613-0980-4810-9E86-5AA1D47B4799}" destId="{D8C04C60-847D-4C0D-8C96-E538D6FE136C}" srcOrd="2" destOrd="0" presId="urn:microsoft.com/office/officeart/2005/8/layout/vList4"/>
    <dgm:cxn modelId="{FA09F533-D99C-404E-BEBC-7F281A5B14FC}" type="presParOf" srcId="{DF5341E0-CB4E-4788-9877-EDA5B5B465E9}" destId="{8AC1F128-0A5C-4651-933B-BE8AA44AF45A}" srcOrd="1" destOrd="0" presId="urn:microsoft.com/office/officeart/2005/8/layout/vList4"/>
    <dgm:cxn modelId="{B3FD2CF7-489B-42BE-A167-5D5B272A5D71}" type="presParOf" srcId="{DF5341E0-CB4E-4788-9877-EDA5B5B465E9}" destId="{BF4E46E5-B898-485F-9BE1-56F99C641846}" srcOrd="2" destOrd="0" presId="urn:microsoft.com/office/officeart/2005/8/layout/vList4"/>
    <dgm:cxn modelId="{3079D5E5-339E-485E-A233-23BC132616B5}" type="presParOf" srcId="{BF4E46E5-B898-485F-9BE1-56F99C641846}" destId="{D7FAAF2E-5B7D-4C93-9E4A-CA7225B582D9}" srcOrd="0" destOrd="0" presId="urn:microsoft.com/office/officeart/2005/8/layout/vList4"/>
    <dgm:cxn modelId="{81DECB16-E69C-4E9F-83DB-23F66F54F2C0}" type="presParOf" srcId="{BF4E46E5-B898-485F-9BE1-56F99C641846}" destId="{55ACF283-876D-45EF-A6C5-2A5F32EBAD90}" srcOrd="1" destOrd="0" presId="urn:microsoft.com/office/officeart/2005/8/layout/vList4"/>
    <dgm:cxn modelId="{B173F81D-5E62-4AAC-A4D5-8EAA83DF2C4D}" type="presParOf" srcId="{BF4E46E5-B898-485F-9BE1-56F99C641846}" destId="{668BC163-48D3-4887-8CE2-5B72DD32B1E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9A2C9C-9B2C-4597-892B-A9F3F503908E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DCF5568-F74C-4D0A-B9C6-6BFAAA2E5D6C}">
      <dgm:prSet phldrT="[Текст]" custT="1"/>
      <dgm:spPr/>
      <dgm:t>
        <a:bodyPr/>
        <a:lstStyle/>
        <a:p>
          <a:r>
            <a:rPr lang="ru-RU" sz="2000" dirty="0" smtClean="0"/>
            <a:t>краеведческие викторины с тематически привлеченными вопросами</a:t>
          </a:r>
          <a:endParaRPr lang="ru-RU" sz="2000" dirty="0"/>
        </a:p>
      </dgm:t>
    </dgm:pt>
    <dgm:pt modelId="{E00679E6-EF18-4B46-931B-7FF9728548A0}" type="parTrans" cxnId="{FB6D60B2-AE3A-458A-A445-E35EED71CA76}">
      <dgm:prSet/>
      <dgm:spPr/>
      <dgm:t>
        <a:bodyPr/>
        <a:lstStyle/>
        <a:p>
          <a:endParaRPr lang="ru-RU" sz="2000"/>
        </a:p>
      </dgm:t>
    </dgm:pt>
    <dgm:pt modelId="{2F27E58D-98DF-4A57-912F-103D36E2349C}" type="sibTrans" cxnId="{FB6D60B2-AE3A-458A-A445-E35EED71CA76}">
      <dgm:prSet/>
      <dgm:spPr/>
      <dgm:t>
        <a:bodyPr/>
        <a:lstStyle/>
        <a:p>
          <a:endParaRPr lang="ru-RU" sz="2000"/>
        </a:p>
      </dgm:t>
    </dgm:pt>
    <dgm:pt modelId="{691877E1-30F2-470B-BCB7-CD745FD4CAEE}">
      <dgm:prSet phldrT="[Текст]" custT="1"/>
      <dgm:spPr/>
      <dgm:t>
        <a:bodyPr/>
        <a:lstStyle/>
        <a:p>
          <a:r>
            <a:rPr lang="ru-RU" sz="2000" dirty="0" smtClean="0"/>
            <a:t>конкурсные творческие письменные работы (сочинения, эссе) по фольклорной культуре региона</a:t>
          </a:r>
          <a:endParaRPr lang="ru-RU" sz="2000" dirty="0"/>
        </a:p>
      </dgm:t>
    </dgm:pt>
    <dgm:pt modelId="{85062D62-AE64-400A-B77C-8EE921E7AA52}" type="parTrans" cxnId="{B7990A3F-2A5E-4FA3-B592-36297A5F0CED}">
      <dgm:prSet/>
      <dgm:spPr/>
      <dgm:t>
        <a:bodyPr/>
        <a:lstStyle/>
        <a:p>
          <a:endParaRPr lang="ru-RU" sz="2000"/>
        </a:p>
      </dgm:t>
    </dgm:pt>
    <dgm:pt modelId="{4B84368C-AFCA-4010-91D2-4CA47B85A491}" type="sibTrans" cxnId="{B7990A3F-2A5E-4FA3-B592-36297A5F0CED}">
      <dgm:prSet/>
      <dgm:spPr/>
      <dgm:t>
        <a:bodyPr/>
        <a:lstStyle/>
        <a:p>
          <a:endParaRPr lang="ru-RU" sz="2000"/>
        </a:p>
      </dgm:t>
    </dgm:pt>
    <dgm:pt modelId="{B797AFDF-2F5D-4762-98AB-9380D9BCF10A}">
      <dgm:prSet phldrT="[Текст]" custT="1"/>
      <dgm:spPr/>
      <dgm:t>
        <a:bodyPr/>
        <a:lstStyle/>
        <a:p>
          <a:r>
            <a:rPr lang="ru-RU" sz="2000" dirty="0" smtClean="0"/>
            <a:t>конференции, представление авторских проектов «Ржевский женский костюм», «Традиции народных украшений», «Подари мне платок» и др.</a:t>
          </a:r>
          <a:endParaRPr lang="ru-RU" sz="2000" dirty="0"/>
        </a:p>
      </dgm:t>
    </dgm:pt>
    <dgm:pt modelId="{7F586D10-8248-40BF-972B-09F526843F02}" type="parTrans" cxnId="{AEB5E739-B7B3-4805-B289-B3EFC131584D}">
      <dgm:prSet/>
      <dgm:spPr/>
      <dgm:t>
        <a:bodyPr/>
        <a:lstStyle/>
        <a:p>
          <a:endParaRPr lang="ru-RU" sz="2000"/>
        </a:p>
      </dgm:t>
    </dgm:pt>
    <dgm:pt modelId="{13D1B331-32F5-417E-BBCC-A90B1DE01A4A}" type="sibTrans" cxnId="{AEB5E739-B7B3-4805-B289-B3EFC131584D}">
      <dgm:prSet/>
      <dgm:spPr/>
      <dgm:t>
        <a:bodyPr/>
        <a:lstStyle/>
        <a:p>
          <a:endParaRPr lang="ru-RU" sz="2000"/>
        </a:p>
      </dgm:t>
    </dgm:pt>
    <dgm:pt modelId="{8B5A3300-5322-4C73-A680-BE38B6633D31}" type="pres">
      <dgm:prSet presAssocID="{839A2C9C-9B2C-4597-892B-A9F3F503908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C09894-8B1A-4319-B827-B123714B01EC}" type="pres">
      <dgm:prSet presAssocID="{7DCF5568-F74C-4D0A-B9C6-6BFAAA2E5D6C}" presName="comp" presStyleCnt="0"/>
      <dgm:spPr/>
    </dgm:pt>
    <dgm:pt modelId="{61695336-23C7-4F11-9ECB-AF0A9C1769F3}" type="pres">
      <dgm:prSet presAssocID="{7DCF5568-F74C-4D0A-B9C6-6BFAAA2E5D6C}" presName="box" presStyleLbl="node1" presStyleIdx="0" presStyleCnt="3" custLinFactNeighborX="-29143" custLinFactNeighborY="-4428"/>
      <dgm:spPr/>
      <dgm:t>
        <a:bodyPr/>
        <a:lstStyle/>
        <a:p>
          <a:endParaRPr lang="ru-RU"/>
        </a:p>
      </dgm:t>
    </dgm:pt>
    <dgm:pt modelId="{69971739-A690-40D6-BA65-E71281E8226B}" type="pres">
      <dgm:prSet presAssocID="{7DCF5568-F74C-4D0A-B9C6-6BFAAA2E5D6C}" presName="img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b="-28000"/>
          </a:stretch>
        </a:blipFill>
      </dgm:spPr>
    </dgm:pt>
    <dgm:pt modelId="{0309F18D-5947-4E82-85AB-DA7E253493E0}" type="pres">
      <dgm:prSet presAssocID="{7DCF5568-F74C-4D0A-B9C6-6BFAAA2E5D6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B8A11-0502-4480-B958-744E1C10FBBB}" type="pres">
      <dgm:prSet presAssocID="{2F27E58D-98DF-4A57-912F-103D36E2349C}" presName="spacer" presStyleCnt="0"/>
      <dgm:spPr/>
    </dgm:pt>
    <dgm:pt modelId="{321BB69A-9C09-4A40-BDA3-E6EAB1519798}" type="pres">
      <dgm:prSet presAssocID="{691877E1-30F2-470B-BCB7-CD745FD4CAEE}" presName="comp" presStyleCnt="0"/>
      <dgm:spPr/>
    </dgm:pt>
    <dgm:pt modelId="{208687A4-DF1E-49AE-84A0-17ECB5B45789}" type="pres">
      <dgm:prSet presAssocID="{691877E1-30F2-470B-BCB7-CD745FD4CAEE}" presName="box" presStyleLbl="node1" presStyleIdx="1" presStyleCnt="3"/>
      <dgm:spPr/>
      <dgm:t>
        <a:bodyPr/>
        <a:lstStyle/>
        <a:p>
          <a:endParaRPr lang="ru-RU"/>
        </a:p>
      </dgm:t>
    </dgm:pt>
    <dgm:pt modelId="{9EE2AD58-0435-44B6-895C-69694B61F0E5}" type="pres">
      <dgm:prSet presAssocID="{691877E1-30F2-470B-BCB7-CD745FD4CAEE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1DEC45B5-0297-40EA-B01C-17CE437FF5F3}" type="pres">
      <dgm:prSet presAssocID="{691877E1-30F2-470B-BCB7-CD745FD4CAE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14DE0A-0A5A-412A-8E5C-F29ED4D74097}" type="pres">
      <dgm:prSet presAssocID="{4B84368C-AFCA-4010-91D2-4CA47B85A491}" presName="spacer" presStyleCnt="0"/>
      <dgm:spPr/>
    </dgm:pt>
    <dgm:pt modelId="{4E2AE763-8D66-4C05-8003-A0B6E6AED5B1}" type="pres">
      <dgm:prSet presAssocID="{B797AFDF-2F5D-4762-98AB-9380D9BCF10A}" presName="comp" presStyleCnt="0"/>
      <dgm:spPr/>
    </dgm:pt>
    <dgm:pt modelId="{978108C4-73DC-4199-844B-1F9EA9F3680A}" type="pres">
      <dgm:prSet presAssocID="{B797AFDF-2F5D-4762-98AB-9380D9BCF10A}" presName="box" presStyleLbl="node1" presStyleIdx="2" presStyleCnt="3"/>
      <dgm:spPr/>
      <dgm:t>
        <a:bodyPr/>
        <a:lstStyle/>
        <a:p>
          <a:endParaRPr lang="ru-RU"/>
        </a:p>
      </dgm:t>
    </dgm:pt>
    <dgm:pt modelId="{395AA729-1AE4-4FDF-90EF-DB8FBD1628D6}" type="pres">
      <dgm:prSet presAssocID="{B797AFDF-2F5D-4762-98AB-9380D9BCF10A}" presName="img" presStyleLbl="fgImgPlace1" presStyleIdx="2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000" r="20000"/>
          </a:stretch>
        </a:blipFill>
      </dgm:spPr>
    </dgm:pt>
    <dgm:pt modelId="{C8FF1AEA-6C0A-48B9-B7C1-43BC1A04DE83}" type="pres">
      <dgm:prSet presAssocID="{B797AFDF-2F5D-4762-98AB-9380D9BCF10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B5E739-B7B3-4805-B289-B3EFC131584D}" srcId="{839A2C9C-9B2C-4597-892B-A9F3F503908E}" destId="{B797AFDF-2F5D-4762-98AB-9380D9BCF10A}" srcOrd="2" destOrd="0" parTransId="{7F586D10-8248-40BF-972B-09F526843F02}" sibTransId="{13D1B331-32F5-417E-BBCC-A90B1DE01A4A}"/>
    <dgm:cxn modelId="{FB6D60B2-AE3A-458A-A445-E35EED71CA76}" srcId="{839A2C9C-9B2C-4597-892B-A9F3F503908E}" destId="{7DCF5568-F74C-4D0A-B9C6-6BFAAA2E5D6C}" srcOrd="0" destOrd="0" parTransId="{E00679E6-EF18-4B46-931B-7FF9728548A0}" sibTransId="{2F27E58D-98DF-4A57-912F-103D36E2349C}"/>
    <dgm:cxn modelId="{B7990A3F-2A5E-4FA3-B592-36297A5F0CED}" srcId="{839A2C9C-9B2C-4597-892B-A9F3F503908E}" destId="{691877E1-30F2-470B-BCB7-CD745FD4CAEE}" srcOrd="1" destOrd="0" parTransId="{85062D62-AE64-400A-B77C-8EE921E7AA52}" sibTransId="{4B84368C-AFCA-4010-91D2-4CA47B85A491}"/>
    <dgm:cxn modelId="{DC7261DF-F9A1-4C35-A91D-BEFDC0AD2654}" type="presOf" srcId="{7DCF5568-F74C-4D0A-B9C6-6BFAAA2E5D6C}" destId="{61695336-23C7-4F11-9ECB-AF0A9C1769F3}" srcOrd="0" destOrd="0" presId="urn:microsoft.com/office/officeart/2005/8/layout/vList4"/>
    <dgm:cxn modelId="{65BEF3A5-647F-4154-85A4-478B4C8F8E12}" type="presOf" srcId="{7DCF5568-F74C-4D0A-B9C6-6BFAAA2E5D6C}" destId="{0309F18D-5947-4E82-85AB-DA7E253493E0}" srcOrd="1" destOrd="0" presId="urn:microsoft.com/office/officeart/2005/8/layout/vList4"/>
    <dgm:cxn modelId="{C14488E7-6FEC-4277-B743-05389AB6A417}" type="presOf" srcId="{691877E1-30F2-470B-BCB7-CD745FD4CAEE}" destId="{1DEC45B5-0297-40EA-B01C-17CE437FF5F3}" srcOrd="1" destOrd="0" presId="urn:microsoft.com/office/officeart/2005/8/layout/vList4"/>
    <dgm:cxn modelId="{A0E88ADB-D021-4C45-A9F0-9EA9481742D1}" type="presOf" srcId="{B797AFDF-2F5D-4762-98AB-9380D9BCF10A}" destId="{C8FF1AEA-6C0A-48B9-B7C1-43BC1A04DE83}" srcOrd="1" destOrd="0" presId="urn:microsoft.com/office/officeart/2005/8/layout/vList4"/>
    <dgm:cxn modelId="{953AADD3-6672-43B7-B0E7-9D00BC0D8550}" type="presOf" srcId="{B797AFDF-2F5D-4762-98AB-9380D9BCF10A}" destId="{978108C4-73DC-4199-844B-1F9EA9F3680A}" srcOrd="0" destOrd="0" presId="urn:microsoft.com/office/officeart/2005/8/layout/vList4"/>
    <dgm:cxn modelId="{DFDA6FE0-0544-4F5F-AC59-1EBDEFCC9849}" type="presOf" srcId="{691877E1-30F2-470B-BCB7-CD745FD4CAEE}" destId="{208687A4-DF1E-49AE-84A0-17ECB5B45789}" srcOrd="0" destOrd="0" presId="urn:microsoft.com/office/officeart/2005/8/layout/vList4"/>
    <dgm:cxn modelId="{F62FFA27-773E-44B6-81EC-906FED3DE94C}" type="presOf" srcId="{839A2C9C-9B2C-4597-892B-A9F3F503908E}" destId="{8B5A3300-5322-4C73-A680-BE38B6633D31}" srcOrd="0" destOrd="0" presId="urn:microsoft.com/office/officeart/2005/8/layout/vList4"/>
    <dgm:cxn modelId="{982058CE-C337-4701-88DE-6BBBE1B3783E}" type="presParOf" srcId="{8B5A3300-5322-4C73-A680-BE38B6633D31}" destId="{31C09894-8B1A-4319-B827-B123714B01EC}" srcOrd="0" destOrd="0" presId="urn:microsoft.com/office/officeart/2005/8/layout/vList4"/>
    <dgm:cxn modelId="{E5462EEB-D3B2-4548-9A02-CE3DD2B5BA33}" type="presParOf" srcId="{31C09894-8B1A-4319-B827-B123714B01EC}" destId="{61695336-23C7-4F11-9ECB-AF0A9C1769F3}" srcOrd="0" destOrd="0" presId="urn:microsoft.com/office/officeart/2005/8/layout/vList4"/>
    <dgm:cxn modelId="{41EA0A3C-D403-4837-B53F-285B45A2CF55}" type="presParOf" srcId="{31C09894-8B1A-4319-B827-B123714B01EC}" destId="{69971739-A690-40D6-BA65-E71281E8226B}" srcOrd="1" destOrd="0" presId="urn:microsoft.com/office/officeart/2005/8/layout/vList4"/>
    <dgm:cxn modelId="{0B86C784-6059-4BDD-AF90-A850FFD15A0C}" type="presParOf" srcId="{31C09894-8B1A-4319-B827-B123714B01EC}" destId="{0309F18D-5947-4E82-85AB-DA7E253493E0}" srcOrd="2" destOrd="0" presId="urn:microsoft.com/office/officeart/2005/8/layout/vList4"/>
    <dgm:cxn modelId="{BB4F685A-4387-4365-A0F3-51A7AB331FDC}" type="presParOf" srcId="{8B5A3300-5322-4C73-A680-BE38B6633D31}" destId="{E55B8A11-0502-4480-B958-744E1C10FBBB}" srcOrd="1" destOrd="0" presId="urn:microsoft.com/office/officeart/2005/8/layout/vList4"/>
    <dgm:cxn modelId="{A073A42D-5FA9-45FF-9990-6E66E4725412}" type="presParOf" srcId="{8B5A3300-5322-4C73-A680-BE38B6633D31}" destId="{321BB69A-9C09-4A40-BDA3-E6EAB1519798}" srcOrd="2" destOrd="0" presId="urn:microsoft.com/office/officeart/2005/8/layout/vList4"/>
    <dgm:cxn modelId="{E4E15624-36F7-40D2-A1A6-8BC15E6BCC5F}" type="presParOf" srcId="{321BB69A-9C09-4A40-BDA3-E6EAB1519798}" destId="{208687A4-DF1E-49AE-84A0-17ECB5B45789}" srcOrd="0" destOrd="0" presId="urn:microsoft.com/office/officeart/2005/8/layout/vList4"/>
    <dgm:cxn modelId="{DFFFAC87-6C71-48F9-9A82-70E7FDAB6121}" type="presParOf" srcId="{321BB69A-9C09-4A40-BDA3-E6EAB1519798}" destId="{9EE2AD58-0435-44B6-895C-69694B61F0E5}" srcOrd="1" destOrd="0" presId="urn:microsoft.com/office/officeart/2005/8/layout/vList4"/>
    <dgm:cxn modelId="{D9DC5BF7-3639-4752-B230-D0236AAD0303}" type="presParOf" srcId="{321BB69A-9C09-4A40-BDA3-E6EAB1519798}" destId="{1DEC45B5-0297-40EA-B01C-17CE437FF5F3}" srcOrd="2" destOrd="0" presId="urn:microsoft.com/office/officeart/2005/8/layout/vList4"/>
    <dgm:cxn modelId="{12E38570-A806-40EA-88A0-4CC2AF182FBC}" type="presParOf" srcId="{8B5A3300-5322-4C73-A680-BE38B6633D31}" destId="{DF14DE0A-0A5A-412A-8E5C-F29ED4D74097}" srcOrd="3" destOrd="0" presId="urn:microsoft.com/office/officeart/2005/8/layout/vList4"/>
    <dgm:cxn modelId="{E7FA7B98-2AF0-429F-8DF1-BEDC2DA56459}" type="presParOf" srcId="{8B5A3300-5322-4C73-A680-BE38B6633D31}" destId="{4E2AE763-8D66-4C05-8003-A0B6E6AED5B1}" srcOrd="4" destOrd="0" presId="urn:microsoft.com/office/officeart/2005/8/layout/vList4"/>
    <dgm:cxn modelId="{FE90FE94-5E13-4BD6-AD0A-37DA416AF28F}" type="presParOf" srcId="{4E2AE763-8D66-4C05-8003-A0B6E6AED5B1}" destId="{978108C4-73DC-4199-844B-1F9EA9F3680A}" srcOrd="0" destOrd="0" presId="urn:microsoft.com/office/officeart/2005/8/layout/vList4"/>
    <dgm:cxn modelId="{5A08121C-EAE7-456D-9D33-B74C2F32ADDB}" type="presParOf" srcId="{4E2AE763-8D66-4C05-8003-A0B6E6AED5B1}" destId="{395AA729-1AE4-4FDF-90EF-DB8FBD1628D6}" srcOrd="1" destOrd="0" presId="urn:microsoft.com/office/officeart/2005/8/layout/vList4"/>
    <dgm:cxn modelId="{755B5A87-F3B1-499D-B8A4-AED6374574EF}" type="presParOf" srcId="{4E2AE763-8D66-4C05-8003-A0B6E6AED5B1}" destId="{C8FF1AEA-6C0A-48B9-B7C1-43BC1A04DE8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6B1F4F-90BE-4884-A8ED-11EA0200B7C3}" type="doc">
      <dgm:prSet loTypeId="urn:microsoft.com/office/officeart/2005/8/layout/chevron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E305139-7C11-4211-A546-BF45D8F2FE41}">
      <dgm:prSet phldrT="[Текст]" custT="1"/>
      <dgm:spPr/>
      <dgm:t>
        <a:bodyPr/>
        <a:lstStyle/>
        <a:p>
          <a:r>
            <a:rPr lang="en-US" sz="1400" dirty="0" smtClean="0">
              <a:latin typeface="Cambria" pitchFamily="18" charset="0"/>
              <a:ea typeface="Cambria" pitchFamily="18" charset="0"/>
            </a:rPr>
            <a:t>1</a:t>
          </a:r>
          <a:endParaRPr lang="ru-RU" sz="1400" dirty="0">
            <a:latin typeface="Cambria" pitchFamily="18" charset="0"/>
            <a:ea typeface="Cambria" pitchFamily="18" charset="0"/>
          </a:endParaRPr>
        </a:p>
      </dgm:t>
    </dgm:pt>
    <dgm:pt modelId="{A0BD7423-429C-42B6-884F-6796DA0D6B02}" type="parTrans" cxnId="{B6FE81E4-E238-4788-BE02-217755B30685}">
      <dgm:prSet/>
      <dgm:spPr/>
      <dgm:t>
        <a:bodyPr/>
        <a:lstStyle/>
        <a:p>
          <a:endParaRPr lang="ru-RU" sz="1400">
            <a:latin typeface="Cambria" pitchFamily="18" charset="0"/>
            <a:ea typeface="Cambria" pitchFamily="18" charset="0"/>
          </a:endParaRPr>
        </a:p>
      </dgm:t>
    </dgm:pt>
    <dgm:pt modelId="{28B626FF-B2B8-4229-B08B-5385926C84E3}" type="sibTrans" cxnId="{B6FE81E4-E238-4788-BE02-217755B30685}">
      <dgm:prSet/>
      <dgm:spPr/>
      <dgm:t>
        <a:bodyPr/>
        <a:lstStyle/>
        <a:p>
          <a:endParaRPr lang="ru-RU" sz="1400">
            <a:latin typeface="Cambria" pitchFamily="18" charset="0"/>
            <a:ea typeface="Cambria" pitchFamily="18" charset="0"/>
          </a:endParaRPr>
        </a:p>
      </dgm:t>
    </dgm:pt>
    <dgm:pt modelId="{B65991DA-70F9-4F0C-A2F3-A759A579647A}">
      <dgm:prSet phldrT="[Текст]" custT="1"/>
      <dgm:spPr/>
      <dgm:t>
        <a:bodyPr/>
        <a:lstStyle/>
        <a:p>
          <a:r>
            <a:rPr lang="ru-RU" sz="1400" dirty="0" smtClean="0">
              <a:latin typeface="Cambria" pitchFamily="18" charset="0"/>
              <a:ea typeface="Cambria" pitchFamily="18" charset="0"/>
            </a:rPr>
            <a:t>Выбор и обоснование территории</a:t>
          </a:r>
          <a:endParaRPr lang="ru-RU" sz="1400" dirty="0">
            <a:latin typeface="Cambria" pitchFamily="18" charset="0"/>
            <a:ea typeface="Cambria" pitchFamily="18" charset="0"/>
          </a:endParaRPr>
        </a:p>
      </dgm:t>
    </dgm:pt>
    <dgm:pt modelId="{385BAB17-4ABA-432E-A505-EFD9FD1AFCA5}" type="parTrans" cxnId="{BA83BE71-3A35-482E-977F-D1A418B93528}">
      <dgm:prSet/>
      <dgm:spPr/>
      <dgm:t>
        <a:bodyPr/>
        <a:lstStyle/>
        <a:p>
          <a:endParaRPr lang="ru-RU" sz="1400">
            <a:latin typeface="Cambria" pitchFamily="18" charset="0"/>
            <a:ea typeface="Cambria" pitchFamily="18" charset="0"/>
          </a:endParaRPr>
        </a:p>
      </dgm:t>
    </dgm:pt>
    <dgm:pt modelId="{3F0D489F-E0EF-4A19-BF43-C9EC935B7E89}" type="sibTrans" cxnId="{BA83BE71-3A35-482E-977F-D1A418B93528}">
      <dgm:prSet/>
      <dgm:spPr/>
      <dgm:t>
        <a:bodyPr/>
        <a:lstStyle/>
        <a:p>
          <a:endParaRPr lang="ru-RU" sz="1400">
            <a:latin typeface="Cambria" pitchFamily="18" charset="0"/>
            <a:ea typeface="Cambria" pitchFamily="18" charset="0"/>
          </a:endParaRPr>
        </a:p>
      </dgm:t>
    </dgm:pt>
    <dgm:pt modelId="{FEE9EA3B-F8B9-46C2-A9F5-019209FED86B}">
      <dgm:prSet phldrT="[Текст]" custT="1"/>
      <dgm:spPr/>
      <dgm:t>
        <a:bodyPr/>
        <a:lstStyle/>
        <a:p>
          <a:r>
            <a:rPr lang="en-US" sz="1400" dirty="0" smtClean="0">
              <a:latin typeface="Cambria" pitchFamily="18" charset="0"/>
              <a:ea typeface="Cambria" pitchFamily="18" charset="0"/>
            </a:rPr>
            <a:t>2</a:t>
          </a:r>
          <a:endParaRPr lang="ru-RU" sz="1400" dirty="0">
            <a:latin typeface="Cambria" pitchFamily="18" charset="0"/>
            <a:ea typeface="Cambria" pitchFamily="18" charset="0"/>
          </a:endParaRPr>
        </a:p>
      </dgm:t>
    </dgm:pt>
    <dgm:pt modelId="{7299560F-609C-4220-ABE7-CDF55480E8B9}" type="parTrans" cxnId="{798CC1F1-18CC-4BA7-8FE5-D2F7227C8E76}">
      <dgm:prSet/>
      <dgm:spPr/>
      <dgm:t>
        <a:bodyPr/>
        <a:lstStyle/>
        <a:p>
          <a:endParaRPr lang="ru-RU" sz="1400">
            <a:latin typeface="Cambria" pitchFamily="18" charset="0"/>
            <a:ea typeface="Cambria" pitchFamily="18" charset="0"/>
          </a:endParaRPr>
        </a:p>
      </dgm:t>
    </dgm:pt>
    <dgm:pt modelId="{03889A76-8DEF-4A4C-8EC3-96C36EE8B4BF}" type="sibTrans" cxnId="{798CC1F1-18CC-4BA7-8FE5-D2F7227C8E76}">
      <dgm:prSet/>
      <dgm:spPr/>
      <dgm:t>
        <a:bodyPr/>
        <a:lstStyle/>
        <a:p>
          <a:endParaRPr lang="ru-RU" sz="1400">
            <a:latin typeface="Cambria" pitchFamily="18" charset="0"/>
            <a:ea typeface="Cambria" pitchFamily="18" charset="0"/>
          </a:endParaRPr>
        </a:p>
      </dgm:t>
    </dgm:pt>
    <dgm:pt modelId="{4AB464B1-9EF8-4E5C-89E6-5E3206468B15}">
      <dgm:prSet phldrT="[Текст]" custT="1"/>
      <dgm:spPr/>
      <dgm:t>
        <a:bodyPr/>
        <a:lstStyle/>
        <a:p>
          <a:r>
            <a:rPr lang="ru-RU" sz="1400" dirty="0" smtClean="0">
              <a:latin typeface="Cambria" pitchFamily="18" charset="0"/>
              <a:ea typeface="Cambria" pitchFamily="18" charset="0"/>
            </a:rPr>
            <a:t>Работа с источниками по народной мифологии, фольклору, топонимии, диалектологии, историческими и современными топографическими и специальными картами, материалами аэрокосмических съемок, </a:t>
          </a:r>
          <a:r>
            <a:rPr lang="ru-RU" sz="1400" dirty="0" err="1" smtClean="0">
              <a:latin typeface="Cambria" pitchFamily="18" charset="0"/>
              <a:ea typeface="Cambria" pitchFamily="18" charset="0"/>
            </a:rPr>
            <a:t>геосервисами</a:t>
          </a:r>
          <a:endParaRPr lang="ru-RU" sz="1400" dirty="0">
            <a:latin typeface="Cambria" pitchFamily="18" charset="0"/>
            <a:ea typeface="Cambria" pitchFamily="18" charset="0"/>
          </a:endParaRPr>
        </a:p>
      </dgm:t>
    </dgm:pt>
    <dgm:pt modelId="{333D4893-FAE0-432F-BE29-C0B8EF3BEFF9}" type="parTrans" cxnId="{BFF1929F-567B-450A-B795-CC33AFD1C392}">
      <dgm:prSet/>
      <dgm:spPr/>
      <dgm:t>
        <a:bodyPr/>
        <a:lstStyle/>
        <a:p>
          <a:endParaRPr lang="ru-RU" sz="1400">
            <a:latin typeface="Cambria" pitchFamily="18" charset="0"/>
            <a:ea typeface="Cambria" pitchFamily="18" charset="0"/>
          </a:endParaRPr>
        </a:p>
      </dgm:t>
    </dgm:pt>
    <dgm:pt modelId="{B534C66C-C1FD-466E-AB0E-000D93341C3B}" type="sibTrans" cxnId="{BFF1929F-567B-450A-B795-CC33AFD1C392}">
      <dgm:prSet/>
      <dgm:spPr/>
      <dgm:t>
        <a:bodyPr/>
        <a:lstStyle/>
        <a:p>
          <a:endParaRPr lang="ru-RU" sz="1400">
            <a:latin typeface="Cambria" pitchFamily="18" charset="0"/>
            <a:ea typeface="Cambria" pitchFamily="18" charset="0"/>
          </a:endParaRPr>
        </a:p>
      </dgm:t>
    </dgm:pt>
    <dgm:pt modelId="{F73F3FB0-2D31-4A4C-90C9-5719AF4E502B}">
      <dgm:prSet phldrT="[Текст]" custT="1"/>
      <dgm:spPr/>
      <dgm:t>
        <a:bodyPr/>
        <a:lstStyle/>
        <a:p>
          <a:r>
            <a:rPr lang="en-US" sz="1400" dirty="0" smtClean="0">
              <a:latin typeface="Cambria" pitchFamily="18" charset="0"/>
              <a:ea typeface="Cambria" pitchFamily="18" charset="0"/>
            </a:rPr>
            <a:t>3</a:t>
          </a:r>
          <a:endParaRPr lang="ru-RU" sz="1400" dirty="0">
            <a:latin typeface="Cambria" pitchFamily="18" charset="0"/>
            <a:ea typeface="Cambria" pitchFamily="18" charset="0"/>
          </a:endParaRPr>
        </a:p>
      </dgm:t>
    </dgm:pt>
    <dgm:pt modelId="{3497C9D0-E84D-41E4-AA0D-68BCB9D67D40}" type="parTrans" cxnId="{416E0A19-F14C-4012-B653-8FAB84238362}">
      <dgm:prSet/>
      <dgm:spPr/>
      <dgm:t>
        <a:bodyPr/>
        <a:lstStyle/>
        <a:p>
          <a:endParaRPr lang="ru-RU" sz="1400">
            <a:latin typeface="Cambria" pitchFamily="18" charset="0"/>
            <a:ea typeface="Cambria" pitchFamily="18" charset="0"/>
          </a:endParaRPr>
        </a:p>
      </dgm:t>
    </dgm:pt>
    <dgm:pt modelId="{AD4E00BA-FBCC-445E-AC31-1DE7259CC818}" type="sibTrans" cxnId="{416E0A19-F14C-4012-B653-8FAB84238362}">
      <dgm:prSet/>
      <dgm:spPr/>
      <dgm:t>
        <a:bodyPr/>
        <a:lstStyle/>
        <a:p>
          <a:endParaRPr lang="ru-RU" sz="1400">
            <a:latin typeface="Cambria" pitchFamily="18" charset="0"/>
            <a:ea typeface="Cambria" pitchFamily="18" charset="0"/>
          </a:endParaRPr>
        </a:p>
      </dgm:t>
    </dgm:pt>
    <dgm:pt modelId="{62A995FC-7DF3-47D0-A800-DCC33719725C}">
      <dgm:prSet phldrT="[Текст]" custT="1"/>
      <dgm:spPr/>
      <dgm:t>
        <a:bodyPr/>
        <a:lstStyle/>
        <a:p>
          <a:r>
            <a:rPr lang="ru-RU" sz="1400" dirty="0" smtClean="0">
              <a:latin typeface="Cambria" pitchFamily="18" charset="0"/>
              <a:ea typeface="Cambria" pitchFamily="18" charset="0"/>
            </a:rPr>
            <a:t>Консультации со специалистами, сотрудниками музеев, краеведами</a:t>
          </a:r>
          <a:endParaRPr lang="ru-RU" sz="1400" dirty="0">
            <a:latin typeface="Cambria" pitchFamily="18" charset="0"/>
            <a:ea typeface="Cambria" pitchFamily="18" charset="0"/>
          </a:endParaRPr>
        </a:p>
      </dgm:t>
    </dgm:pt>
    <dgm:pt modelId="{FA74CD51-C8BA-45EC-94DD-E3A25A471647}" type="parTrans" cxnId="{298E3A2F-8F05-4A70-842E-2B1511A55880}">
      <dgm:prSet/>
      <dgm:spPr/>
      <dgm:t>
        <a:bodyPr/>
        <a:lstStyle/>
        <a:p>
          <a:endParaRPr lang="ru-RU" sz="1400">
            <a:latin typeface="Cambria" pitchFamily="18" charset="0"/>
            <a:ea typeface="Cambria" pitchFamily="18" charset="0"/>
          </a:endParaRPr>
        </a:p>
      </dgm:t>
    </dgm:pt>
    <dgm:pt modelId="{948B4DF9-3565-4D44-89D3-56D55D237EE7}" type="sibTrans" cxnId="{298E3A2F-8F05-4A70-842E-2B1511A55880}">
      <dgm:prSet/>
      <dgm:spPr/>
      <dgm:t>
        <a:bodyPr/>
        <a:lstStyle/>
        <a:p>
          <a:endParaRPr lang="ru-RU" sz="1400">
            <a:latin typeface="Cambria" pitchFamily="18" charset="0"/>
            <a:ea typeface="Cambria" pitchFamily="18" charset="0"/>
          </a:endParaRPr>
        </a:p>
      </dgm:t>
    </dgm:pt>
    <dgm:pt modelId="{4F975EF0-85A6-42EC-80AE-A6A0FBA21055}">
      <dgm:prSet custT="1"/>
      <dgm:spPr/>
      <dgm:t>
        <a:bodyPr/>
        <a:lstStyle/>
        <a:p>
          <a:r>
            <a:rPr lang="en-US" sz="1400" dirty="0" smtClean="0">
              <a:latin typeface="Cambria" pitchFamily="18" charset="0"/>
              <a:ea typeface="Cambria" pitchFamily="18" charset="0"/>
            </a:rPr>
            <a:t>4</a:t>
          </a:r>
          <a:endParaRPr lang="ru-RU" sz="1400" dirty="0">
            <a:latin typeface="Cambria" pitchFamily="18" charset="0"/>
            <a:ea typeface="Cambria" pitchFamily="18" charset="0"/>
          </a:endParaRPr>
        </a:p>
      </dgm:t>
    </dgm:pt>
    <dgm:pt modelId="{6F0A9BA5-D4EA-4713-A4DD-21EB3A74FC42}" type="parTrans" cxnId="{25E8F271-9156-4EF1-A49E-502CCE704F9B}">
      <dgm:prSet/>
      <dgm:spPr/>
      <dgm:t>
        <a:bodyPr/>
        <a:lstStyle/>
        <a:p>
          <a:endParaRPr lang="ru-RU" sz="1400">
            <a:latin typeface="Cambria" pitchFamily="18" charset="0"/>
            <a:ea typeface="Cambria" pitchFamily="18" charset="0"/>
          </a:endParaRPr>
        </a:p>
      </dgm:t>
    </dgm:pt>
    <dgm:pt modelId="{5AEED412-3C14-429B-B896-35DAE61E6E06}" type="sibTrans" cxnId="{25E8F271-9156-4EF1-A49E-502CCE704F9B}">
      <dgm:prSet/>
      <dgm:spPr/>
      <dgm:t>
        <a:bodyPr/>
        <a:lstStyle/>
        <a:p>
          <a:endParaRPr lang="ru-RU" sz="1400">
            <a:latin typeface="Cambria" pitchFamily="18" charset="0"/>
            <a:ea typeface="Cambria" pitchFamily="18" charset="0"/>
          </a:endParaRPr>
        </a:p>
      </dgm:t>
    </dgm:pt>
    <dgm:pt modelId="{94C3DCCE-C6AC-440B-9C48-31402D8DBD2A}">
      <dgm:prSet custT="1"/>
      <dgm:spPr/>
      <dgm:t>
        <a:bodyPr/>
        <a:lstStyle/>
        <a:p>
          <a:r>
            <a:rPr lang="ru-RU" sz="1400" dirty="0" smtClean="0">
              <a:latin typeface="Cambria" pitchFamily="18" charset="0"/>
              <a:ea typeface="Cambria" pitchFamily="18" charset="0"/>
            </a:rPr>
            <a:t>Проведение полевых изысканий с целью локализации сказочных персонажей и объектов экскурсионного показа</a:t>
          </a:r>
          <a:endParaRPr lang="ru-RU" sz="1400" dirty="0">
            <a:latin typeface="Cambria" pitchFamily="18" charset="0"/>
            <a:ea typeface="Cambria" pitchFamily="18" charset="0"/>
          </a:endParaRPr>
        </a:p>
      </dgm:t>
    </dgm:pt>
    <dgm:pt modelId="{EADB0304-304D-4E18-8281-8E9CCAE856BA}" type="parTrans" cxnId="{C1A883BF-F3E1-481F-9BA5-7555DC338034}">
      <dgm:prSet/>
      <dgm:spPr/>
      <dgm:t>
        <a:bodyPr/>
        <a:lstStyle/>
        <a:p>
          <a:endParaRPr lang="ru-RU" sz="1400">
            <a:latin typeface="Cambria" pitchFamily="18" charset="0"/>
            <a:ea typeface="Cambria" pitchFamily="18" charset="0"/>
          </a:endParaRPr>
        </a:p>
      </dgm:t>
    </dgm:pt>
    <dgm:pt modelId="{265D32BB-0BD8-4C53-909B-58FD4C078370}" type="sibTrans" cxnId="{C1A883BF-F3E1-481F-9BA5-7555DC338034}">
      <dgm:prSet/>
      <dgm:spPr/>
      <dgm:t>
        <a:bodyPr/>
        <a:lstStyle/>
        <a:p>
          <a:endParaRPr lang="ru-RU" sz="1400">
            <a:latin typeface="Cambria" pitchFamily="18" charset="0"/>
            <a:ea typeface="Cambria" pitchFamily="18" charset="0"/>
          </a:endParaRPr>
        </a:p>
      </dgm:t>
    </dgm:pt>
    <dgm:pt modelId="{47DEC7A8-A1F1-4586-AD92-5263C4EFAC12}">
      <dgm:prSet custT="1"/>
      <dgm:spPr/>
      <dgm:t>
        <a:bodyPr/>
        <a:lstStyle/>
        <a:p>
          <a:r>
            <a:rPr lang="en-US" sz="1400" dirty="0" smtClean="0">
              <a:latin typeface="Cambria" pitchFamily="18" charset="0"/>
              <a:ea typeface="Cambria" pitchFamily="18" charset="0"/>
            </a:rPr>
            <a:t>5</a:t>
          </a:r>
          <a:endParaRPr lang="ru-RU" sz="1400" dirty="0">
            <a:latin typeface="Cambria" pitchFamily="18" charset="0"/>
            <a:ea typeface="Cambria" pitchFamily="18" charset="0"/>
          </a:endParaRPr>
        </a:p>
      </dgm:t>
    </dgm:pt>
    <dgm:pt modelId="{F9493D7D-3ED5-42EC-9C27-4D6FCC7C0133}" type="sibTrans" cxnId="{65C58C68-44FD-46E2-9CAE-DA47AFE7210C}">
      <dgm:prSet/>
      <dgm:spPr/>
      <dgm:t>
        <a:bodyPr/>
        <a:lstStyle/>
        <a:p>
          <a:endParaRPr lang="ru-RU" sz="1400">
            <a:latin typeface="Cambria" pitchFamily="18" charset="0"/>
            <a:ea typeface="Cambria" pitchFamily="18" charset="0"/>
          </a:endParaRPr>
        </a:p>
      </dgm:t>
    </dgm:pt>
    <dgm:pt modelId="{19F28739-1015-4F10-AB61-514968671331}" type="parTrans" cxnId="{65C58C68-44FD-46E2-9CAE-DA47AFE7210C}">
      <dgm:prSet/>
      <dgm:spPr/>
      <dgm:t>
        <a:bodyPr/>
        <a:lstStyle/>
        <a:p>
          <a:endParaRPr lang="ru-RU" sz="1400">
            <a:latin typeface="Cambria" pitchFamily="18" charset="0"/>
            <a:ea typeface="Cambria" pitchFamily="18" charset="0"/>
          </a:endParaRPr>
        </a:p>
      </dgm:t>
    </dgm:pt>
    <dgm:pt modelId="{52D489A2-A396-40F2-8FA5-AB84EDF2179E}">
      <dgm:prSet custT="1"/>
      <dgm:spPr/>
      <dgm:t>
        <a:bodyPr/>
        <a:lstStyle/>
        <a:p>
          <a:r>
            <a:rPr lang="ru-RU" sz="1400" dirty="0" smtClean="0">
              <a:latin typeface="Cambria" pitchFamily="18" charset="0"/>
              <a:ea typeface="Cambria" pitchFamily="18" charset="0"/>
            </a:rPr>
            <a:t>Информационное обеспечение тура – создание информационных щитов, путеводителей и т. п.</a:t>
          </a:r>
          <a:endParaRPr lang="ru-RU" sz="1400" dirty="0">
            <a:latin typeface="Cambria" pitchFamily="18" charset="0"/>
            <a:ea typeface="Cambria" pitchFamily="18" charset="0"/>
          </a:endParaRPr>
        </a:p>
      </dgm:t>
    </dgm:pt>
    <dgm:pt modelId="{5E3C9EDB-C71A-46D9-9FE3-A8457496B93D}" type="sibTrans" cxnId="{0D881728-1370-417A-9068-08DED4A10A08}">
      <dgm:prSet/>
      <dgm:spPr/>
      <dgm:t>
        <a:bodyPr/>
        <a:lstStyle/>
        <a:p>
          <a:endParaRPr lang="ru-RU" sz="1400">
            <a:latin typeface="Cambria" pitchFamily="18" charset="0"/>
            <a:ea typeface="Cambria" pitchFamily="18" charset="0"/>
          </a:endParaRPr>
        </a:p>
      </dgm:t>
    </dgm:pt>
    <dgm:pt modelId="{87E1407D-C4F2-4DCC-A54F-A42885800A77}" type="parTrans" cxnId="{0D881728-1370-417A-9068-08DED4A10A08}">
      <dgm:prSet/>
      <dgm:spPr/>
      <dgm:t>
        <a:bodyPr/>
        <a:lstStyle/>
        <a:p>
          <a:endParaRPr lang="ru-RU" sz="1400">
            <a:latin typeface="Cambria" pitchFamily="18" charset="0"/>
            <a:ea typeface="Cambria" pitchFamily="18" charset="0"/>
          </a:endParaRPr>
        </a:p>
      </dgm:t>
    </dgm:pt>
    <dgm:pt modelId="{81ECE778-91F5-4F03-9D22-7B1C96C7E221}" type="pres">
      <dgm:prSet presAssocID="{586B1F4F-90BE-4884-A8ED-11EA0200B7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477621-170C-4885-8877-953876B91C55}" type="pres">
      <dgm:prSet presAssocID="{1E305139-7C11-4211-A546-BF45D8F2FE41}" presName="composite" presStyleCnt="0"/>
      <dgm:spPr/>
    </dgm:pt>
    <dgm:pt modelId="{698F9905-243F-41CC-944D-BCBCD64B62FC}" type="pres">
      <dgm:prSet presAssocID="{1E305139-7C11-4211-A546-BF45D8F2FE41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21A18-20BB-47FE-A510-459507A04677}" type="pres">
      <dgm:prSet presAssocID="{1E305139-7C11-4211-A546-BF45D8F2FE41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C4F00-6518-4BA9-A425-185FA4CE3914}" type="pres">
      <dgm:prSet presAssocID="{28B626FF-B2B8-4229-B08B-5385926C84E3}" presName="sp" presStyleCnt="0"/>
      <dgm:spPr/>
    </dgm:pt>
    <dgm:pt modelId="{A4B72681-8DCB-4AD2-AE76-53746D793A9B}" type="pres">
      <dgm:prSet presAssocID="{FEE9EA3B-F8B9-46C2-A9F5-019209FED86B}" presName="composite" presStyleCnt="0"/>
      <dgm:spPr/>
    </dgm:pt>
    <dgm:pt modelId="{9F7ACD01-04BE-4435-AD69-9A0D27DB2DAB}" type="pres">
      <dgm:prSet presAssocID="{FEE9EA3B-F8B9-46C2-A9F5-019209FED86B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CC3CB-AA0E-495B-9B9C-AA4D6FADC53A}" type="pres">
      <dgm:prSet presAssocID="{FEE9EA3B-F8B9-46C2-A9F5-019209FED86B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D6D47-0E22-4E94-9351-08A9831B5C33}" type="pres">
      <dgm:prSet presAssocID="{03889A76-8DEF-4A4C-8EC3-96C36EE8B4BF}" presName="sp" presStyleCnt="0"/>
      <dgm:spPr/>
    </dgm:pt>
    <dgm:pt modelId="{78BAA90D-B232-4756-B61E-62B60400677C}" type="pres">
      <dgm:prSet presAssocID="{F73F3FB0-2D31-4A4C-90C9-5719AF4E502B}" presName="composite" presStyleCnt="0"/>
      <dgm:spPr/>
    </dgm:pt>
    <dgm:pt modelId="{F82FFDD7-3650-4C54-9F24-58AB29F3D0EB}" type="pres">
      <dgm:prSet presAssocID="{F73F3FB0-2D31-4A4C-90C9-5719AF4E502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466F9-CF38-41AC-B915-9BBCED7C525E}" type="pres">
      <dgm:prSet presAssocID="{F73F3FB0-2D31-4A4C-90C9-5719AF4E502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74C29-90F9-48AE-A51A-3BA442BFC7FC}" type="pres">
      <dgm:prSet presAssocID="{AD4E00BA-FBCC-445E-AC31-1DE7259CC818}" presName="sp" presStyleCnt="0"/>
      <dgm:spPr/>
    </dgm:pt>
    <dgm:pt modelId="{0E9BD915-A81E-46B0-B3C5-E508A19B651B}" type="pres">
      <dgm:prSet presAssocID="{4F975EF0-85A6-42EC-80AE-A6A0FBA21055}" presName="composite" presStyleCnt="0"/>
      <dgm:spPr/>
    </dgm:pt>
    <dgm:pt modelId="{6056C6A0-422A-4919-8EBF-CAC0DAD974DC}" type="pres">
      <dgm:prSet presAssocID="{4F975EF0-85A6-42EC-80AE-A6A0FBA2105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FA3CD-FCE3-46FD-92E7-2768659B22EF}" type="pres">
      <dgm:prSet presAssocID="{4F975EF0-85A6-42EC-80AE-A6A0FBA21055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3FE08-4961-4B80-9D22-C53B7EE98436}" type="pres">
      <dgm:prSet presAssocID="{5AEED412-3C14-429B-B896-35DAE61E6E06}" presName="sp" presStyleCnt="0"/>
      <dgm:spPr/>
    </dgm:pt>
    <dgm:pt modelId="{6BD8BBC2-9B37-4A99-97FE-CFE5822BB030}" type="pres">
      <dgm:prSet presAssocID="{47DEC7A8-A1F1-4586-AD92-5263C4EFAC12}" presName="composite" presStyleCnt="0"/>
      <dgm:spPr/>
    </dgm:pt>
    <dgm:pt modelId="{08955362-C256-4647-ADA1-9921C0CED897}" type="pres">
      <dgm:prSet presAssocID="{47DEC7A8-A1F1-4586-AD92-5263C4EFAC1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4E624-9A27-4DD0-B4A6-DC50C2B9602C}" type="pres">
      <dgm:prSet presAssocID="{47DEC7A8-A1F1-4586-AD92-5263C4EFAC1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501E09-6B18-4187-B49F-8C6731D15E13}" type="presOf" srcId="{1E305139-7C11-4211-A546-BF45D8F2FE41}" destId="{698F9905-243F-41CC-944D-BCBCD64B62FC}" srcOrd="0" destOrd="0" presId="urn:microsoft.com/office/officeart/2005/8/layout/chevron2"/>
    <dgm:cxn modelId="{B6FE81E4-E238-4788-BE02-217755B30685}" srcId="{586B1F4F-90BE-4884-A8ED-11EA0200B7C3}" destId="{1E305139-7C11-4211-A546-BF45D8F2FE41}" srcOrd="0" destOrd="0" parTransId="{A0BD7423-429C-42B6-884F-6796DA0D6B02}" sibTransId="{28B626FF-B2B8-4229-B08B-5385926C84E3}"/>
    <dgm:cxn modelId="{25E8F271-9156-4EF1-A49E-502CCE704F9B}" srcId="{586B1F4F-90BE-4884-A8ED-11EA0200B7C3}" destId="{4F975EF0-85A6-42EC-80AE-A6A0FBA21055}" srcOrd="3" destOrd="0" parTransId="{6F0A9BA5-D4EA-4713-A4DD-21EB3A74FC42}" sibTransId="{5AEED412-3C14-429B-B896-35DAE61E6E06}"/>
    <dgm:cxn modelId="{C1A883BF-F3E1-481F-9BA5-7555DC338034}" srcId="{4F975EF0-85A6-42EC-80AE-A6A0FBA21055}" destId="{94C3DCCE-C6AC-440B-9C48-31402D8DBD2A}" srcOrd="0" destOrd="0" parTransId="{EADB0304-304D-4E18-8281-8E9CCAE856BA}" sibTransId="{265D32BB-0BD8-4C53-909B-58FD4C078370}"/>
    <dgm:cxn modelId="{76C07444-E954-4DAF-9110-41F1C8BC5DB4}" type="presOf" srcId="{4AB464B1-9EF8-4E5C-89E6-5E3206468B15}" destId="{1A5CC3CB-AA0E-495B-9B9C-AA4D6FADC53A}" srcOrd="0" destOrd="0" presId="urn:microsoft.com/office/officeart/2005/8/layout/chevron2"/>
    <dgm:cxn modelId="{0D881728-1370-417A-9068-08DED4A10A08}" srcId="{47DEC7A8-A1F1-4586-AD92-5263C4EFAC12}" destId="{52D489A2-A396-40F2-8FA5-AB84EDF2179E}" srcOrd="0" destOrd="0" parTransId="{87E1407D-C4F2-4DCC-A54F-A42885800A77}" sibTransId="{5E3C9EDB-C71A-46D9-9FE3-A8457496B93D}"/>
    <dgm:cxn modelId="{798CC1F1-18CC-4BA7-8FE5-D2F7227C8E76}" srcId="{586B1F4F-90BE-4884-A8ED-11EA0200B7C3}" destId="{FEE9EA3B-F8B9-46C2-A9F5-019209FED86B}" srcOrd="1" destOrd="0" parTransId="{7299560F-609C-4220-ABE7-CDF55480E8B9}" sibTransId="{03889A76-8DEF-4A4C-8EC3-96C36EE8B4BF}"/>
    <dgm:cxn modelId="{416E0A19-F14C-4012-B653-8FAB84238362}" srcId="{586B1F4F-90BE-4884-A8ED-11EA0200B7C3}" destId="{F73F3FB0-2D31-4A4C-90C9-5719AF4E502B}" srcOrd="2" destOrd="0" parTransId="{3497C9D0-E84D-41E4-AA0D-68BCB9D67D40}" sibTransId="{AD4E00BA-FBCC-445E-AC31-1DE7259CC818}"/>
    <dgm:cxn modelId="{EE456E8D-7F98-4058-ADF0-708BFF5C5A65}" type="presOf" srcId="{4F975EF0-85A6-42EC-80AE-A6A0FBA21055}" destId="{6056C6A0-422A-4919-8EBF-CAC0DAD974DC}" srcOrd="0" destOrd="0" presId="urn:microsoft.com/office/officeart/2005/8/layout/chevron2"/>
    <dgm:cxn modelId="{BA83BE71-3A35-482E-977F-D1A418B93528}" srcId="{1E305139-7C11-4211-A546-BF45D8F2FE41}" destId="{B65991DA-70F9-4F0C-A2F3-A759A579647A}" srcOrd="0" destOrd="0" parTransId="{385BAB17-4ABA-432E-A505-EFD9FD1AFCA5}" sibTransId="{3F0D489F-E0EF-4A19-BF43-C9EC935B7E89}"/>
    <dgm:cxn modelId="{B5ABFC50-2248-4F3E-B5AC-E40C89FCA81A}" type="presOf" srcId="{47DEC7A8-A1F1-4586-AD92-5263C4EFAC12}" destId="{08955362-C256-4647-ADA1-9921C0CED897}" srcOrd="0" destOrd="0" presId="urn:microsoft.com/office/officeart/2005/8/layout/chevron2"/>
    <dgm:cxn modelId="{FCA09CF4-80EE-4598-BE6B-F6804EDEC1DD}" type="presOf" srcId="{94C3DCCE-C6AC-440B-9C48-31402D8DBD2A}" destId="{D11FA3CD-FCE3-46FD-92E7-2768659B22EF}" srcOrd="0" destOrd="0" presId="urn:microsoft.com/office/officeart/2005/8/layout/chevron2"/>
    <dgm:cxn modelId="{65C58C68-44FD-46E2-9CAE-DA47AFE7210C}" srcId="{586B1F4F-90BE-4884-A8ED-11EA0200B7C3}" destId="{47DEC7A8-A1F1-4586-AD92-5263C4EFAC12}" srcOrd="4" destOrd="0" parTransId="{19F28739-1015-4F10-AB61-514968671331}" sibTransId="{F9493D7D-3ED5-42EC-9C27-4D6FCC7C0133}"/>
    <dgm:cxn modelId="{72C444C7-42B1-417E-AE26-F04E4FBFBC69}" type="presOf" srcId="{F73F3FB0-2D31-4A4C-90C9-5719AF4E502B}" destId="{F82FFDD7-3650-4C54-9F24-58AB29F3D0EB}" srcOrd="0" destOrd="0" presId="urn:microsoft.com/office/officeart/2005/8/layout/chevron2"/>
    <dgm:cxn modelId="{E5FF6C6C-9A0F-46ED-AD0F-EAAEE55E7670}" type="presOf" srcId="{B65991DA-70F9-4F0C-A2F3-A759A579647A}" destId="{A3021A18-20BB-47FE-A510-459507A04677}" srcOrd="0" destOrd="0" presId="urn:microsoft.com/office/officeart/2005/8/layout/chevron2"/>
    <dgm:cxn modelId="{BA568F55-1F49-4A68-8644-6C6F280B5168}" type="presOf" srcId="{586B1F4F-90BE-4884-A8ED-11EA0200B7C3}" destId="{81ECE778-91F5-4F03-9D22-7B1C96C7E221}" srcOrd="0" destOrd="0" presId="urn:microsoft.com/office/officeart/2005/8/layout/chevron2"/>
    <dgm:cxn modelId="{BFF1929F-567B-450A-B795-CC33AFD1C392}" srcId="{FEE9EA3B-F8B9-46C2-A9F5-019209FED86B}" destId="{4AB464B1-9EF8-4E5C-89E6-5E3206468B15}" srcOrd="0" destOrd="0" parTransId="{333D4893-FAE0-432F-BE29-C0B8EF3BEFF9}" sibTransId="{B534C66C-C1FD-466E-AB0E-000D93341C3B}"/>
    <dgm:cxn modelId="{D04D57BC-18A9-4EB9-BD60-31E6E7F42446}" type="presOf" srcId="{52D489A2-A396-40F2-8FA5-AB84EDF2179E}" destId="{2054E624-9A27-4DD0-B4A6-DC50C2B9602C}" srcOrd="0" destOrd="0" presId="urn:microsoft.com/office/officeart/2005/8/layout/chevron2"/>
    <dgm:cxn modelId="{325D1518-7F32-4263-BC02-CF8B6A492E4C}" type="presOf" srcId="{62A995FC-7DF3-47D0-A800-DCC33719725C}" destId="{D50466F9-CF38-41AC-B915-9BBCED7C525E}" srcOrd="0" destOrd="0" presId="urn:microsoft.com/office/officeart/2005/8/layout/chevron2"/>
    <dgm:cxn modelId="{C1AD6BA1-7AE4-4018-BC65-CB337C373CD6}" type="presOf" srcId="{FEE9EA3B-F8B9-46C2-A9F5-019209FED86B}" destId="{9F7ACD01-04BE-4435-AD69-9A0D27DB2DAB}" srcOrd="0" destOrd="0" presId="urn:microsoft.com/office/officeart/2005/8/layout/chevron2"/>
    <dgm:cxn modelId="{298E3A2F-8F05-4A70-842E-2B1511A55880}" srcId="{F73F3FB0-2D31-4A4C-90C9-5719AF4E502B}" destId="{62A995FC-7DF3-47D0-A800-DCC33719725C}" srcOrd="0" destOrd="0" parTransId="{FA74CD51-C8BA-45EC-94DD-E3A25A471647}" sibTransId="{948B4DF9-3565-4D44-89D3-56D55D237EE7}"/>
    <dgm:cxn modelId="{9E0D181F-AA3A-4DD8-A62E-32161ED4DFE3}" type="presParOf" srcId="{81ECE778-91F5-4F03-9D22-7B1C96C7E221}" destId="{A4477621-170C-4885-8877-953876B91C55}" srcOrd="0" destOrd="0" presId="urn:microsoft.com/office/officeart/2005/8/layout/chevron2"/>
    <dgm:cxn modelId="{F77B9736-3A31-4A0C-A5BE-9CF37824FB06}" type="presParOf" srcId="{A4477621-170C-4885-8877-953876B91C55}" destId="{698F9905-243F-41CC-944D-BCBCD64B62FC}" srcOrd="0" destOrd="0" presId="urn:microsoft.com/office/officeart/2005/8/layout/chevron2"/>
    <dgm:cxn modelId="{C8C5C599-43AD-4013-A2C2-29FD394F7347}" type="presParOf" srcId="{A4477621-170C-4885-8877-953876B91C55}" destId="{A3021A18-20BB-47FE-A510-459507A04677}" srcOrd="1" destOrd="0" presId="urn:microsoft.com/office/officeart/2005/8/layout/chevron2"/>
    <dgm:cxn modelId="{A183BAB5-20BF-4876-9FAB-1F7AD78F4FC0}" type="presParOf" srcId="{81ECE778-91F5-4F03-9D22-7B1C96C7E221}" destId="{E67C4F00-6518-4BA9-A425-185FA4CE3914}" srcOrd="1" destOrd="0" presId="urn:microsoft.com/office/officeart/2005/8/layout/chevron2"/>
    <dgm:cxn modelId="{BF2893CB-AC06-4354-985D-065BF652ADED}" type="presParOf" srcId="{81ECE778-91F5-4F03-9D22-7B1C96C7E221}" destId="{A4B72681-8DCB-4AD2-AE76-53746D793A9B}" srcOrd="2" destOrd="0" presId="urn:microsoft.com/office/officeart/2005/8/layout/chevron2"/>
    <dgm:cxn modelId="{DE7A9584-590E-44A8-B76D-6AB3267ED0A6}" type="presParOf" srcId="{A4B72681-8DCB-4AD2-AE76-53746D793A9B}" destId="{9F7ACD01-04BE-4435-AD69-9A0D27DB2DAB}" srcOrd="0" destOrd="0" presId="urn:microsoft.com/office/officeart/2005/8/layout/chevron2"/>
    <dgm:cxn modelId="{D32C4064-5100-459C-9238-52533EEE857F}" type="presParOf" srcId="{A4B72681-8DCB-4AD2-AE76-53746D793A9B}" destId="{1A5CC3CB-AA0E-495B-9B9C-AA4D6FADC53A}" srcOrd="1" destOrd="0" presId="urn:microsoft.com/office/officeart/2005/8/layout/chevron2"/>
    <dgm:cxn modelId="{E34672C5-10DA-4673-94C8-151B569174D0}" type="presParOf" srcId="{81ECE778-91F5-4F03-9D22-7B1C96C7E221}" destId="{0FCD6D47-0E22-4E94-9351-08A9831B5C33}" srcOrd="3" destOrd="0" presId="urn:microsoft.com/office/officeart/2005/8/layout/chevron2"/>
    <dgm:cxn modelId="{7CF7C6E9-A8F7-43B9-8B80-815BF8590858}" type="presParOf" srcId="{81ECE778-91F5-4F03-9D22-7B1C96C7E221}" destId="{78BAA90D-B232-4756-B61E-62B60400677C}" srcOrd="4" destOrd="0" presId="urn:microsoft.com/office/officeart/2005/8/layout/chevron2"/>
    <dgm:cxn modelId="{C4242112-CBAF-4E07-A168-925B2CABF6DD}" type="presParOf" srcId="{78BAA90D-B232-4756-B61E-62B60400677C}" destId="{F82FFDD7-3650-4C54-9F24-58AB29F3D0EB}" srcOrd="0" destOrd="0" presId="urn:microsoft.com/office/officeart/2005/8/layout/chevron2"/>
    <dgm:cxn modelId="{484815F7-2F77-4514-B743-3B3AE72DA63E}" type="presParOf" srcId="{78BAA90D-B232-4756-B61E-62B60400677C}" destId="{D50466F9-CF38-41AC-B915-9BBCED7C525E}" srcOrd="1" destOrd="0" presId="urn:microsoft.com/office/officeart/2005/8/layout/chevron2"/>
    <dgm:cxn modelId="{BAE3600D-BBB6-4B16-A270-D1928A958A75}" type="presParOf" srcId="{81ECE778-91F5-4F03-9D22-7B1C96C7E221}" destId="{E0674C29-90F9-48AE-A51A-3BA442BFC7FC}" srcOrd="5" destOrd="0" presId="urn:microsoft.com/office/officeart/2005/8/layout/chevron2"/>
    <dgm:cxn modelId="{CFDEF040-85BE-492D-B0B7-2E44AEA91335}" type="presParOf" srcId="{81ECE778-91F5-4F03-9D22-7B1C96C7E221}" destId="{0E9BD915-A81E-46B0-B3C5-E508A19B651B}" srcOrd="6" destOrd="0" presId="urn:microsoft.com/office/officeart/2005/8/layout/chevron2"/>
    <dgm:cxn modelId="{711C466A-45D9-4177-8D83-9DB88C822BB9}" type="presParOf" srcId="{0E9BD915-A81E-46B0-B3C5-E508A19B651B}" destId="{6056C6A0-422A-4919-8EBF-CAC0DAD974DC}" srcOrd="0" destOrd="0" presId="urn:microsoft.com/office/officeart/2005/8/layout/chevron2"/>
    <dgm:cxn modelId="{56459945-7A2A-47E3-A4B0-B91B35878A51}" type="presParOf" srcId="{0E9BD915-A81E-46B0-B3C5-E508A19B651B}" destId="{D11FA3CD-FCE3-46FD-92E7-2768659B22EF}" srcOrd="1" destOrd="0" presId="urn:microsoft.com/office/officeart/2005/8/layout/chevron2"/>
    <dgm:cxn modelId="{E3AEAB67-ED55-4021-928B-3227F669934C}" type="presParOf" srcId="{81ECE778-91F5-4F03-9D22-7B1C96C7E221}" destId="{81D3FE08-4961-4B80-9D22-C53B7EE98436}" srcOrd="7" destOrd="0" presId="urn:microsoft.com/office/officeart/2005/8/layout/chevron2"/>
    <dgm:cxn modelId="{F8BE0423-ACD2-4FB7-AE0F-F886FAE74E25}" type="presParOf" srcId="{81ECE778-91F5-4F03-9D22-7B1C96C7E221}" destId="{6BD8BBC2-9B37-4A99-97FE-CFE5822BB030}" srcOrd="8" destOrd="0" presId="urn:microsoft.com/office/officeart/2005/8/layout/chevron2"/>
    <dgm:cxn modelId="{1A88B218-20D8-4FE8-BADF-1F4C215B24B1}" type="presParOf" srcId="{6BD8BBC2-9B37-4A99-97FE-CFE5822BB030}" destId="{08955362-C256-4647-ADA1-9921C0CED897}" srcOrd="0" destOrd="0" presId="urn:microsoft.com/office/officeart/2005/8/layout/chevron2"/>
    <dgm:cxn modelId="{086D838E-2C51-4444-ACB2-FB766DF4240D}" type="presParOf" srcId="{6BD8BBC2-9B37-4A99-97FE-CFE5822BB030}" destId="{2054E624-9A27-4DD0-B4A6-DC50C2B960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1829C9-E650-4810-BC35-09A1DD560553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2551095-AA8A-4716-A0D1-B06EE93318D1}">
      <dgm:prSet phldrT="[Текст]" custT="1"/>
      <dgm:spPr/>
      <dgm:t>
        <a:bodyPr/>
        <a:lstStyle/>
        <a:p>
          <a:r>
            <a:rPr lang="ru-RU" sz="1100" dirty="0" smtClean="0"/>
            <a:t>диалектологическая и этнографическая изученность, наличие публикаций, посвященных истории и культуре поселения</a:t>
          </a:r>
          <a:endParaRPr lang="ru-RU" sz="1100" dirty="0"/>
        </a:p>
      </dgm:t>
    </dgm:pt>
    <dgm:pt modelId="{CBB0BE34-A8B4-4373-BA56-8B29A11DC567}" type="parTrans" cxnId="{B907F463-7279-43CE-86E2-C7FE83AC93CF}">
      <dgm:prSet/>
      <dgm:spPr/>
      <dgm:t>
        <a:bodyPr/>
        <a:lstStyle/>
        <a:p>
          <a:endParaRPr lang="ru-RU"/>
        </a:p>
      </dgm:t>
    </dgm:pt>
    <dgm:pt modelId="{8F0885E7-0D57-4839-BF1F-5F72328141A1}" type="sibTrans" cxnId="{B907F463-7279-43CE-86E2-C7FE83AC93CF}">
      <dgm:prSet/>
      <dgm:spPr/>
      <dgm:t>
        <a:bodyPr/>
        <a:lstStyle/>
        <a:p>
          <a:endParaRPr lang="ru-RU"/>
        </a:p>
      </dgm:t>
    </dgm:pt>
    <dgm:pt modelId="{6A0F84E2-3563-4662-9127-102F98BEE2F0}">
      <dgm:prSet phldrT="[Текст]" custT="1"/>
      <dgm:spPr/>
      <dgm:t>
        <a:bodyPr/>
        <a:lstStyle/>
        <a:p>
          <a:r>
            <a:rPr lang="ru-RU" sz="1100" dirty="0" smtClean="0"/>
            <a:t>наличие краеведческого музея (муниципального, школьного, частного), фольклорного коллектива</a:t>
          </a:r>
          <a:endParaRPr lang="ru-RU" sz="1100" dirty="0"/>
        </a:p>
      </dgm:t>
    </dgm:pt>
    <dgm:pt modelId="{9E04474D-2DD5-4B37-A116-F2506703EEFC}" type="parTrans" cxnId="{982BBD87-0BAA-4B67-8D0F-48902486D80A}">
      <dgm:prSet/>
      <dgm:spPr/>
      <dgm:t>
        <a:bodyPr/>
        <a:lstStyle/>
        <a:p>
          <a:endParaRPr lang="ru-RU"/>
        </a:p>
      </dgm:t>
    </dgm:pt>
    <dgm:pt modelId="{221941DC-8AC6-4DE2-9CBC-83DDB0E7540A}" type="sibTrans" cxnId="{982BBD87-0BAA-4B67-8D0F-48902486D80A}">
      <dgm:prSet/>
      <dgm:spPr/>
      <dgm:t>
        <a:bodyPr/>
        <a:lstStyle/>
        <a:p>
          <a:endParaRPr lang="ru-RU"/>
        </a:p>
      </dgm:t>
    </dgm:pt>
    <dgm:pt modelId="{3D5DF5AD-286C-411B-A65C-763AD3828985}">
      <dgm:prSet phldrT="[Текст]" custT="1"/>
      <dgm:spPr/>
      <dgm:t>
        <a:bodyPr/>
        <a:lstStyle/>
        <a:p>
          <a:r>
            <a:rPr lang="ru-RU" sz="1100" dirty="0" smtClean="0"/>
            <a:t>положительное отношение местного сообщества к приему экскурсантов и интерес к краеведческой деятельности</a:t>
          </a:r>
          <a:endParaRPr lang="ru-RU" sz="1100" dirty="0"/>
        </a:p>
      </dgm:t>
    </dgm:pt>
    <dgm:pt modelId="{7B6AE8A2-40A6-4216-93FE-241B40963A3E}" type="parTrans" cxnId="{56A20022-8F97-47FE-BE57-554964B99D90}">
      <dgm:prSet/>
      <dgm:spPr/>
      <dgm:t>
        <a:bodyPr/>
        <a:lstStyle/>
        <a:p>
          <a:endParaRPr lang="ru-RU"/>
        </a:p>
      </dgm:t>
    </dgm:pt>
    <dgm:pt modelId="{9842CD89-1358-41F7-ADC4-5C0C44DDC17B}" type="sibTrans" cxnId="{56A20022-8F97-47FE-BE57-554964B99D90}">
      <dgm:prSet/>
      <dgm:spPr/>
      <dgm:t>
        <a:bodyPr/>
        <a:lstStyle/>
        <a:p>
          <a:endParaRPr lang="ru-RU"/>
        </a:p>
      </dgm:t>
    </dgm:pt>
    <dgm:pt modelId="{8699F61B-E957-47A4-A863-AB10EB06BE80}">
      <dgm:prSet phldrT="[Текст]" custT="1"/>
      <dgm:spPr/>
      <dgm:t>
        <a:bodyPr/>
        <a:lstStyle/>
        <a:p>
          <a:r>
            <a:rPr lang="ru-RU" sz="1100" dirty="0" smtClean="0"/>
            <a:t>туристско-рекреационные свойства: транспортная доступность, </a:t>
          </a:r>
          <a:r>
            <a:rPr lang="ru-RU" sz="1100" dirty="0" err="1" smtClean="0"/>
            <a:t>аттрактивность</a:t>
          </a:r>
          <a:r>
            <a:rPr lang="ru-RU" sz="1100" dirty="0" smtClean="0"/>
            <a:t>, сохранность, емкость и т. д.</a:t>
          </a:r>
          <a:endParaRPr lang="ru-RU" sz="1100" dirty="0"/>
        </a:p>
      </dgm:t>
    </dgm:pt>
    <dgm:pt modelId="{E240D72B-340A-40C8-92C4-BD7BADDC7E76}" type="parTrans" cxnId="{931E834A-8477-4FE6-976F-828D71DFEF06}">
      <dgm:prSet/>
      <dgm:spPr/>
      <dgm:t>
        <a:bodyPr/>
        <a:lstStyle/>
        <a:p>
          <a:endParaRPr lang="ru-RU"/>
        </a:p>
      </dgm:t>
    </dgm:pt>
    <dgm:pt modelId="{0F4334D6-87FC-42BF-94E3-428664DABC39}" type="sibTrans" cxnId="{931E834A-8477-4FE6-976F-828D71DFEF06}">
      <dgm:prSet/>
      <dgm:spPr/>
      <dgm:t>
        <a:bodyPr/>
        <a:lstStyle/>
        <a:p>
          <a:endParaRPr lang="ru-RU"/>
        </a:p>
      </dgm:t>
    </dgm:pt>
    <dgm:pt modelId="{E17D4E7C-3FB9-4B1A-A9BE-FCB5C38A7B1D}">
      <dgm:prSet custT="1"/>
      <dgm:spPr/>
      <dgm:t>
        <a:bodyPr/>
        <a:lstStyle/>
        <a:p>
          <a:r>
            <a:rPr lang="ru-RU" sz="1100" dirty="0" smtClean="0"/>
            <a:t>наличие мест проведение муниципальных или региональных праздников, этнических фестивалей и других массовых мероприятий</a:t>
          </a:r>
          <a:endParaRPr lang="ru-RU" sz="1100" dirty="0"/>
        </a:p>
      </dgm:t>
    </dgm:pt>
    <dgm:pt modelId="{BEED544E-84EA-482C-8828-A7254265FF4D}" type="parTrans" cxnId="{422A61C7-D43C-4F75-AF82-AC9C93B30B4C}">
      <dgm:prSet/>
      <dgm:spPr/>
      <dgm:t>
        <a:bodyPr/>
        <a:lstStyle/>
        <a:p>
          <a:endParaRPr lang="ru-RU"/>
        </a:p>
      </dgm:t>
    </dgm:pt>
    <dgm:pt modelId="{C940BC39-C46F-4FDF-B74A-26F4B68F21C5}" type="sibTrans" cxnId="{422A61C7-D43C-4F75-AF82-AC9C93B30B4C}">
      <dgm:prSet/>
      <dgm:spPr/>
      <dgm:t>
        <a:bodyPr/>
        <a:lstStyle/>
        <a:p>
          <a:endParaRPr lang="ru-RU"/>
        </a:p>
      </dgm:t>
    </dgm:pt>
    <dgm:pt modelId="{2E90F094-8429-41FA-9F2B-0D48BD98AA62}">
      <dgm:prSet custT="1"/>
      <dgm:spPr/>
      <dgm:t>
        <a:bodyPr/>
        <a:lstStyle/>
        <a:p>
          <a:r>
            <a:rPr lang="ru-RU" sz="1100" dirty="0" smtClean="0"/>
            <a:t>наличие средств размещения, туристской инфраструктуры</a:t>
          </a:r>
          <a:endParaRPr lang="ru-RU" sz="1100" dirty="0"/>
        </a:p>
      </dgm:t>
    </dgm:pt>
    <dgm:pt modelId="{6E064938-C4E4-4588-9B12-C6D1FEF98991}" type="parTrans" cxnId="{E3873074-C18F-4B91-B7AB-80D49662C985}">
      <dgm:prSet/>
      <dgm:spPr/>
      <dgm:t>
        <a:bodyPr/>
        <a:lstStyle/>
        <a:p>
          <a:endParaRPr lang="ru-RU"/>
        </a:p>
      </dgm:t>
    </dgm:pt>
    <dgm:pt modelId="{60AC5C8C-F2CE-496A-BF82-0F84CA3A03E2}" type="sibTrans" cxnId="{E3873074-C18F-4B91-B7AB-80D49662C985}">
      <dgm:prSet/>
      <dgm:spPr/>
      <dgm:t>
        <a:bodyPr/>
        <a:lstStyle/>
        <a:p>
          <a:endParaRPr lang="ru-RU"/>
        </a:p>
      </dgm:t>
    </dgm:pt>
    <dgm:pt modelId="{FDD4C5B6-0EC7-4456-9069-71D07BF2AFA8}" type="pres">
      <dgm:prSet presAssocID="{2D1829C9-E650-4810-BC35-09A1DD56055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4E093F-921A-4BE6-A4F4-7600FD7A08F1}" type="pres">
      <dgm:prSet presAssocID="{12551095-AA8A-4716-A0D1-B06EE93318D1}" presName="node" presStyleLbl="node1" presStyleIdx="0" presStyleCnt="6" custScaleX="214654" custRadScaleRad="100404" custRadScaleInc="16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ACBC5-E8BE-4092-A802-E113AD4796C3}" type="pres">
      <dgm:prSet presAssocID="{8F0885E7-0D57-4839-BF1F-5F72328141A1}" presName="sibTrans" presStyleLbl="sibTrans2D1" presStyleIdx="0" presStyleCnt="6"/>
      <dgm:spPr/>
      <dgm:t>
        <a:bodyPr/>
        <a:lstStyle/>
        <a:p>
          <a:endParaRPr lang="ru-RU"/>
        </a:p>
      </dgm:t>
    </dgm:pt>
    <dgm:pt modelId="{D42C5012-BC58-4EA8-A084-3CCACCABA1DE}" type="pres">
      <dgm:prSet presAssocID="{8F0885E7-0D57-4839-BF1F-5F72328141A1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3F490BD6-B9AF-4954-B154-CFA4BF879CC0}" type="pres">
      <dgm:prSet presAssocID="{6A0F84E2-3563-4662-9127-102F98BEE2F0}" presName="node" presStyleLbl="node1" presStyleIdx="1" presStyleCnt="6" custScaleX="214654" custRadScaleRad="190052" custRadScaleInc="39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0B574-D3EA-49F0-9C90-7162EA831E25}" type="pres">
      <dgm:prSet presAssocID="{221941DC-8AC6-4DE2-9CBC-83DDB0E7540A}" presName="sibTrans" presStyleLbl="sibTrans2D1" presStyleIdx="1" presStyleCnt="6"/>
      <dgm:spPr/>
      <dgm:t>
        <a:bodyPr/>
        <a:lstStyle/>
        <a:p>
          <a:endParaRPr lang="ru-RU"/>
        </a:p>
      </dgm:t>
    </dgm:pt>
    <dgm:pt modelId="{8E80002A-919C-4BDF-8AFD-6D790DA98B58}" type="pres">
      <dgm:prSet presAssocID="{221941DC-8AC6-4DE2-9CBC-83DDB0E7540A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BF63980A-5990-4509-9BE6-4E0A57C8DCEA}" type="pres">
      <dgm:prSet presAssocID="{E17D4E7C-3FB9-4B1A-A9BE-FCB5C38A7B1D}" presName="node" presStyleLbl="node1" presStyleIdx="2" presStyleCnt="6" custScaleX="214654" custRadScaleRad="179142" custRadScaleInc="-60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47990-9FAA-4217-B5EE-DF20D12347C2}" type="pres">
      <dgm:prSet presAssocID="{C940BC39-C46F-4FDF-B74A-26F4B68F21C5}" presName="sibTrans" presStyleLbl="sibTrans2D1" presStyleIdx="2" presStyleCnt="6"/>
      <dgm:spPr/>
      <dgm:t>
        <a:bodyPr/>
        <a:lstStyle/>
        <a:p>
          <a:endParaRPr lang="ru-RU"/>
        </a:p>
      </dgm:t>
    </dgm:pt>
    <dgm:pt modelId="{309386D4-8F7D-4F8B-A479-E7A187A0AB59}" type="pres">
      <dgm:prSet presAssocID="{C940BC39-C46F-4FDF-B74A-26F4B68F21C5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584728D3-DB81-4E98-9C6B-89D1D54540DB}" type="pres">
      <dgm:prSet presAssocID="{3D5DF5AD-286C-411B-A65C-763AD3828985}" presName="node" presStyleLbl="node1" presStyleIdx="3" presStyleCnt="6" custScaleX="214654" custRadScaleRad="94226" custRadScaleInc="-25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96EF0-3274-4593-8D81-4BA2F1C40455}" type="pres">
      <dgm:prSet presAssocID="{9842CD89-1358-41F7-ADC4-5C0C44DDC17B}" presName="sibTrans" presStyleLbl="sibTrans2D1" presStyleIdx="3" presStyleCnt="6"/>
      <dgm:spPr/>
      <dgm:t>
        <a:bodyPr/>
        <a:lstStyle/>
        <a:p>
          <a:endParaRPr lang="ru-RU"/>
        </a:p>
      </dgm:t>
    </dgm:pt>
    <dgm:pt modelId="{C0F1465A-8FDE-4E6F-9F6A-21B8B8A3C984}" type="pres">
      <dgm:prSet presAssocID="{9842CD89-1358-41F7-ADC4-5C0C44DDC17B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CA1A4B71-953E-44A8-97D2-D5E85AD37A80}" type="pres">
      <dgm:prSet presAssocID="{8699F61B-E957-47A4-A863-AB10EB06BE80}" presName="node" presStyleLbl="node1" presStyleIdx="4" presStyleCnt="6" custScaleX="214654" custRadScaleRad="165865" custRadScaleInc="43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83F28-C73A-4B0E-B23C-C7CF60265BD4}" type="pres">
      <dgm:prSet presAssocID="{0F4334D6-87FC-42BF-94E3-428664DABC39}" presName="sibTrans" presStyleLbl="sibTrans2D1" presStyleIdx="4" presStyleCnt="6"/>
      <dgm:spPr/>
      <dgm:t>
        <a:bodyPr/>
        <a:lstStyle/>
        <a:p>
          <a:endParaRPr lang="ru-RU"/>
        </a:p>
      </dgm:t>
    </dgm:pt>
    <dgm:pt modelId="{8EF8A3F4-F256-42A6-AA04-2BFD04DDA289}" type="pres">
      <dgm:prSet presAssocID="{0F4334D6-87FC-42BF-94E3-428664DABC39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4A62D54B-F843-442D-8EDE-9F58528C4C9B}" type="pres">
      <dgm:prSet presAssocID="{2E90F094-8429-41FA-9F2B-0D48BD98AA62}" presName="node" presStyleLbl="node1" presStyleIdx="5" presStyleCnt="6" custScaleX="214654" custRadScaleRad="178382" custRadScaleInc="-37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E6BB8-F1BB-466F-9755-D60E33E98DFD}" type="pres">
      <dgm:prSet presAssocID="{60AC5C8C-F2CE-496A-BF82-0F84CA3A03E2}" presName="sibTrans" presStyleLbl="sibTrans2D1" presStyleIdx="5" presStyleCnt="6"/>
      <dgm:spPr/>
      <dgm:t>
        <a:bodyPr/>
        <a:lstStyle/>
        <a:p>
          <a:endParaRPr lang="ru-RU"/>
        </a:p>
      </dgm:t>
    </dgm:pt>
    <dgm:pt modelId="{85465ED2-2BC0-443D-B4FD-88118BA8DCFC}" type="pres">
      <dgm:prSet presAssocID="{60AC5C8C-F2CE-496A-BF82-0F84CA3A03E2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C8C4E767-D2BC-49FD-8737-81DB34D49E60}" type="presOf" srcId="{8699F61B-E957-47A4-A863-AB10EB06BE80}" destId="{CA1A4B71-953E-44A8-97D2-D5E85AD37A80}" srcOrd="0" destOrd="0" presId="urn:microsoft.com/office/officeart/2005/8/layout/cycle2"/>
    <dgm:cxn modelId="{53A482B6-869C-434D-B484-2EB4004A4F2D}" type="presOf" srcId="{221941DC-8AC6-4DE2-9CBC-83DDB0E7540A}" destId="{8E80002A-919C-4BDF-8AFD-6D790DA98B58}" srcOrd="1" destOrd="0" presId="urn:microsoft.com/office/officeart/2005/8/layout/cycle2"/>
    <dgm:cxn modelId="{95837EFA-D1E9-4292-BF23-43BE945C1278}" type="presOf" srcId="{9842CD89-1358-41F7-ADC4-5C0C44DDC17B}" destId="{C0F1465A-8FDE-4E6F-9F6A-21B8B8A3C984}" srcOrd="1" destOrd="0" presId="urn:microsoft.com/office/officeart/2005/8/layout/cycle2"/>
    <dgm:cxn modelId="{65A48BB0-D3CA-441C-9C0B-A813BEC2BB23}" type="presOf" srcId="{3D5DF5AD-286C-411B-A65C-763AD3828985}" destId="{584728D3-DB81-4E98-9C6B-89D1D54540DB}" srcOrd="0" destOrd="0" presId="urn:microsoft.com/office/officeart/2005/8/layout/cycle2"/>
    <dgm:cxn modelId="{8C0AFEF7-4D97-4992-9694-253B5F9A6709}" type="presOf" srcId="{60AC5C8C-F2CE-496A-BF82-0F84CA3A03E2}" destId="{85465ED2-2BC0-443D-B4FD-88118BA8DCFC}" srcOrd="1" destOrd="0" presId="urn:microsoft.com/office/officeart/2005/8/layout/cycle2"/>
    <dgm:cxn modelId="{8DE61525-B2A3-4241-BF76-9A7EA58E0395}" type="presOf" srcId="{C940BC39-C46F-4FDF-B74A-26F4B68F21C5}" destId="{309386D4-8F7D-4F8B-A479-E7A187A0AB59}" srcOrd="1" destOrd="0" presId="urn:microsoft.com/office/officeart/2005/8/layout/cycle2"/>
    <dgm:cxn modelId="{2E5746B3-5129-4D36-B07C-F939DEF137F7}" type="presOf" srcId="{E17D4E7C-3FB9-4B1A-A9BE-FCB5C38A7B1D}" destId="{BF63980A-5990-4509-9BE6-4E0A57C8DCEA}" srcOrd="0" destOrd="0" presId="urn:microsoft.com/office/officeart/2005/8/layout/cycle2"/>
    <dgm:cxn modelId="{422A61C7-D43C-4F75-AF82-AC9C93B30B4C}" srcId="{2D1829C9-E650-4810-BC35-09A1DD560553}" destId="{E17D4E7C-3FB9-4B1A-A9BE-FCB5C38A7B1D}" srcOrd="2" destOrd="0" parTransId="{BEED544E-84EA-482C-8828-A7254265FF4D}" sibTransId="{C940BC39-C46F-4FDF-B74A-26F4B68F21C5}"/>
    <dgm:cxn modelId="{79FE6D2F-1512-441A-8CA2-EF8DF572F14B}" type="presOf" srcId="{0F4334D6-87FC-42BF-94E3-428664DABC39}" destId="{1AC83F28-C73A-4B0E-B23C-C7CF60265BD4}" srcOrd="0" destOrd="0" presId="urn:microsoft.com/office/officeart/2005/8/layout/cycle2"/>
    <dgm:cxn modelId="{275B1042-1C39-48E2-90A2-660CE02F3C42}" type="presOf" srcId="{8F0885E7-0D57-4839-BF1F-5F72328141A1}" destId="{E59ACBC5-E8BE-4092-A802-E113AD4796C3}" srcOrd="0" destOrd="0" presId="urn:microsoft.com/office/officeart/2005/8/layout/cycle2"/>
    <dgm:cxn modelId="{25D3C892-7B96-4C8B-B976-3265C5C49A92}" type="presOf" srcId="{0F4334D6-87FC-42BF-94E3-428664DABC39}" destId="{8EF8A3F4-F256-42A6-AA04-2BFD04DDA289}" srcOrd="1" destOrd="0" presId="urn:microsoft.com/office/officeart/2005/8/layout/cycle2"/>
    <dgm:cxn modelId="{E346D236-9478-40B5-8483-AF55050EC786}" type="presOf" srcId="{221941DC-8AC6-4DE2-9CBC-83DDB0E7540A}" destId="{DDB0B574-D3EA-49F0-9C90-7162EA831E25}" srcOrd="0" destOrd="0" presId="urn:microsoft.com/office/officeart/2005/8/layout/cycle2"/>
    <dgm:cxn modelId="{982BBD87-0BAA-4B67-8D0F-48902486D80A}" srcId="{2D1829C9-E650-4810-BC35-09A1DD560553}" destId="{6A0F84E2-3563-4662-9127-102F98BEE2F0}" srcOrd="1" destOrd="0" parTransId="{9E04474D-2DD5-4B37-A116-F2506703EEFC}" sibTransId="{221941DC-8AC6-4DE2-9CBC-83DDB0E7540A}"/>
    <dgm:cxn modelId="{108ECEB6-50D4-4EA9-AC5E-5492DC3E4052}" type="presOf" srcId="{12551095-AA8A-4716-A0D1-B06EE93318D1}" destId="{134E093F-921A-4BE6-A4F4-7600FD7A08F1}" srcOrd="0" destOrd="0" presId="urn:microsoft.com/office/officeart/2005/8/layout/cycle2"/>
    <dgm:cxn modelId="{2D8E8814-468E-4B1A-ACEC-5C9D955F09A9}" type="presOf" srcId="{60AC5C8C-F2CE-496A-BF82-0F84CA3A03E2}" destId="{56DE6BB8-F1BB-466F-9755-D60E33E98DFD}" srcOrd="0" destOrd="0" presId="urn:microsoft.com/office/officeart/2005/8/layout/cycle2"/>
    <dgm:cxn modelId="{95EB8E7E-8C35-4B3D-A12E-FFE6A17E74B9}" type="presOf" srcId="{8F0885E7-0D57-4839-BF1F-5F72328141A1}" destId="{D42C5012-BC58-4EA8-A084-3CCACCABA1DE}" srcOrd="1" destOrd="0" presId="urn:microsoft.com/office/officeart/2005/8/layout/cycle2"/>
    <dgm:cxn modelId="{A11A1320-EABB-4C8B-BAB6-B47ABAD2C9C8}" type="presOf" srcId="{9842CD89-1358-41F7-ADC4-5C0C44DDC17B}" destId="{61696EF0-3274-4593-8D81-4BA2F1C40455}" srcOrd="0" destOrd="0" presId="urn:microsoft.com/office/officeart/2005/8/layout/cycle2"/>
    <dgm:cxn modelId="{56A20022-8F97-47FE-BE57-554964B99D90}" srcId="{2D1829C9-E650-4810-BC35-09A1DD560553}" destId="{3D5DF5AD-286C-411B-A65C-763AD3828985}" srcOrd="3" destOrd="0" parTransId="{7B6AE8A2-40A6-4216-93FE-241B40963A3E}" sibTransId="{9842CD89-1358-41F7-ADC4-5C0C44DDC17B}"/>
    <dgm:cxn modelId="{B907F463-7279-43CE-86E2-C7FE83AC93CF}" srcId="{2D1829C9-E650-4810-BC35-09A1DD560553}" destId="{12551095-AA8A-4716-A0D1-B06EE93318D1}" srcOrd="0" destOrd="0" parTransId="{CBB0BE34-A8B4-4373-BA56-8B29A11DC567}" sibTransId="{8F0885E7-0D57-4839-BF1F-5F72328141A1}"/>
    <dgm:cxn modelId="{931E834A-8477-4FE6-976F-828D71DFEF06}" srcId="{2D1829C9-E650-4810-BC35-09A1DD560553}" destId="{8699F61B-E957-47A4-A863-AB10EB06BE80}" srcOrd="4" destOrd="0" parTransId="{E240D72B-340A-40C8-92C4-BD7BADDC7E76}" sibTransId="{0F4334D6-87FC-42BF-94E3-428664DABC39}"/>
    <dgm:cxn modelId="{21D5BAE6-A3F0-41EE-AE82-6FE4DD03F4BB}" type="presOf" srcId="{2D1829C9-E650-4810-BC35-09A1DD560553}" destId="{FDD4C5B6-0EC7-4456-9069-71D07BF2AFA8}" srcOrd="0" destOrd="0" presId="urn:microsoft.com/office/officeart/2005/8/layout/cycle2"/>
    <dgm:cxn modelId="{E3873074-C18F-4B91-B7AB-80D49662C985}" srcId="{2D1829C9-E650-4810-BC35-09A1DD560553}" destId="{2E90F094-8429-41FA-9F2B-0D48BD98AA62}" srcOrd="5" destOrd="0" parTransId="{6E064938-C4E4-4588-9B12-C6D1FEF98991}" sibTransId="{60AC5C8C-F2CE-496A-BF82-0F84CA3A03E2}"/>
    <dgm:cxn modelId="{AE148137-031B-470C-80BB-5F4979074A62}" type="presOf" srcId="{C940BC39-C46F-4FDF-B74A-26F4B68F21C5}" destId="{16847990-9FAA-4217-B5EE-DF20D12347C2}" srcOrd="0" destOrd="0" presId="urn:microsoft.com/office/officeart/2005/8/layout/cycle2"/>
    <dgm:cxn modelId="{528DC0BE-6D7D-408D-86F1-760C6AA6865B}" type="presOf" srcId="{6A0F84E2-3563-4662-9127-102F98BEE2F0}" destId="{3F490BD6-B9AF-4954-B154-CFA4BF879CC0}" srcOrd="0" destOrd="0" presId="urn:microsoft.com/office/officeart/2005/8/layout/cycle2"/>
    <dgm:cxn modelId="{34761C6A-0341-49F2-BD8F-5220983B0687}" type="presOf" srcId="{2E90F094-8429-41FA-9F2B-0D48BD98AA62}" destId="{4A62D54B-F843-442D-8EDE-9F58528C4C9B}" srcOrd="0" destOrd="0" presId="urn:microsoft.com/office/officeart/2005/8/layout/cycle2"/>
    <dgm:cxn modelId="{029FE0C7-A717-452A-872C-2F3DECC9FC4F}" type="presParOf" srcId="{FDD4C5B6-0EC7-4456-9069-71D07BF2AFA8}" destId="{134E093F-921A-4BE6-A4F4-7600FD7A08F1}" srcOrd="0" destOrd="0" presId="urn:microsoft.com/office/officeart/2005/8/layout/cycle2"/>
    <dgm:cxn modelId="{913A9A18-3DF0-4668-8B7E-DAC445D8B2AD}" type="presParOf" srcId="{FDD4C5B6-0EC7-4456-9069-71D07BF2AFA8}" destId="{E59ACBC5-E8BE-4092-A802-E113AD4796C3}" srcOrd="1" destOrd="0" presId="urn:microsoft.com/office/officeart/2005/8/layout/cycle2"/>
    <dgm:cxn modelId="{8FFF96A4-00A5-4F5F-9AE0-9130F51DFD12}" type="presParOf" srcId="{E59ACBC5-E8BE-4092-A802-E113AD4796C3}" destId="{D42C5012-BC58-4EA8-A084-3CCACCABA1DE}" srcOrd="0" destOrd="0" presId="urn:microsoft.com/office/officeart/2005/8/layout/cycle2"/>
    <dgm:cxn modelId="{76F3F4AC-32AE-440A-AB3F-1C65F6277163}" type="presParOf" srcId="{FDD4C5B6-0EC7-4456-9069-71D07BF2AFA8}" destId="{3F490BD6-B9AF-4954-B154-CFA4BF879CC0}" srcOrd="2" destOrd="0" presId="urn:microsoft.com/office/officeart/2005/8/layout/cycle2"/>
    <dgm:cxn modelId="{8F99CA0A-5C28-4888-8CE6-D41B65D1C34E}" type="presParOf" srcId="{FDD4C5B6-0EC7-4456-9069-71D07BF2AFA8}" destId="{DDB0B574-D3EA-49F0-9C90-7162EA831E25}" srcOrd="3" destOrd="0" presId="urn:microsoft.com/office/officeart/2005/8/layout/cycle2"/>
    <dgm:cxn modelId="{71DA7672-59A6-4BF1-9E16-C4EAB48760CE}" type="presParOf" srcId="{DDB0B574-D3EA-49F0-9C90-7162EA831E25}" destId="{8E80002A-919C-4BDF-8AFD-6D790DA98B58}" srcOrd="0" destOrd="0" presId="urn:microsoft.com/office/officeart/2005/8/layout/cycle2"/>
    <dgm:cxn modelId="{178A6AF2-3CFD-4DF3-9081-B82888EF523B}" type="presParOf" srcId="{FDD4C5B6-0EC7-4456-9069-71D07BF2AFA8}" destId="{BF63980A-5990-4509-9BE6-4E0A57C8DCEA}" srcOrd="4" destOrd="0" presId="urn:microsoft.com/office/officeart/2005/8/layout/cycle2"/>
    <dgm:cxn modelId="{55F208A1-FC49-48E8-B612-08489B9E37A9}" type="presParOf" srcId="{FDD4C5B6-0EC7-4456-9069-71D07BF2AFA8}" destId="{16847990-9FAA-4217-B5EE-DF20D12347C2}" srcOrd="5" destOrd="0" presId="urn:microsoft.com/office/officeart/2005/8/layout/cycle2"/>
    <dgm:cxn modelId="{9898F6CD-0AC7-45E4-A78A-9441FAFF3292}" type="presParOf" srcId="{16847990-9FAA-4217-B5EE-DF20D12347C2}" destId="{309386D4-8F7D-4F8B-A479-E7A187A0AB59}" srcOrd="0" destOrd="0" presId="urn:microsoft.com/office/officeart/2005/8/layout/cycle2"/>
    <dgm:cxn modelId="{ABEE8848-9CCF-4C6E-A741-89419BFAE170}" type="presParOf" srcId="{FDD4C5B6-0EC7-4456-9069-71D07BF2AFA8}" destId="{584728D3-DB81-4E98-9C6B-89D1D54540DB}" srcOrd="6" destOrd="0" presId="urn:microsoft.com/office/officeart/2005/8/layout/cycle2"/>
    <dgm:cxn modelId="{3852080D-73F8-4301-A300-73293DF0D634}" type="presParOf" srcId="{FDD4C5B6-0EC7-4456-9069-71D07BF2AFA8}" destId="{61696EF0-3274-4593-8D81-4BA2F1C40455}" srcOrd="7" destOrd="0" presId="urn:microsoft.com/office/officeart/2005/8/layout/cycle2"/>
    <dgm:cxn modelId="{27F4416A-FCB6-47D3-9EFE-3644D355A89E}" type="presParOf" srcId="{61696EF0-3274-4593-8D81-4BA2F1C40455}" destId="{C0F1465A-8FDE-4E6F-9F6A-21B8B8A3C984}" srcOrd="0" destOrd="0" presId="urn:microsoft.com/office/officeart/2005/8/layout/cycle2"/>
    <dgm:cxn modelId="{0D0D2D86-90D7-46A2-848D-8A8799A738A6}" type="presParOf" srcId="{FDD4C5B6-0EC7-4456-9069-71D07BF2AFA8}" destId="{CA1A4B71-953E-44A8-97D2-D5E85AD37A80}" srcOrd="8" destOrd="0" presId="urn:microsoft.com/office/officeart/2005/8/layout/cycle2"/>
    <dgm:cxn modelId="{BC0DBF6F-EEA6-475B-9BA0-C6393851D56D}" type="presParOf" srcId="{FDD4C5B6-0EC7-4456-9069-71D07BF2AFA8}" destId="{1AC83F28-C73A-4B0E-B23C-C7CF60265BD4}" srcOrd="9" destOrd="0" presId="urn:microsoft.com/office/officeart/2005/8/layout/cycle2"/>
    <dgm:cxn modelId="{FC2A527C-46E1-4D09-BD54-5AE614356AAF}" type="presParOf" srcId="{1AC83F28-C73A-4B0E-B23C-C7CF60265BD4}" destId="{8EF8A3F4-F256-42A6-AA04-2BFD04DDA289}" srcOrd="0" destOrd="0" presId="urn:microsoft.com/office/officeart/2005/8/layout/cycle2"/>
    <dgm:cxn modelId="{8F404642-ABA7-42E8-BFE2-8E18F2AF7A7F}" type="presParOf" srcId="{FDD4C5B6-0EC7-4456-9069-71D07BF2AFA8}" destId="{4A62D54B-F843-442D-8EDE-9F58528C4C9B}" srcOrd="10" destOrd="0" presId="urn:microsoft.com/office/officeart/2005/8/layout/cycle2"/>
    <dgm:cxn modelId="{8FC14D27-13E4-4B60-9782-0EB069FBBFA7}" type="presParOf" srcId="{FDD4C5B6-0EC7-4456-9069-71D07BF2AFA8}" destId="{56DE6BB8-F1BB-466F-9755-D60E33E98DFD}" srcOrd="11" destOrd="0" presId="urn:microsoft.com/office/officeart/2005/8/layout/cycle2"/>
    <dgm:cxn modelId="{81112763-26F3-4C55-BF88-61F1EF07C005}" type="presParOf" srcId="{56DE6BB8-F1BB-466F-9755-D60E33E98DFD}" destId="{85465ED2-2BC0-443D-B4FD-88118BA8DCF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062A0-704F-40BD-A309-AF9423A03FA9}">
      <dsp:nvSpPr>
        <dsp:cNvPr id="0" name=""/>
        <dsp:cNvSpPr/>
      </dsp:nvSpPr>
      <dsp:spPr>
        <a:xfrm>
          <a:off x="15687" y="159781"/>
          <a:ext cx="2645408" cy="17312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информация о празднике как объекте этнографического исследования (сроки, выбор места, особенности обрядовых действий, костюма и т. д.)</a:t>
          </a:r>
          <a:endParaRPr lang="ru-RU" sz="1600" kern="1200" dirty="0"/>
        </a:p>
      </dsp:txBody>
      <dsp:txXfrm>
        <a:off x="15687" y="159781"/>
        <a:ext cx="2645408" cy="1731271"/>
      </dsp:txXfrm>
    </dsp:sp>
    <dsp:sp modelId="{B6927AD5-F3F9-42ED-AD7F-BE01EA479E3F}">
      <dsp:nvSpPr>
        <dsp:cNvPr id="0" name=""/>
        <dsp:cNvSpPr/>
      </dsp:nvSpPr>
      <dsp:spPr>
        <a:xfrm>
          <a:off x="2925636" y="159781"/>
          <a:ext cx="2645408" cy="1731271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развертывание действия с разными персонажами, что повышает интерес, мотивирует к участию в развертываемом действии</a:t>
          </a:r>
          <a:endParaRPr lang="ru-RU" sz="1600" kern="1200" dirty="0"/>
        </a:p>
      </dsp:txBody>
      <dsp:txXfrm>
        <a:off x="2925636" y="159781"/>
        <a:ext cx="2645408" cy="1731271"/>
      </dsp:txXfrm>
    </dsp:sp>
    <dsp:sp modelId="{F27EE21C-FABF-4AD9-8F9B-89EB36B89F97}">
      <dsp:nvSpPr>
        <dsp:cNvPr id="0" name=""/>
        <dsp:cNvSpPr/>
      </dsp:nvSpPr>
      <dsp:spPr>
        <a:xfrm>
          <a:off x="5819899" y="159781"/>
          <a:ext cx="2645408" cy="1731271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 проводятся народные игры и молодецкие забавы с элементы соревновательности, позволяющие реализовать двигательную активность, выработать ловкость, силу, выносливость, умение действовать в команде, стремиться к победе и преодолевать обиду поражений;</a:t>
          </a:r>
          <a:endParaRPr lang="ru-RU" sz="1300" kern="1200" dirty="0"/>
        </a:p>
      </dsp:txBody>
      <dsp:txXfrm>
        <a:off x="5819899" y="159781"/>
        <a:ext cx="2645408" cy="1731271"/>
      </dsp:txXfrm>
    </dsp:sp>
    <dsp:sp modelId="{702646E0-59F8-4C63-8917-4B2E9341B3DA}">
      <dsp:nvSpPr>
        <dsp:cNvPr id="0" name=""/>
        <dsp:cNvSpPr/>
      </dsp:nvSpPr>
      <dsp:spPr>
        <a:xfrm>
          <a:off x="1454974" y="2732446"/>
          <a:ext cx="2645408" cy="1731271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народные песни и танцы объединяют участников, к ним могут присоединиться родители, все желающие</a:t>
          </a:r>
          <a:endParaRPr lang="ru-RU" sz="1600" kern="1200" dirty="0"/>
        </a:p>
      </dsp:txBody>
      <dsp:txXfrm>
        <a:off x="1454974" y="2732446"/>
        <a:ext cx="2645408" cy="1731271"/>
      </dsp:txXfrm>
    </dsp:sp>
    <dsp:sp modelId="{93B37D29-13DA-4272-9AAC-0237406D7A0C}">
      <dsp:nvSpPr>
        <dsp:cNvPr id="0" name=""/>
        <dsp:cNvSpPr/>
      </dsp:nvSpPr>
      <dsp:spPr>
        <a:xfrm>
          <a:off x="4364924" y="2732446"/>
          <a:ext cx="2645408" cy="1731271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общая трапеза с блюдами традиционной праздничной кухни, например, жаворонки и др.</a:t>
          </a:r>
          <a:endParaRPr lang="ru-RU" sz="1600" kern="1200" dirty="0"/>
        </a:p>
      </dsp:txBody>
      <dsp:txXfrm>
        <a:off x="4364924" y="2732446"/>
        <a:ext cx="2645408" cy="1731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7A7BF-A6D9-488C-9698-EFB125092D64}">
      <dsp:nvSpPr>
        <dsp:cNvPr id="0" name=""/>
        <dsp:cNvSpPr/>
      </dsp:nvSpPr>
      <dsp:spPr>
        <a:xfrm>
          <a:off x="0" y="0"/>
          <a:ext cx="4992394" cy="1003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Словесные методы – рассказ педагога, беседа</a:t>
          </a:r>
          <a:endParaRPr lang="ru-RU" sz="1500" kern="1200" dirty="0"/>
        </a:p>
      </dsp:txBody>
      <dsp:txXfrm>
        <a:off x="1098791" y="0"/>
        <a:ext cx="3893602" cy="1003122"/>
      </dsp:txXfrm>
    </dsp:sp>
    <dsp:sp modelId="{2C96A825-B8BF-4FA3-A68D-499E903EA70D}">
      <dsp:nvSpPr>
        <dsp:cNvPr id="0" name=""/>
        <dsp:cNvSpPr/>
      </dsp:nvSpPr>
      <dsp:spPr>
        <a:xfrm>
          <a:off x="100312" y="100312"/>
          <a:ext cx="998478" cy="80249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C965680-D439-445E-812F-2ACA0C392F20}">
      <dsp:nvSpPr>
        <dsp:cNvPr id="0" name=""/>
        <dsp:cNvSpPr/>
      </dsp:nvSpPr>
      <dsp:spPr>
        <a:xfrm>
          <a:off x="0" y="1103435"/>
          <a:ext cx="4992394" cy="1003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Наглядные методы – наблюдения, демонстрация предметов быта, слайдов мультимедийных презентаций, иллюстраций и т.д.</a:t>
          </a:r>
          <a:endParaRPr lang="ru-RU" sz="1500" kern="1200" dirty="0"/>
        </a:p>
      </dsp:txBody>
      <dsp:txXfrm>
        <a:off x="1098791" y="1103435"/>
        <a:ext cx="3893602" cy="1003122"/>
      </dsp:txXfrm>
    </dsp:sp>
    <dsp:sp modelId="{1B55AEE7-8AB2-44D1-B037-F1A9AFCC5AE9}">
      <dsp:nvSpPr>
        <dsp:cNvPr id="0" name=""/>
        <dsp:cNvSpPr/>
      </dsp:nvSpPr>
      <dsp:spPr>
        <a:xfrm>
          <a:off x="100312" y="1203747"/>
          <a:ext cx="998478" cy="80249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D4308D-7E63-49C8-B17E-D85A1D8BABD6}">
      <dsp:nvSpPr>
        <dsp:cNvPr id="0" name=""/>
        <dsp:cNvSpPr/>
      </dsp:nvSpPr>
      <dsp:spPr>
        <a:xfrm>
          <a:off x="0" y="2206870"/>
          <a:ext cx="4992394" cy="1003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Практические методы – творческие задания, художественное творчество, декоративно-прикладные мастер-классы</a:t>
          </a:r>
          <a:endParaRPr lang="ru-RU" sz="1500" kern="1200" dirty="0"/>
        </a:p>
      </dsp:txBody>
      <dsp:txXfrm>
        <a:off x="1098791" y="2206870"/>
        <a:ext cx="3893602" cy="1003122"/>
      </dsp:txXfrm>
    </dsp:sp>
    <dsp:sp modelId="{B075574A-8BF7-472C-B67B-16A287CA7D8F}">
      <dsp:nvSpPr>
        <dsp:cNvPr id="0" name=""/>
        <dsp:cNvSpPr/>
      </dsp:nvSpPr>
      <dsp:spPr>
        <a:xfrm>
          <a:off x="100312" y="2307182"/>
          <a:ext cx="998478" cy="80249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AD60A5-CD2D-4078-99D2-271583E981CB}">
      <dsp:nvSpPr>
        <dsp:cNvPr id="0" name=""/>
        <dsp:cNvSpPr/>
      </dsp:nvSpPr>
      <dsp:spPr>
        <a:xfrm>
          <a:off x="0" y="3310305"/>
          <a:ext cx="4992394" cy="1003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Игровые методы – дидактические, подвижные игры, традиционные народные игры</a:t>
          </a:r>
          <a:endParaRPr lang="ru-RU" sz="1500" kern="1200" dirty="0"/>
        </a:p>
      </dsp:txBody>
      <dsp:txXfrm>
        <a:off x="1098791" y="3310305"/>
        <a:ext cx="3893602" cy="1003122"/>
      </dsp:txXfrm>
    </dsp:sp>
    <dsp:sp modelId="{6EF64F35-2C60-43A9-9BD7-8A40411BB7A2}">
      <dsp:nvSpPr>
        <dsp:cNvPr id="0" name=""/>
        <dsp:cNvSpPr/>
      </dsp:nvSpPr>
      <dsp:spPr>
        <a:xfrm>
          <a:off x="100312" y="3410617"/>
          <a:ext cx="998478" cy="80249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90BB5-6C13-42B2-BA06-526FC26A885B}">
      <dsp:nvSpPr>
        <dsp:cNvPr id="0" name=""/>
        <dsp:cNvSpPr/>
      </dsp:nvSpPr>
      <dsp:spPr>
        <a:xfrm>
          <a:off x="0" y="0"/>
          <a:ext cx="8365169" cy="19347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лекции-концерты «Народные музыкальные игры Ржевского Поволжья», «Народные песни Тверского </a:t>
          </a:r>
          <a:r>
            <a:rPr lang="ru-RU" sz="2400" kern="1200" dirty="0" err="1" smtClean="0"/>
            <a:t>Волговерховья</a:t>
          </a:r>
          <a:r>
            <a:rPr lang="ru-RU" sz="2400" kern="1200" dirty="0" smtClean="0"/>
            <a:t>», «Костюм как комплекс оберег», «Знакомимся с народными инструментами»</a:t>
          </a:r>
          <a:endParaRPr lang="ru-RU" sz="2400" kern="1200" dirty="0"/>
        </a:p>
      </dsp:txBody>
      <dsp:txXfrm>
        <a:off x="1866510" y="0"/>
        <a:ext cx="6498658" cy="1934765"/>
      </dsp:txXfrm>
    </dsp:sp>
    <dsp:sp modelId="{146D0748-EF82-43AA-A03A-B5BD2BA94179}">
      <dsp:nvSpPr>
        <dsp:cNvPr id="0" name=""/>
        <dsp:cNvSpPr/>
      </dsp:nvSpPr>
      <dsp:spPr>
        <a:xfrm>
          <a:off x="193476" y="193476"/>
          <a:ext cx="1673033" cy="15478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AAF2E-5B7D-4C93-9E4A-CA7225B582D9}">
      <dsp:nvSpPr>
        <dsp:cNvPr id="0" name=""/>
        <dsp:cNvSpPr/>
      </dsp:nvSpPr>
      <dsp:spPr>
        <a:xfrm>
          <a:off x="0" y="2128242"/>
          <a:ext cx="8365169" cy="19347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фольклорные календарные праздники: «</a:t>
          </a:r>
          <a:r>
            <a:rPr lang="ru-RU" sz="2400" kern="1200" dirty="0" err="1" smtClean="0"/>
            <a:t>Осенины</a:t>
          </a:r>
          <a:r>
            <a:rPr lang="ru-RU" sz="2400" kern="1200" dirty="0" smtClean="0"/>
            <a:t>», «Покров», «Кузьминки», «Святки», «Масленица», «Сороки», «Красная горка» и др.</a:t>
          </a:r>
          <a:endParaRPr lang="ru-RU" sz="2400" kern="1200" dirty="0"/>
        </a:p>
      </dsp:txBody>
      <dsp:txXfrm>
        <a:off x="1866510" y="2128242"/>
        <a:ext cx="6498658" cy="1934765"/>
      </dsp:txXfrm>
    </dsp:sp>
    <dsp:sp modelId="{55ACF283-876D-45EF-A6C5-2A5F32EBAD90}">
      <dsp:nvSpPr>
        <dsp:cNvPr id="0" name=""/>
        <dsp:cNvSpPr/>
      </dsp:nvSpPr>
      <dsp:spPr>
        <a:xfrm>
          <a:off x="193476" y="2321718"/>
          <a:ext cx="1673033" cy="154781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95336-23C7-4F11-9ECB-AF0A9C1769F3}">
      <dsp:nvSpPr>
        <dsp:cNvPr id="0" name=""/>
        <dsp:cNvSpPr/>
      </dsp:nvSpPr>
      <dsp:spPr>
        <a:xfrm>
          <a:off x="0" y="0"/>
          <a:ext cx="8509185" cy="12151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краеведческие викторины с тематически привлеченными вопросами</a:t>
          </a:r>
          <a:endParaRPr lang="ru-RU" sz="2000" kern="1200" dirty="0"/>
        </a:p>
      </dsp:txBody>
      <dsp:txXfrm>
        <a:off x="1823350" y="0"/>
        <a:ext cx="6685834" cy="1215134"/>
      </dsp:txXfrm>
    </dsp:sp>
    <dsp:sp modelId="{69971739-A690-40D6-BA65-E71281E8226B}">
      <dsp:nvSpPr>
        <dsp:cNvPr id="0" name=""/>
        <dsp:cNvSpPr/>
      </dsp:nvSpPr>
      <dsp:spPr>
        <a:xfrm>
          <a:off x="121513" y="121513"/>
          <a:ext cx="1701837" cy="97210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b="-28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8687A4-DF1E-49AE-84A0-17ECB5B45789}">
      <dsp:nvSpPr>
        <dsp:cNvPr id="0" name=""/>
        <dsp:cNvSpPr/>
      </dsp:nvSpPr>
      <dsp:spPr>
        <a:xfrm>
          <a:off x="0" y="1336648"/>
          <a:ext cx="8509185" cy="12151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конкурсные творческие письменные работы (сочинения, эссе) по фольклорной культуре региона</a:t>
          </a:r>
          <a:endParaRPr lang="ru-RU" sz="2000" kern="1200" dirty="0"/>
        </a:p>
      </dsp:txBody>
      <dsp:txXfrm>
        <a:off x="1823350" y="1336648"/>
        <a:ext cx="6685834" cy="1215134"/>
      </dsp:txXfrm>
    </dsp:sp>
    <dsp:sp modelId="{9EE2AD58-0435-44B6-895C-69694B61F0E5}">
      <dsp:nvSpPr>
        <dsp:cNvPr id="0" name=""/>
        <dsp:cNvSpPr/>
      </dsp:nvSpPr>
      <dsp:spPr>
        <a:xfrm>
          <a:off x="121513" y="1458162"/>
          <a:ext cx="1701837" cy="9721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108C4-73DC-4199-844B-1F9EA9F3680A}">
      <dsp:nvSpPr>
        <dsp:cNvPr id="0" name=""/>
        <dsp:cNvSpPr/>
      </dsp:nvSpPr>
      <dsp:spPr>
        <a:xfrm>
          <a:off x="0" y="2673296"/>
          <a:ext cx="8509185" cy="12151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конференции, представление авторских проектов «Ржевский женский костюм», «Традиции народных украшений», «Подари мне платок» и др.</a:t>
          </a:r>
          <a:endParaRPr lang="ru-RU" sz="2000" kern="1200" dirty="0"/>
        </a:p>
      </dsp:txBody>
      <dsp:txXfrm>
        <a:off x="1823350" y="2673296"/>
        <a:ext cx="6685834" cy="1215134"/>
      </dsp:txXfrm>
    </dsp:sp>
    <dsp:sp modelId="{395AA729-1AE4-4FDF-90EF-DB8FBD1628D6}">
      <dsp:nvSpPr>
        <dsp:cNvPr id="0" name=""/>
        <dsp:cNvSpPr/>
      </dsp:nvSpPr>
      <dsp:spPr>
        <a:xfrm>
          <a:off x="121513" y="2794810"/>
          <a:ext cx="1701837" cy="97210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000" r="20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F9905-243F-41CC-944D-BCBCD64B62FC}">
      <dsp:nvSpPr>
        <dsp:cNvPr id="0" name=""/>
        <dsp:cNvSpPr/>
      </dsp:nvSpPr>
      <dsp:spPr>
        <a:xfrm rot="5400000">
          <a:off x="-125043" y="128451"/>
          <a:ext cx="833624" cy="58353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mbria" pitchFamily="18" charset="0"/>
              <a:ea typeface="Cambria" pitchFamily="18" charset="0"/>
            </a:rPr>
            <a:t>1</a:t>
          </a:r>
          <a:endParaRPr lang="ru-RU" sz="1400" kern="1200" dirty="0">
            <a:latin typeface="Cambria" pitchFamily="18" charset="0"/>
            <a:ea typeface="Cambria" pitchFamily="18" charset="0"/>
          </a:endParaRPr>
        </a:p>
      </dsp:txBody>
      <dsp:txXfrm rot="-5400000">
        <a:off x="1" y="295177"/>
        <a:ext cx="583537" cy="250087"/>
      </dsp:txXfrm>
    </dsp:sp>
    <dsp:sp modelId="{A3021A18-20BB-47FE-A510-459507A04677}">
      <dsp:nvSpPr>
        <dsp:cNvPr id="0" name=""/>
        <dsp:cNvSpPr/>
      </dsp:nvSpPr>
      <dsp:spPr>
        <a:xfrm rot="5400000">
          <a:off x="4269312" y="-3682367"/>
          <a:ext cx="541855" cy="7913406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ambria" pitchFamily="18" charset="0"/>
              <a:ea typeface="Cambria" pitchFamily="18" charset="0"/>
            </a:rPr>
            <a:t>Выбор и обоснование территории</a:t>
          </a:r>
          <a:endParaRPr lang="ru-RU" sz="1400" kern="1200" dirty="0">
            <a:latin typeface="Cambria" pitchFamily="18" charset="0"/>
            <a:ea typeface="Cambria" pitchFamily="18" charset="0"/>
          </a:endParaRPr>
        </a:p>
      </dsp:txBody>
      <dsp:txXfrm rot="-5400000">
        <a:off x="583537" y="29859"/>
        <a:ext cx="7886955" cy="488953"/>
      </dsp:txXfrm>
    </dsp:sp>
    <dsp:sp modelId="{9F7ACD01-04BE-4435-AD69-9A0D27DB2DAB}">
      <dsp:nvSpPr>
        <dsp:cNvPr id="0" name=""/>
        <dsp:cNvSpPr/>
      </dsp:nvSpPr>
      <dsp:spPr>
        <a:xfrm rot="5400000">
          <a:off x="-125043" y="841090"/>
          <a:ext cx="833624" cy="58353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mbria" pitchFamily="18" charset="0"/>
              <a:ea typeface="Cambria" pitchFamily="18" charset="0"/>
            </a:rPr>
            <a:t>2</a:t>
          </a:r>
          <a:endParaRPr lang="ru-RU" sz="1400" kern="1200" dirty="0">
            <a:latin typeface="Cambria" pitchFamily="18" charset="0"/>
            <a:ea typeface="Cambria" pitchFamily="18" charset="0"/>
          </a:endParaRPr>
        </a:p>
      </dsp:txBody>
      <dsp:txXfrm rot="-5400000">
        <a:off x="1" y="1007816"/>
        <a:ext cx="583537" cy="250087"/>
      </dsp:txXfrm>
    </dsp:sp>
    <dsp:sp modelId="{1A5CC3CB-AA0E-495B-9B9C-AA4D6FADC53A}">
      <dsp:nvSpPr>
        <dsp:cNvPr id="0" name=""/>
        <dsp:cNvSpPr/>
      </dsp:nvSpPr>
      <dsp:spPr>
        <a:xfrm rot="5400000">
          <a:off x="4269312" y="-2969728"/>
          <a:ext cx="541855" cy="7913406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ambria" pitchFamily="18" charset="0"/>
              <a:ea typeface="Cambria" pitchFamily="18" charset="0"/>
            </a:rPr>
            <a:t>Работа с источниками по народной мифологии, фольклору, топонимии, диалектологии, историческими и современными топографическими и специальными картами, материалами аэрокосмических съемок, </a:t>
          </a:r>
          <a:r>
            <a:rPr lang="ru-RU" sz="1400" kern="1200" dirty="0" err="1" smtClean="0">
              <a:latin typeface="Cambria" pitchFamily="18" charset="0"/>
              <a:ea typeface="Cambria" pitchFamily="18" charset="0"/>
            </a:rPr>
            <a:t>геосервисами</a:t>
          </a:r>
          <a:endParaRPr lang="ru-RU" sz="1400" kern="1200" dirty="0">
            <a:latin typeface="Cambria" pitchFamily="18" charset="0"/>
            <a:ea typeface="Cambria" pitchFamily="18" charset="0"/>
          </a:endParaRPr>
        </a:p>
      </dsp:txBody>
      <dsp:txXfrm rot="-5400000">
        <a:off x="583537" y="742498"/>
        <a:ext cx="7886955" cy="488953"/>
      </dsp:txXfrm>
    </dsp:sp>
    <dsp:sp modelId="{F82FFDD7-3650-4C54-9F24-58AB29F3D0EB}">
      <dsp:nvSpPr>
        <dsp:cNvPr id="0" name=""/>
        <dsp:cNvSpPr/>
      </dsp:nvSpPr>
      <dsp:spPr>
        <a:xfrm rot="5400000">
          <a:off x="-125043" y="1553729"/>
          <a:ext cx="833624" cy="58353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mbria" pitchFamily="18" charset="0"/>
              <a:ea typeface="Cambria" pitchFamily="18" charset="0"/>
            </a:rPr>
            <a:t>3</a:t>
          </a:r>
          <a:endParaRPr lang="ru-RU" sz="1400" kern="1200" dirty="0">
            <a:latin typeface="Cambria" pitchFamily="18" charset="0"/>
            <a:ea typeface="Cambria" pitchFamily="18" charset="0"/>
          </a:endParaRPr>
        </a:p>
      </dsp:txBody>
      <dsp:txXfrm rot="-5400000">
        <a:off x="1" y="1720455"/>
        <a:ext cx="583537" cy="250087"/>
      </dsp:txXfrm>
    </dsp:sp>
    <dsp:sp modelId="{D50466F9-CF38-41AC-B915-9BBCED7C525E}">
      <dsp:nvSpPr>
        <dsp:cNvPr id="0" name=""/>
        <dsp:cNvSpPr/>
      </dsp:nvSpPr>
      <dsp:spPr>
        <a:xfrm rot="5400000">
          <a:off x="4269312" y="-2257089"/>
          <a:ext cx="541855" cy="7913406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ambria" pitchFamily="18" charset="0"/>
              <a:ea typeface="Cambria" pitchFamily="18" charset="0"/>
            </a:rPr>
            <a:t>Консультации со специалистами, сотрудниками музеев, краеведами</a:t>
          </a:r>
          <a:endParaRPr lang="ru-RU" sz="1400" kern="1200" dirty="0">
            <a:latin typeface="Cambria" pitchFamily="18" charset="0"/>
            <a:ea typeface="Cambria" pitchFamily="18" charset="0"/>
          </a:endParaRPr>
        </a:p>
      </dsp:txBody>
      <dsp:txXfrm rot="-5400000">
        <a:off x="583537" y="1455137"/>
        <a:ext cx="7886955" cy="488953"/>
      </dsp:txXfrm>
    </dsp:sp>
    <dsp:sp modelId="{6056C6A0-422A-4919-8EBF-CAC0DAD974DC}">
      <dsp:nvSpPr>
        <dsp:cNvPr id="0" name=""/>
        <dsp:cNvSpPr/>
      </dsp:nvSpPr>
      <dsp:spPr>
        <a:xfrm rot="5400000">
          <a:off x="-125043" y="2266369"/>
          <a:ext cx="833624" cy="58353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mbria" pitchFamily="18" charset="0"/>
              <a:ea typeface="Cambria" pitchFamily="18" charset="0"/>
            </a:rPr>
            <a:t>4</a:t>
          </a:r>
          <a:endParaRPr lang="ru-RU" sz="1400" kern="1200" dirty="0">
            <a:latin typeface="Cambria" pitchFamily="18" charset="0"/>
            <a:ea typeface="Cambria" pitchFamily="18" charset="0"/>
          </a:endParaRPr>
        </a:p>
      </dsp:txBody>
      <dsp:txXfrm rot="-5400000">
        <a:off x="1" y="2433095"/>
        <a:ext cx="583537" cy="250087"/>
      </dsp:txXfrm>
    </dsp:sp>
    <dsp:sp modelId="{D11FA3CD-FCE3-46FD-92E7-2768659B22EF}">
      <dsp:nvSpPr>
        <dsp:cNvPr id="0" name=""/>
        <dsp:cNvSpPr/>
      </dsp:nvSpPr>
      <dsp:spPr>
        <a:xfrm rot="5400000">
          <a:off x="4269312" y="-1544450"/>
          <a:ext cx="541855" cy="7913406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ambria" pitchFamily="18" charset="0"/>
              <a:ea typeface="Cambria" pitchFamily="18" charset="0"/>
            </a:rPr>
            <a:t>Проведение полевых изысканий с целью локализации сказочных персонажей и объектов экскурсионного показа</a:t>
          </a:r>
          <a:endParaRPr lang="ru-RU" sz="1400" kern="1200" dirty="0">
            <a:latin typeface="Cambria" pitchFamily="18" charset="0"/>
            <a:ea typeface="Cambria" pitchFamily="18" charset="0"/>
          </a:endParaRPr>
        </a:p>
      </dsp:txBody>
      <dsp:txXfrm rot="-5400000">
        <a:off x="583537" y="2167776"/>
        <a:ext cx="7886955" cy="488953"/>
      </dsp:txXfrm>
    </dsp:sp>
    <dsp:sp modelId="{08955362-C256-4647-ADA1-9921C0CED897}">
      <dsp:nvSpPr>
        <dsp:cNvPr id="0" name=""/>
        <dsp:cNvSpPr/>
      </dsp:nvSpPr>
      <dsp:spPr>
        <a:xfrm rot="5400000">
          <a:off x="-125043" y="2979008"/>
          <a:ext cx="833624" cy="58353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mbria" pitchFamily="18" charset="0"/>
              <a:ea typeface="Cambria" pitchFamily="18" charset="0"/>
            </a:rPr>
            <a:t>5</a:t>
          </a:r>
          <a:endParaRPr lang="ru-RU" sz="1400" kern="1200" dirty="0">
            <a:latin typeface="Cambria" pitchFamily="18" charset="0"/>
            <a:ea typeface="Cambria" pitchFamily="18" charset="0"/>
          </a:endParaRPr>
        </a:p>
      </dsp:txBody>
      <dsp:txXfrm rot="-5400000">
        <a:off x="1" y="3145734"/>
        <a:ext cx="583537" cy="250087"/>
      </dsp:txXfrm>
    </dsp:sp>
    <dsp:sp modelId="{2054E624-9A27-4DD0-B4A6-DC50C2B9602C}">
      <dsp:nvSpPr>
        <dsp:cNvPr id="0" name=""/>
        <dsp:cNvSpPr/>
      </dsp:nvSpPr>
      <dsp:spPr>
        <a:xfrm rot="5400000">
          <a:off x="4269312" y="-831810"/>
          <a:ext cx="541855" cy="7913406"/>
        </a:xfrm>
        <a:prstGeom prst="round2Same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ambria" pitchFamily="18" charset="0"/>
              <a:ea typeface="Cambria" pitchFamily="18" charset="0"/>
            </a:rPr>
            <a:t>Информационное обеспечение тура – создание информационных щитов, путеводителей и т. п.</a:t>
          </a:r>
          <a:endParaRPr lang="ru-RU" sz="1400" kern="1200" dirty="0">
            <a:latin typeface="Cambria" pitchFamily="18" charset="0"/>
            <a:ea typeface="Cambria" pitchFamily="18" charset="0"/>
          </a:endParaRPr>
        </a:p>
      </dsp:txBody>
      <dsp:txXfrm rot="-5400000">
        <a:off x="583537" y="2880416"/>
        <a:ext cx="7886955" cy="4889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E093F-921A-4BE6-A4F4-7600FD7A08F1}">
      <dsp:nvSpPr>
        <dsp:cNvPr id="0" name=""/>
        <dsp:cNvSpPr/>
      </dsp:nvSpPr>
      <dsp:spPr>
        <a:xfrm>
          <a:off x="3312369" y="3"/>
          <a:ext cx="2529655" cy="11784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диалектологическая и этнографическая изученность, наличие публикаций, посвященных истории и культуре поселения</a:t>
          </a:r>
          <a:endParaRPr lang="ru-RU" sz="1100" kern="1200" dirty="0"/>
        </a:p>
      </dsp:txBody>
      <dsp:txXfrm>
        <a:off x="3682828" y="172587"/>
        <a:ext cx="1788737" cy="833312"/>
      </dsp:txXfrm>
    </dsp:sp>
    <dsp:sp modelId="{E59ACBC5-E8BE-4092-A802-E113AD4796C3}">
      <dsp:nvSpPr>
        <dsp:cNvPr id="0" name=""/>
        <dsp:cNvSpPr/>
      </dsp:nvSpPr>
      <dsp:spPr>
        <a:xfrm rot="803975">
          <a:off x="5865466" y="746770"/>
          <a:ext cx="415540" cy="3977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867090" y="812491"/>
        <a:ext cx="296219" cy="238643"/>
      </dsp:txXfrm>
    </dsp:sp>
    <dsp:sp modelId="{3F490BD6-B9AF-4954-B154-CFA4BF879CC0}">
      <dsp:nvSpPr>
        <dsp:cNvPr id="0" name=""/>
        <dsp:cNvSpPr/>
      </dsp:nvSpPr>
      <dsp:spPr>
        <a:xfrm>
          <a:off x="6327328" y="718245"/>
          <a:ext cx="2529655" cy="1178480"/>
        </a:xfrm>
        <a:prstGeom prst="ellipse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наличие краеведческого музея (муниципального, школьного, частного), фольклорного коллектива</a:t>
          </a:r>
          <a:endParaRPr lang="ru-RU" sz="1100" kern="1200" dirty="0"/>
        </a:p>
      </dsp:txBody>
      <dsp:txXfrm>
        <a:off x="6697787" y="890829"/>
        <a:ext cx="1788737" cy="833312"/>
      </dsp:txXfrm>
    </dsp:sp>
    <dsp:sp modelId="{DDB0B574-D3EA-49F0-9C90-7162EA831E25}">
      <dsp:nvSpPr>
        <dsp:cNvPr id="0" name=""/>
        <dsp:cNvSpPr/>
      </dsp:nvSpPr>
      <dsp:spPr>
        <a:xfrm rot="5527075">
          <a:off x="7424497" y="1947656"/>
          <a:ext cx="273259" cy="3977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7467001" y="1986242"/>
        <a:ext cx="191281" cy="238643"/>
      </dsp:txXfrm>
    </dsp:sp>
    <dsp:sp modelId="{BF63980A-5990-4509-9BE6-4E0A57C8DCEA}">
      <dsp:nvSpPr>
        <dsp:cNvPr id="0" name=""/>
        <dsp:cNvSpPr/>
      </dsp:nvSpPr>
      <dsp:spPr>
        <a:xfrm>
          <a:off x="6264699" y="2411782"/>
          <a:ext cx="2529655" cy="1178480"/>
        </a:xfrm>
        <a:prstGeom prst="ellipse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наличие мест проведение муниципальных или региональных праздников, этнических фестивалей и других массовых мероприятий</a:t>
          </a:r>
          <a:endParaRPr lang="ru-RU" sz="1100" kern="1200" dirty="0"/>
        </a:p>
      </dsp:txBody>
      <dsp:txXfrm>
        <a:off x="6635158" y="2584366"/>
        <a:ext cx="1788737" cy="833312"/>
      </dsp:txXfrm>
    </dsp:sp>
    <dsp:sp modelId="{16847990-9FAA-4217-B5EE-DF20D12347C2}">
      <dsp:nvSpPr>
        <dsp:cNvPr id="0" name=""/>
        <dsp:cNvSpPr/>
      </dsp:nvSpPr>
      <dsp:spPr>
        <a:xfrm rot="9642610">
          <a:off x="5861386" y="3301700"/>
          <a:ext cx="481697" cy="3977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5977358" y="3361538"/>
        <a:ext cx="362376" cy="238643"/>
      </dsp:txXfrm>
    </dsp:sp>
    <dsp:sp modelId="{584728D3-DB81-4E98-9C6B-89D1D54540DB}">
      <dsp:nvSpPr>
        <dsp:cNvPr id="0" name=""/>
        <dsp:cNvSpPr/>
      </dsp:nvSpPr>
      <dsp:spPr>
        <a:xfrm>
          <a:off x="3384379" y="3419881"/>
          <a:ext cx="2529655" cy="1178480"/>
        </a:xfrm>
        <a:prstGeom prst="ellipse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положительное отношение местного сообщества к приему экскурсантов и интерес к краеведческой деятельности</a:t>
          </a:r>
          <a:endParaRPr lang="ru-RU" sz="1100" kern="1200" dirty="0"/>
        </a:p>
      </dsp:txBody>
      <dsp:txXfrm>
        <a:off x="3754838" y="3592465"/>
        <a:ext cx="1788737" cy="833312"/>
      </dsp:txXfrm>
    </dsp:sp>
    <dsp:sp modelId="{61696EF0-3274-4593-8D81-4BA2F1C40455}">
      <dsp:nvSpPr>
        <dsp:cNvPr id="0" name=""/>
        <dsp:cNvSpPr/>
      </dsp:nvSpPr>
      <dsp:spPr>
        <a:xfrm rot="11680577">
          <a:off x="2924897" y="3417430"/>
          <a:ext cx="448852" cy="3977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3042271" y="3512092"/>
        <a:ext cx="329531" cy="238643"/>
      </dsp:txXfrm>
    </dsp:sp>
    <dsp:sp modelId="{CA1A4B71-953E-44A8-97D2-D5E85AD37A80}">
      <dsp:nvSpPr>
        <dsp:cNvPr id="0" name=""/>
        <dsp:cNvSpPr/>
      </dsp:nvSpPr>
      <dsp:spPr>
        <a:xfrm>
          <a:off x="360035" y="2627798"/>
          <a:ext cx="2529655" cy="1178480"/>
        </a:xfrm>
        <a:prstGeom prst="ellipse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туристско-рекреационные свойства: транспортная доступность, </a:t>
          </a:r>
          <a:r>
            <a:rPr lang="ru-RU" sz="1100" kern="1200" dirty="0" err="1" smtClean="0"/>
            <a:t>аттрактивность</a:t>
          </a:r>
          <a:r>
            <a:rPr lang="ru-RU" sz="1100" kern="1200" dirty="0" smtClean="0"/>
            <a:t>, сохранность, емкость и т. д.</a:t>
          </a:r>
          <a:endParaRPr lang="ru-RU" sz="1100" kern="1200" dirty="0"/>
        </a:p>
      </dsp:txBody>
      <dsp:txXfrm>
        <a:off x="730494" y="2800382"/>
        <a:ext cx="1788737" cy="833312"/>
      </dsp:txXfrm>
    </dsp:sp>
    <dsp:sp modelId="{1AC83F28-C73A-4B0E-B23C-C7CF60265BD4}">
      <dsp:nvSpPr>
        <dsp:cNvPr id="0" name=""/>
        <dsp:cNvSpPr/>
      </dsp:nvSpPr>
      <dsp:spPr>
        <a:xfrm rot="15865504">
          <a:off x="1349475" y="2092493"/>
          <a:ext cx="370067" cy="3977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1410378" y="2227287"/>
        <a:ext cx="259047" cy="238643"/>
      </dsp:txXfrm>
    </dsp:sp>
    <dsp:sp modelId="{4A62D54B-F843-442D-8EDE-9F58528C4C9B}">
      <dsp:nvSpPr>
        <dsp:cNvPr id="0" name=""/>
        <dsp:cNvSpPr/>
      </dsp:nvSpPr>
      <dsp:spPr>
        <a:xfrm>
          <a:off x="177291" y="755596"/>
          <a:ext cx="2529655" cy="1178480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наличие средств размещения, туристской инфраструктуры</a:t>
          </a:r>
          <a:endParaRPr lang="ru-RU" sz="1100" kern="1200" dirty="0"/>
        </a:p>
      </dsp:txBody>
      <dsp:txXfrm>
        <a:off x="547750" y="928180"/>
        <a:ext cx="1788737" cy="833312"/>
      </dsp:txXfrm>
    </dsp:sp>
    <dsp:sp modelId="{56DE6BB8-F1BB-466F-9755-D60E33E98DFD}">
      <dsp:nvSpPr>
        <dsp:cNvPr id="0" name=""/>
        <dsp:cNvSpPr/>
      </dsp:nvSpPr>
      <dsp:spPr>
        <a:xfrm rot="20786965">
          <a:off x="2754197" y="771383"/>
          <a:ext cx="484272" cy="3977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755858" y="864909"/>
        <a:ext cx="364951" cy="238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t="-6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-6000" t="-6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ipart-library.com/img1/78068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93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512" y="2204864"/>
            <a:ext cx="8564488" cy="2736304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Cambria" pitchFamily="18" charset="0"/>
                <a:ea typeface="Cambria" pitchFamily="18" charset="0"/>
              </a:rPr>
              <a:t>Методики использования воспитательного потенциала традиционного фольклора в современном образовательном процессе</a:t>
            </a:r>
            <a:endParaRPr lang="ru-RU" sz="32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055415"/>
            <a:ext cx="8496944" cy="180020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Авторы: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Н. Е. Самсонова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почетный работник общего образования РФ, обладатель знака «За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гуманизацию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 школы Санкт-Петербурга», медали МЧС России «За пропаганду спасательного дела», директор ГБУДО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ДТДиМ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 Колпинского района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Санкт-Петербурга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Соколова А. А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. -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д.г.н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., методист Ресурсного центра дополнительного образования ГБУДО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ДТДиМ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 Колпинского района Санкт-Петербурга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4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99180" y="620688"/>
            <a:ext cx="8229600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Cambria" pitchFamily="18" charset="0"/>
                <a:ea typeface="Cambria" pitchFamily="18" charset="0"/>
              </a:rPr>
              <a:t>Задачи изучения фольклора</a:t>
            </a:r>
            <a:endParaRPr lang="ru-RU" sz="4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23528" y="1412776"/>
            <a:ext cx="840525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i="1" u="sng" dirty="0">
                <a:latin typeface="Cambria" pitchFamily="18" charset="0"/>
                <a:ea typeface="Cambria" pitchFamily="18" charset="0"/>
              </a:rPr>
              <a:t>Задачи программ, приобщающих обучающихся по дополнительным общеобразовательным программам к изучению фольклора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591343"/>
              </p:ext>
            </p:extLst>
          </p:nvPr>
        </p:nvGraphicFramePr>
        <p:xfrm>
          <a:off x="683568" y="2708920"/>
          <a:ext cx="8045212" cy="2952328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1584176"/>
                <a:gridCol w="6461036"/>
              </a:tblGrid>
              <a:tr h="63608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mbria" panose="02040503050406030204" pitchFamily="18" charset="0"/>
                        </a:rPr>
                        <a:t>Группы </a:t>
                      </a:r>
                      <a:r>
                        <a:rPr lang="ru-RU" sz="1800" dirty="0">
                          <a:effectLst/>
                          <a:latin typeface="Cambria" panose="02040503050406030204" pitchFamily="18" charset="0"/>
                        </a:rPr>
                        <a:t>задач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</a:rPr>
                        <a:t>Задачи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1623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mbria" panose="02040503050406030204" pitchFamily="18" charset="0"/>
                        </a:rPr>
                        <a:t>Обучающие задачи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</a:rPr>
                        <a:t>Способствовать овладению основами теории фольклора, знанием основных форм народного художественного творчества (песни, </a:t>
                      </a:r>
                      <a:r>
                        <a:rPr lang="ru-RU" sz="1800" dirty="0" err="1">
                          <a:effectLst/>
                          <a:latin typeface="Cambria" panose="02040503050406030204" pitchFamily="18" charset="0"/>
                        </a:rPr>
                        <a:t>заклички</a:t>
                      </a:r>
                      <a:r>
                        <a:rPr lang="ru-RU" sz="1800" dirty="0">
                          <a:effectLst/>
                          <a:latin typeface="Cambria" panose="02040503050406030204" pitchFamily="18" charset="0"/>
                        </a:rPr>
                        <a:t> и др.) и ценностями материальной культурой (ремёсла, рукоделия).</a:t>
                      </a:r>
                    </a:p>
                    <a:p>
                      <a:pPr algn="l" fontAlgn="base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</a:rPr>
                        <a:t>Сформировать представления о праздничной обрядности, народных играх и забавах жителей Ижорской земли, народов Ленинградской области и других регионов России </a:t>
                      </a:r>
                      <a:endParaRPr lang="ru-RU" sz="18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23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26936"/>
              </p:ext>
            </p:extLst>
          </p:nvPr>
        </p:nvGraphicFramePr>
        <p:xfrm>
          <a:off x="401512" y="1628800"/>
          <a:ext cx="8424936" cy="331927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010248"/>
                <a:gridCol w="6414688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</a:rPr>
                        <a:t>Развивающие </a:t>
                      </a:r>
                      <a:r>
                        <a:rPr lang="ru-RU" sz="1800" dirty="0" smtClean="0">
                          <a:effectLst/>
                          <a:latin typeface="Cambria" panose="02040503050406030204" pitchFamily="18" charset="0"/>
                        </a:rPr>
                        <a:t>задачи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Развить индивидуальные творческие способности через изучение и исполнение фольклорных произведений. Развить логическое мышление через освоение всех составляющих традиционной культуры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E0D9F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</a:rPr>
                        <a:t>Воспитательные задачи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anose="02040503050406030204" pitchFamily="18" charset="0"/>
                        </a:rPr>
                        <a:t>Способствовать формированию патриотических чувств, </a:t>
                      </a:r>
                      <a:r>
                        <a:rPr lang="ru-RU" sz="1800" dirty="0" err="1">
                          <a:effectLst/>
                          <a:latin typeface="Cambria" panose="02040503050406030204" pitchFamily="18" charset="0"/>
                        </a:rPr>
                        <a:t>этнорегиональной</a:t>
                      </a:r>
                      <a:r>
                        <a:rPr lang="ru-RU" sz="1800" dirty="0">
                          <a:effectLst/>
                          <a:latin typeface="Cambria" panose="02040503050406030204" pitchFamily="18" charset="0"/>
                        </a:rPr>
                        <a:t> идентичности, осознанию своих культурных и родовых корней, ценностей и нравственных ориентиров русского этноса; культуры общения и взаимодействия в полиэтническом социуме. Содействовать воспитанию культуры взаимоотношений в семье через вовлечение родителей в учебно-воспитательный процесс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499180" y="620688"/>
            <a:ext cx="8229600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Cambria" pitchFamily="18" charset="0"/>
                <a:ea typeface="Cambria" pitchFamily="18" charset="0"/>
              </a:rPr>
              <a:t>Задачи изучения фольклора</a:t>
            </a:r>
            <a:endParaRPr lang="ru-RU" sz="40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81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393589"/>
            <a:ext cx="8229600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Возраст, форма, методы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5002" y="1340645"/>
            <a:ext cx="2962672" cy="701328"/>
          </a:xfrm>
          <a:prstGeom prst="rect">
            <a:avLst/>
          </a:prstGeom>
          <a:solidFill>
            <a:srgbClr val="7030A0">
              <a:alpha val="12157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Возрастная категория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5002" y="2568472"/>
            <a:ext cx="2962672" cy="1297709"/>
          </a:xfrm>
          <a:prstGeom prst="rect">
            <a:avLst/>
          </a:prstGeom>
          <a:solidFill>
            <a:srgbClr val="7030A0">
              <a:alpha val="12157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Праздничные мероприятия из цикла народного ориентированы на учащихся две категории учащихся: 6–9 лет и 10–12 лет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86454" y="1340646"/>
            <a:ext cx="4968552" cy="701328"/>
          </a:xfrm>
          <a:prstGeom prst="rect">
            <a:avLst/>
          </a:prstGeom>
          <a:solidFill>
            <a:srgbClr val="7030A0">
              <a:alpha val="12157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Формы и методы занятий</a:t>
            </a:r>
            <a:endParaRPr lang="ru-RU" sz="1600" dirty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443946451"/>
              </p:ext>
            </p:extLst>
          </p:nvPr>
        </p:nvGraphicFramePr>
        <p:xfrm>
          <a:off x="3862612" y="2281394"/>
          <a:ext cx="4992394" cy="4315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7" name="Прямая со стрелкой 16"/>
          <p:cNvCxnSpPr>
            <a:endCxn id="19" idx="3"/>
          </p:cNvCxnSpPr>
          <p:nvPr/>
        </p:nvCxnSpPr>
        <p:spPr>
          <a:xfrm flipH="1" flipV="1">
            <a:off x="2955362" y="5265204"/>
            <a:ext cx="931092" cy="7589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дисплей 18"/>
          <p:cNvSpPr/>
          <p:nvPr/>
        </p:nvSpPr>
        <p:spPr>
          <a:xfrm>
            <a:off x="107504" y="4221088"/>
            <a:ext cx="2847858" cy="2088232"/>
          </a:xfrm>
          <a:prstGeom prst="flowChartDisplay">
            <a:avLst/>
          </a:prstGeom>
          <a:solidFill>
            <a:srgbClr val="7030A0">
              <a:alpha val="12157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lvl="0" indent="-180000" fontAlgn="base">
              <a:buFont typeface="Arial" panose="020B0604020202020204" pitchFamily="34" charset="0"/>
              <a:buChar char="•"/>
            </a:pPr>
            <a:r>
              <a:rPr lang="ru-RU" sz="1700" dirty="0"/>
              <a:t>игра-сказка;</a:t>
            </a:r>
          </a:p>
          <a:p>
            <a:pPr marL="180000" lvl="0" indent="-180000" fontAlgn="base">
              <a:buFont typeface="Arial" panose="020B0604020202020204" pitchFamily="34" charset="0"/>
              <a:buChar char="•"/>
            </a:pPr>
            <a:r>
              <a:rPr lang="ru-RU" sz="1700" dirty="0"/>
              <a:t>занятие-игра;</a:t>
            </a:r>
          </a:p>
          <a:p>
            <a:pPr marL="180000" lvl="0" indent="-180000" fontAlgn="base">
              <a:buFont typeface="Arial" panose="020B0604020202020204" pitchFamily="34" charset="0"/>
              <a:buChar char="•"/>
            </a:pPr>
            <a:r>
              <a:rPr lang="ru-RU" sz="1700" dirty="0"/>
              <a:t>занятие-праздник;</a:t>
            </a:r>
          </a:p>
          <a:p>
            <a:pPr marL="180000" lvl="0" indent="-180000" fontAlgn="base">
              <a:buFont typeface="Arial" panose="020B0604020202020204" pitchFamily="34" charset="0"/>
              <a:buChar char="•"/>
            </a:pPr>
            <a:r>
              <a:rPr lang="ru-RU" sz="1700" dirty="0"/>
              <a:t>игра-путешествие;</a:t>
            </a:r>
          </a:p>
          <a:p>
            <a:pPr marL="180000" lvl="0" indent="-180000" fontAlgn="base">
              <a:buFont typeface="Arial" panose="020B0604020202020204" pitchFamily="34" charset="0"/>
              <a:buChar char="•"/>
            </a:pPr>
            <a:r>
              <a:rPr lang="ru-RU" sz="1700" dirty="0"/>
              <a:t>сюжетно-ролевая </a:t>
            </a:r>
            <a:r>
              <a:rPr lang="ru-RU" sz="1700" dirty="0" smtClean="0"/>
              <a:t>игра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277809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393589"/>
            <a:ext cx="8229600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Ожидаемые результаты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23528" y="1196752"/>
            <a:ext cx="8373616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mbria" pitchFamily="18" charset="0"/>
                <a:ea typeface="Cambria" pitchFamily="18" charset="0"/>
              </a:rPr>
              <a:t>Игровой вариант занятия позволяет педагогу, с одной стороны, проверить уровень знаний учащихся, с другой – дать возможность каждому участнику применить эти знания, тем самым углубляя и расширяя его представления о бытовой и праздничной культуре жителей Невского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края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409547"/>
              </p:ext>
            </p:extLst>
          </p:nvPr>
        </p:nvGraphicFramePr>
        <p:xfrm>
          <a:off x="225860" y="2852936"/>
          <a:ext cx="8712968" cy="359664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4356484"/>
                <a:gridCol w="43564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Личностные результаты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effectLst/>
                        </a:rPr>
                        <a:t>появление у ребенка интереса к прошлому, истории своей семьи;</a:t>
                      </a:r>
                    </a:p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effectLst/>
                        </a:rPr>
                        <a:t>развитие личности ребенка, его познавательных, творческих, коммуникативных способностей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Предметные результаты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</a:rPr>
                        <a:t>формирование представлений о предметном мире народной культуры;</a:t>
                      </a:r>
                    </a:p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</a:rPr>
                        <a:t>формирование представлений о фольклорных и ремесленных традициях русского народа;</a:t>
                      </a:r>
                    </a:p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</a:rPr>
                        <a:t>получение знаний и навыков в области прикладного искусства;</a:t>
                      </a:r>
                    </a:p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effectLst/>
                        </a:rPr>
                        <a:t>формирование представлений о бытовой и праздничной культуре русского народа</a:t>
                      </a:r>
                      <a:endParaRPr lang="ru-RU" sz="16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58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388631"/>
              </p:ext>
            </p:extLst>
          </p:nvPr>
        </p:nvGraphicFramePr>
        <p:xfrm>
          <a:off x="429346" y="1401701"/>
          <a:ext cx="8712968" cy="179832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4356484"/>
                <a:gridCol w="43564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Метапредметные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effectLst/>
                        </a:rPr>
                        <a:t>расширение кругозора ребенка;</a:t>
                      </a:r>
                    </a:p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effectLst/>
                        </a:rPr>
                        <a:t>развитие наблюдательности, аналитического мышления, воображения и эстетического вкуса,</a:t>
                      </a:r>
                    </a:p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effectLst/>
                        </a:rPr>
                        <a:t>активное пополнение словарного запаса;</a:t>
                      </a:r>
                    </a:p>
                    <a:p>
                      <a:pPr marL="285750" lvl="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 smtClean="0">
                          <a:effectLst/>
                        </a:rPr>
                        <a:t>развитие двигательных навыков и умений, мелкой моторики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467544" y="393589"/>
            <a:ext cx="8229600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Ожидаемые результаты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627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692697"/>
            <a:ext cx="8229600" cy="12961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Cambria" pitchFamily="18" charset="0"/>
                <a:ea typeface="Cambria" pitchFamily="18" charset="0"/>
              </a:rPr>
              <a:t>Информационное обеспечение программы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95536" y="2024883"/>
            <a:ext cx="8373616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mbria" pitchFamily="18" charset="0"/>
                <a:ea typeface="Cambria" pitchFamily="18" charset="0"/>
              </a:rPr>
              <a:t>Для обеспечения принципа научности и достоверности при подготовки праздничного мероприятия следует пользоваться научными публикациями, в том числе классическими работами И. М. Снегирева, А. Н. Афанасьева, А Н. Веселовского и других авторов, многие из которых размещены в сети интернет, а также материалами, представленными на сайтах этнографических музеев и исследовательских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институтов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AutoShape 2" descr="Картинки по запросу и м снегире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и м снегире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и м снегирев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артинки по запросу и м снегирев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upload.wikimedia.org/wikipedia/commons/c/c3/Pogorelsky.jpg?15750266467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454564"/>
            <a:ext cx="1758628" cy="2291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ртинки по запросу а н афанасье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818" y="4381790"/>
            <a:ext cx="1711052" cy="2314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А Н. Веселовск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7" y="4352127"/>
            <a:ext cx="1838325" cy="228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363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692697"/>
            <a:ext cx="8229600" cy="12961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Cambria" pitchFamily="18" charset="0"/>
                <a:ea typeface="Cambria" pitchFamily="18" charset="0"/>
              </a:rPr>
              <a:t>Учебное направление в регионах России</a:t>
            </a:r>
            <a:endParaRPr lang="ru-RU" sz="4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86044" y="2050399"/>
            <a:ext cx="8928992" cy="24482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mbria" pitchFamily="18" charset="0"/>
                <a:ea typeface="Cambria" pitchFamily="18" charset="0"/>
              </a:rPr>
              <a:t>Учебное направления получило развитие во всех регионах России. Например, в Доме детского и юношеского туризма и экскурсий «Простор» Ново-Савиновского района города Казани (Республика Татарстан) педагоги краеведческого отдела реализуют программы «Фольклорный ансамбль «Родник», «Тайны родного края», в которых особое место отводится фольклору и народным праздникам русского и татарского народов (</a:t>
            </a:r>
            <a:r>
              <a:rPr lang="ru-RU" sz="2000" dirty="0" err="1">
                <a:latin typeface="Cambria" pitchFamily="18" charset="0"/>
                <a:ea typeface="Cambria" pitchFamily="18" charset="0"/>
              </a:rPr>
              <a:t>Масленница</a:t>
            </a:r>
            <a:r>
              <a:rPr lang="ru-RU" sz="2000" dirty="0">
                <a:latin typeface="Cambria" pitchFamily="18" charset="0"/>
                <a:ea typeface="Cambria" pitchFamily="18" charset="0"/>
              </a:rPr>
              <a:t>, Рождество, Кузьминки, </a:t>
            </a:r>
            <a:r>
              <a:rPr lang="ru-RU" sz="2000" dirty="0" err="1">
                <a:latin typeface="Cambria" pitchFamily="18" charset="0"/>
                <a:ea typeface="Cambria" pitchFamily="18" charset="0"/>
              </a:rPr>
              <a:t>Каравон</a:t>
            </a:r>
            <a:r>
              <a:rPr lang="ru-RU" sz="2000" dirty="0">
                <a:latin typeface="Cambria" pitchFamily="18" charset="0"/>
                <a:ea typeface="Cambria" pitchFamily="18" charset="0"/>
              </a:rPr>
              <a:t>, </a:t>
            </a:r>
            <a:r>
              <a:rPr lang="ru-RU" sz="2000" dirty="0" err="1">
                <a:latin typeface="Cambria" pitchFamily="18" charset="0"/>
                <a:ea typeface="Cambria" pitchFamily="18" charset="0"/>
              </a:rPr>
              <a:t>Науруз</a:t>
            </a:r>
            <a:r>
              <a:rPr lang="ru-RU" sz="2000" dirty="0">
                <a:latin typeface="Cambria" pitchFamily="18" charset="0"/>
                <a:ea typeface="Cambria" pitchFamily="18" charset="0"/>
              </a:rPr>
              <a:t>, </a:t>
            </a:r>
            <a:r>
              <a:rPr lang="ru-RU" sz="2000" dirty="0" err="1">
                <a:latin typeface="Cambria" pitchFamily="18" charset="0"/>
                <a:ea typeface="Cambria" pitchFamily="18" charset="0"/>
              </a:rPr>
              <a:t>Сомбелэ</a:t>
            </a:r>
            <a:r>
              <a:rPr lang="ru-RU" sz="2000" dirty="0">
                <a:latin typeface="Cambria" pitchFamily="18" charset="0"/>
                <a:ea typeface="Cambria" pitchFamily="18" charset="0"/>
              </a:rPr>
              <a:t> и др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.)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9" t="34268" r="41184" b="31078"/>
          <a:stretch/>
        </p:blipFill>
        <p:spPr bwMode="auto">
          <a:xfrm>
            <a:off x="3246930" y="4149080"/>
            <a:ext cx="2670828" cy="2535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1" t="26185" r="65261" b="40194"/>
          <a:stretch/>
        </p:blipFill>
        <p:spPr bwMode="auto">
          <a:xfrm>
            <a:off x="6298202" y="4149080"/>
            <a:ext cx="2184242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487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86044" y="1988841"/>
            <a:ext cx="3737884" cy="3898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mbria" pitchFamily="18" charset="0"/>
                <a:ea typeface="Cambria" pitchFamily="18" charset="0"/>
              </a:rPr>
              <a:t>Национальные обряды и праздники воспитывают у детей любовь к народным песням, малым жанрам фольклора, чувство коллективизма, ответственности, долга, формируют такие качества как человечность, честность,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доброта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692697"/>
            <a:ext cx="8229600" cy="12961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Cambria" pitchFamily="18" charset="0"/>
                <a:ea typeface="Cambria" pitchFamily="18" charset="0"/>
              </a:rPr>
              <a:t>Учебное направление в регионах России</a:t>
            </a:r>
            <a:endParaRPr lang="ru-RU" sz="4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73657" y="2063855"/>
            <a:ext cx="4248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Изучение культуры, фольклора народов Республики Татарстан помогает воспитанию патриотизма и толерантности у учащихся, готовя их к активной трудовой деятельности в многонациональной среде</a:t>
            </a:r>
          </a:p>
        </p:txBody>
      </p:sp>
      <p:pic>
        <p:nvPicPr>
          <p:cNvPr id="2050" name="Picture 2" descr="Картинки по запросу фольклор республики татарста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4321438"/>
            <a:ext cx="3141137" cy="2094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33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86044" y="1988841"/>
            <a:ext cx="3737884" cy="3898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mbria" pitchFamily="18" charset="0"/>
                <a:ea typeface="Cambria" pitchFamily="18" charset="0"/>
              </a:rPr>
              <a:t>В образовательных учреждениях реализуются также узкопрофильные программы, цели и задачи которых связаны с изучением музыкального, песенного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фольклора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692697"/>
            <a:ext cx="8229600" cy="12961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Cambria" pitchFamily="18" charset="0"/>
                <a:ea typeface="Cambria" pitchFamily="18" charset="0"/>
              </a:rPr>
              <a:t>Учебное направление в регионах России</a:t>
            </a:r>
            <a:endParaRPr lang="ru-RU" sz="4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73657" y="2063855"/>
            <a:ext cx="39234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В публикации О. М. Кузьминой представлена дополнительная общеобразовательная программа «Корни земли моей», реализуемая в об-</a:t>
            </a:r>
            <a:r>
              <a:rPr lang="ru-RU" sz="20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разовательных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учреждениях г. Ржева и Ржевского района Тверской </a:t>
            </a: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области</a:t>
            </a:r>
            <a:endParaRPr lang="ru-RU" sz="200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35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83295" y="404664"/>
            <a:ext cx="8229600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«Корни земли моей»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1651" y="1284729"/>
            <a:ext cx="5759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>
                <a:latin typeface="Cambria" panose="02040503050406030204" pitchFamily="18" charset="0"/>
              </a:rPr>
              <a:t>Программа включает два обучающих блока: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3295" y="2132856"/>
            <a:ext cx="2532521" cy="24482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наблюдательно-образовательный</a:t>
            </a:r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2132856"/>
            <a:ext cx="2532521" cy="24482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творчески-развивающий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89683" y="4884226"/>
            <a:ext cx="7416824" cy="165618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u="sng" dirty="0">
                <a:solidFill>
                  <a:schemeClr val="tx1"/>
                </a:solidFill>
              </a:rPr>
              <a:t>Цель первого блока </a:t>
            </a:r>
            <a:r>
              <a:rPr lang="ru-RU" sz="1400" dirty="0">
                <a:solidFill>
                  <a:schemeClr val="tx1"/>
                </a:solidFill>
              </a:rPr>
              <a:t>– формирование стартового уровня вхождения в фольклор: ознакомление и первоначальное приобщение к фольклорной культуре региона посредством формирования зрительных и слуховых навыков; активное наблюдение, приобретение положительных впечатлений. Занятия дополняют фольклорно ориентированные мероприятия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915816" y="3372058"/>
            <a:ext cx="15822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6" idx="0"/>
          </p:cNvCxnSpPr>
          <p:nvPr/>
        </p:nvCxnSpPr>
        <p:spPr>
          <a:xfrm>
            <a:off x="4498095" y="3372058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79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652120" y="1177432"/>
            <a:ext cx="3491880" cy="4771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latin typeface="Cambria" pitchFamily="18" charset="0"/>
                <a:ea typeface="Cambria" pitchFamily="18" charset="0"/>
              </a:rPr>
              <a:t>В </a:t>
            </a:r>
            <a:r>
              <a:rPr lang="ru-RU" sz="2000" dirty="0">
                <a:latin typeface="Cambria" pitchFamily="18" charset="0"/>
                <a:ea typeface="Cambria" pitchFamily="18" charset="0"/>
              </a:rPr>
              <a:t>фольклоре нашли отражение идеи о происхождении Вселенной, природы и человека, о мире сверхъестественного и божественных силах, понятие о героизме и силе человеческого духа, о любви к своей родине, семье, о красоте, а также о негативных событиях и явлениях в жизни социума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313337"/>
            <a:ext cx="8229600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Концепция фольклора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79512" y="1177433"/>
            <a:ext cx="3096344" cy="4499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Фольклор </a:t>
            </a:r>
            <a:r>
              <a:rPr lang="ru-RU" sz="2000" dirty="0">
                <a:latin typeface="Cambria" pitchFamily="18" charset="0"/>
                <a:ea typeface="Cambria" pitchFamily="18" charset="0"/>
              </a:rPr>
              <a:t>(англ. </a:t>
            </a:r>
            <a:r>
              <a:rPr lang="ru-RU" sz="2000" dirty="0" err="1">
                <a:latin typeface="Cambria" pitchFamily="18" charset="0"/>
                <a:ea typeface="Cambria" pitchFamily="18" charset="0"/>
              </a:rPr>
              <a:t>folklore</a:t>
            </a:r>
            <a:r>
              <a:rPr lang="ru-RU" sz="2000" dirty="0">
                <a:latin typeface="Cambria" pitchFamily="18" charset="0"/>
                <a:ea typeface="Cambria" pitchFamily="18" charset="0"/>
              </a:rPr>
              <a:t> — народные знания) или народное поэтическое творчество – совокупность различных видов и форм массового словесного художественного творчества, вошедших в бытовую традицию того или иного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народа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 descr="https://i.pinimg.com/originals/b1/81/a3/b181a3ce3ebc7c28bc5a4f04ad5cb9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613" y="1284874"/>
            <a:ext cx="2366507" cy="3318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originals/56/99/06/569906e85849af45c073572bad59aac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440" y="4359806"/>
            <a:ext cx="1760851" cy="2464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74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83295" y="404664"/>
            <a:ext cx="8229600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«Корни земли моей»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0807" y="1262688"/>
            <a:ext cx="84807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>
                <a:latin typeface="Cambria" panose="02040503050406030204" pitchFamily="18" charset="0"/>
              </a:rPr>
              <a:t>Занятия дополняют фольклорно ориентированные мероприятия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0897676"/>
              </p:ext>
            </p:extLst>
          </p:nvPr>
        </p:nvGraphicFramePr>
        <p:xfrm>
          <a:off x="399671" y="1916832"/>
          <a:ext cx="836516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4166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83295" y="404664"/>
            <a:ext cx="8229600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«Корни земли моей»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49055644"/>
              </p:ext>
            </p:extLst>
          </p:nvPr>
        </p:nvGraphicFramePr>
        <p:xfrm>
          <a:off x="383294" y="1340768"/>
          <a:ext cx="8509185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Выноска-облако 3"/>
          <p:cNvSpPr/>
          <p:nvPr/>
        </p:nvSpPr>
        <p:spPr>
          <a:xfrm>
            <a:off x="2555776" y="5589240"/>
            <a:ext cx="5544616" cy="1080120"/>
          </a:xfrm>
          <a:prstGeom prst="cloudCallout">
            <a:avLst>
              <a:gd name="adj1" fmla="val -56851"/>
              <a:gd name="adj2" fmla="val -6589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Segoe Script" panose="020B0504020000000003" pitchFamily="34" charset="0"/>
              </a:rPr>
              <a:t>Мероприятия сопровождаются концертными выступлениями местных фольклорных коллективов, книжными выставками, элементами сценографии</a:t>
            </a:r>
          </a:p>
        </p:txBody>
      </p:sp>
    </p:spTree>
    <p:extLst>
      <p:ext uri="{BB962C8B-B14F-4D97-AF65-F5344CB8AC3E}">
        <p14:creationId xmlns:p14="http://schemas.microsoft.com/office/powerpoint/2010/main" val="843418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83295" y="404664"/>
            <a:ext cx="8229600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«Корни земли моей»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3295" y="1556792"/>
            <a:ext cx="8437177" cy="136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anose="02040503050406030204" pitchFamily="18" charset="0"/>
              </a:rPr>
              <a:t>Второй блок построен на личном практическом художественном участии и соучастии школьников в фольклорных </a:t>
            </a:r>
            <a:r>
              <a:rPr lang="ru-RU" dirty="0" smtClean="0">
                <a:latin typeface="Cambria" panose="02040503050406030204" pitchFamily="18" charset="0"/>
              </a:rPr>
              <a:t>действах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1855" y="3573016"/>
            <a:ext cx="6000345" cy="309634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i="1" u="sng" dirty="0">
                <a:latin typeface="Cambria" panose="02040503050406030204" pitchFamily="18" charset="0"/>
              </a:rPr>
              <a:t>Основная цель </a:t>
            </a:r>
            <a:r>
              <a:rPr lang="ru-RU" sz="1600" dirty="0">
                <a:latin typeface="Cambria" panose="02040503050406030204" pitchFamily="18" charset="0"/>
              </a:rPr>
              <a:t>– овладение основами элементарной музыкально-фольклорной грамотности (получение сведений о народном </a:t>
            </a:r>
            <a:r>
              <a:rPr lang="ru-RU" sz="1600" dirty="0" err="1">
                <a:latin typeface="Cambria" panose="02040503050406030204" pitchFamily="18" charset="0"/>
              </a:rPr>
              <a:t>музицировании</a:t>
            </a:r>
            <a:r>
              <a:rPr lang="ru-RU" sz="1600" dirty="0">
                <a:latin typeface="Cambria" panose="02040503050406030204" pitchFamily="18" charset="0"/>
              </a:rPr>
              <a:t>, приобретение самостоятельных пробных певческих опытов; непосредственная контактность с носителями традиционного музыкального фольклора</a:t>
            </a:r>
            <a:r>
              <a:rPr lang="ru-RU" sz="1600" dirty="0" smtClean="0">
                <a:latin typeface="Cambria" panose="02040503050406030204" pitchFamily="18" charset="0"/>
              </a:rPr>
              <a:t>)</a:t>
            </a:r>
            <a:endParaRPr lang="ru-RU" sz="1600" dirty="0">
              <a:latin typeface="Cambria" panose="02040503050406030204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6516216" y="3140968"/>
            <a:ext cx="2448272" cy="1980220"/>
          </a:xfrm>
          <a:prstGeom prst="wedgeEllipseCallout">
            <a:avLst>
              <a:gd name="adj1" fmla="val -50090"/>
              <a:gd name="adj2" fmla="val 50725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Segoe Script" panose="020B0504020000000003" pitchFamily="34" charset="0"/>
              </a:rPr>
              <a:t>Особый акцент был сделан на региональные характеристики фольклорной </a:t>
            </a:r>
            <a:r>
              <a:rPr lang="ru-RU" sz="1400" dirty="0" smtClean="0">
                <a:latin typeface="Segoe Script" panose="020B0504020000000003" pitchFamily="34" charset="0"/>
              </a:rPr>
              <a:t>культуры</a:t>
            </a:r>
            <a:endParaRPr lang="ru-RU" sz="1400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9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83295" y="404664"/>
            <a:ext cx="8229600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«Корни земли моей»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98094" y="1229936"/>
            <a:ext cx="4472925" cy="49696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Segoe Script" panose="020B0504020000000003" pitchFamily="34" charset="0"/>
                <a:ea typeface="Cambria" pitchFamily="18" charset="0"/>
              </a:rPr>
              <a:t>Обучение детей музыкально-фольклорной грамотности осуществляется через создание игровой среды вхождения ребенка в региональную традицию, овладение элементарными умениями и навыками, позволяющими включать элементы музыкального фольклора в личное </a:t>
            </a:r>
            <a:r>
              <a:rPr lang="ru-RU" sz="2000" dirty="0" smtClean="0">
                <a:latin typeface="Segoe Script" panose="020B0504020000000003" pitchFamily="34" charset="0"/>
                <a:ea typeface="Cambria" pitchFamily="18" charset="0"/>
              </a:rPr>
              <a:t>пространство</a:t>
            </a:r>
            <a:endParaRPr lang="ru-RU" sz="2000" dirty="0">
              <a:latin typeface="Segoe Script" panose="020B0504020000000003" pitchFamily="34" charset="0"/>
              <a:ea typeface="Cambria" pitchFamily="18" charset="0"/>
            </a:endParaRPr>
          </a:p>
        </p:txBody>
      </p:sp>
      <p:pic>
        <p:nvPicPr>
          <p:cNvPr id="3074" name="Picture 2" descr="Картинки по запросу дети в народном ансамбл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95" y="1340768"/>
            <a:ext cx="3600400" cy="2025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дети в народном ансамбл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23" y="3789040"/>
            <a:ext cx="3600400" cy="2193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2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83295" y="548680"/>
            <a:ext cx="8229600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Cambria" pitchFamily="18" charset="0"/>
                <a:ea typeface="Cambria" pitchFamily="18" charset="0"/>
              </a:rPr>
              <a:t>Экскурсионное направление 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28066" y="1291639"/>
            <a:ext cx="8760580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mbria" pitchFamily="18" charset="0"/>
                <a:ea typeface="Cambria" pitchFamily="18" charset="0"/>
              </a:rPr>
              <a:t>Экскурсионное направление развивается в рамках этнического и событийного туризма на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базе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02264"/>
            <a:ext cx="2160240" cy="547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itchFamily="18" charset="0"/>
                <a:ea typeface="Cambria" pitchFamily="18" charset="0"/>
              </a:rPr>
              <a:t>музеев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2602264"/>
            <a:ext cx="2160240" cy="547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itchFamily="18" charset="0"/>
                <a:ea typeface="Cambria" pitchFamily="18" charset="0"/>
              </a:rPr>
              <a:t>театров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2602264"/>
            <a:ext cx="2160240" cy="547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itchFamily="18" charset="0"/>
                <a:ea typeface="Cambria" pitchFamily="18" charset="0"/>
              </a:rPr>
              <a:t>сказочных аттракций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3698" y="5384184"/>
            <a:ext cx="8604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К нему относятся школьные этнические туры и экскурсии в рамках дополнительных образовательных программ и </a:t>
            </a:r>
            <a:r>
              <a:rPr lang="ru-RU" sz="2000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внеучебной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деятельности</a:t>
            </a:r>
          </a:p>
        </p:txBody>
      </p:sp>
      <p:cxnSp>
        <p:nvCxnSpPr>
          <p:cNvPr id="10" name="Прямая со стрелкой 9"/>
          <p:cNvCxnSpPr>
            <a:stCxn id="3" idx="2"/>
            <a:endCxn id="4" idx="0"/>
          </p:cNvCxnSpPr>
          <p:nvPr/>
        </p:nvCxnSpPr>
        <p:spPr>
          <a:xfrm flipH="1">
            <a:off x="1619672" y="2011718"/>
            <a:ext cx="2988684" cy="590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2"/>
            <a:endCxn id="5" idx="0"/>
          </p:cNvCxnSpPr>
          <p:nvPr/>
        </p:nvCxnSpPr>
        <p:spPr>
          <a:xfrm flipH="1">
            <a:off x="4427984" y="2011718"/>
            <a:ext cx="180372" cy="590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2"/>
            <a:endCxn id="6" idx="0"/>
          </p:cNvCxnSpPr>
          <p:nvPr/>
        </p:nvCxnSpPr>
        <p:spPr>
          <a:xfrm>
            <a:off x="4608356" y="2011718"/>
            <a:ext cx="2699948" cy="590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218" name="Picture 2" descr="Картинки по запросу здание музе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4" y="3429000"/>
            <a:ext cx="2159888" cy="1743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артинки по запросу теат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29000"/>
            <a:ext cx="2160240" cy="1848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Картинки по запросу музей сказки пушкин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3573016"/>
            <a:ext cx="2160240" cy="1704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641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83295" y="548680"/>
            <a:ext cx="8229600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Cambria" pitchFamily="18" charset="0"/>
                <a:ea typeface="Cambria" pitchFamily="18" charset="0"/>
              </a:rPr>
              <a:t>Экскурсионное направление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28066" y="1291639"/>
            <a:ext cx="8760580" cy="1057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mbria" pitchFamily="18" charset="0"/>
                <a:ea typeface="Cambria" pitchFamily="18" charset="0"/>
              </a:rPr>
              <a:t>Праздники и фестивали с фольклорной составляющей организуются на территории Ленинградской области в местах традиционного проживания </a:t>
            </a:r>
          </a:p>
        </p:txBody>
      </p:sp>
      <p:pic>
        <p:nvPicPr>
          <p:cNvPr id="10242" name="Picture 2" descr="Картинки по запросу вепс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928"/>
            <a:ext cx="3131840" cy="2078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тинки по запросу народ вод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6" y="4859331"/>
            <a:ext cx="2543734" cy="1803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94747" y="2348880"/>
            <a:ext cx="790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/>
              <a:t>Вепсов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9927" y="4478873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/>
              <a:t>Води</a:t>
            </a:r>
          </a:p>
        </p:txBody>
      </p:sp>
      <p:pic>
        <p:nvPicPr>
          <p:cNvPr id="10246" name="Picture 6" descr="Картинки по запросу иж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5" y="2780929"/>
            <a:ext cx="2543735" cy="1697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14212" y="2335560"/>
            <a:ext cx="687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err="1"/>
              <a:t>Ижор</a:t>
            </a:r>
            <a:endParaRPr lang="ru-RU" sz="1600" i="1" dirty="0"/>
          </a:p>
        </p:txBody>
      </p:sp>
      <p:pic>
        <p:nvPicPr>
          <p:cNvPr id="10248" name="Picture 8" descr="Финны в Петербург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05064"/>
            <a:ext cx="2304256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54062" y="3313178"/>
            <a:ext cx="1659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 smtClean="0"/>
              <a:t>Финно-</a:t>
            </a:r>
          </a:p>
          <a:p>
            <a:pPr algn="ctr"/>
            <a:r>
              <a:rPr lang="ru-RU" sz="1600" i="1" dirty="0" err="1" smtClean="0"/>
              <a:t>ингерманладцев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5811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28066" y="1291639"/>
            <a:ext cx="3409656" cy="530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mbria" pitchFamily="18" charset="0"/>
                <a:ea typeface="Cambria" pitchFamily="18" charset="0"/>
              </a:rPr>
              <a:t>На детскую аудиторию рассчитаны программы центра «Родина Деда-Мороза» в Великом Устюге (Вологодская область), в музее-театре «Алешино подворье» (г. Ярославль), знакомящим с былинным фольклором и русским бытом XVII в. , где возрождаются старинные казачьи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фольклорные традиции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83295" y="548680"/>
            <a:ext cx="8229600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Cambria" pitchFamily="18" charset="0"/>
                <a:ea typeface="Cambria" pitchFamily="18" charset="0"/>
              </a:rPr>
              <a:t>Экскурсионное направление </a:t>
            </a:r>
          </a:p>
        </p:txBody>
      </p:sp>
      <p:pic>
        <p:nvPicPr>
          <p:cNvPr id="11266" name="Picture 2" descr="Картинки по запросу Родина Деда-Мороза» в Великом Устюг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484783"/>
            <a:ext cx="2893301" cy="2459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артинки по запросу в музее-театре «Алешино подворье» (г. Ярославль)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90" y="4121305"/>
            <a:ext cx="3518043" cy="2345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3491880" y="1291639"/>
            <a:ext cx="2733261" cy="2652855"/>
          </a:xfrm>
          <a:prstGeom prst="cloudCallout">
            <a:avLst>
              <a:gd name="adj1" fmla="val -42349"/>
              <a:gd name="adj2" fmla="val 5504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Segoe Script" panose="020B0504020000000003" pitchFamily="34" charset="0"/>
              </a:rPr>
              <a:t>Участие в фольклорном празднике придает яркую эмоциональную окраску экскурсии, повышают познавательный интерес к ценностям народной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120141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28066" y="1291639"/>
            <a:ext cx="3551846" cy="2929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mbria" pitchFamily="18" charset="0"/>
                <a:ea typeface="Cambria" pitchFamily="18" charset="0"/>
              </a:rPr>
              <a:t>Этот вид деятельности реализован, например, в Районном центре дополнительного образования» г. Кировска (Ленинградская область) на базе Литературно-краеведческого музея им. Е. Г. </a:t>
            </a:r>
            <a:r>
              <a:rPr lang="ru-RU" sz="2000" dirty="0" err="1" smtClean="0">
                <a:latin typeface="Cambria" pitchFamily="18" charset="0"/>
                <a:ea typeface="Cambria" pitchFamily="18" charset="0"/>
              </a:rPr>
              <a:t>Кежовой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83295" y="548680"/>
            <a:ext cx="8229600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Cambria" pitchFamily="18" charset="0"/>
                <a:ea typeface="Cambria" pitchFamily="18" charset="0"/>
              </a:rPr>
              <a:t>Художественное направление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1291639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В рамках проекта «Пути-дороги Василия Пулькина» участники объединения «Юный художник» создали галерею художественных образов героев сказок вепсского писателя и сумели передать ценности вепсской культуры</a:t>
            </a:r>
          </a:p>
        </p:txBody>
      </p:sp>
      <p:pic>
        <p:nvPicPr>
          <p:cNvPr id="1026" name="Picture 2" descr="https://avatars.mds.yandex.net/get-altay/1018548/2a000001623a14d6649f9dcb91754deae63c/X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6" y="4199166"/>
            <a:ext cx="3767197" cy="22073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livelib.ru/auface/657056/o/7f22/Vasilij_Pulk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21675"/>
            <a:ext cx="2178463" cy="2615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107088" y="3717032"/>
            <a:ext cx="1835696" cy="182354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Segoe Script" pitchFamily="66" charset="0"/>
              </a:rPr>
              <a:t>Изучение и осмысление фольклорных произведений как основы для художественного творчества – традиционный прием, используемый в образовательных учреждениях</a:t>
            </a:r>
          </a:p>
        </p:txBody>
      </p:sp>
      <p:cxnSp>
        <p:nvCxnSpPr>
          <p:cNvPr id="7" name="Прямая со стрелкой 6"/>
          <p:cNvCxnSpPr>
            <a:stCxn id="5" idx="2"/>
          </p:cNvCxnSpPr>
          <p:nvPr/>
        </p:nvCxnSpPr>
        <p:spPr>
          <a:xfrm>
            <a:off x="6641976" y="3538408"/>
            <a:ext cx="378296" cy="832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452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764704"/>
            <a:ext cx="8229600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Cambria" pitchFamily="18" charset="0"/>
                <a:ea typeface="Cambria" pitchFamily="18" charset="0"/>
              </a:rPr>
              <a:t>Исследовательское направление</a:t>
            </a:r>
          </a:p>
        </p:txBody>
      </p:sp>
      <p:sp>
        <p:nvSpPr>
          <p:cNvPr id="7" name="Овал 6"/>
          <p:cNvSpPr/>
          <p:nvPr/>
        </p:nvSpPr>
        <p:spPr>
          <a:xfrm>
            <a:off x="729916" y="1700808"/>
            <a:ext cx="7704856" cy="86409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Cambria" pitchFamily="18" charset="0"/>
                <a:ea typeface="Cambria" pitchFamily="18" charset="0"/>
              </a:rPr>
              <a:t>Исследовательское направление</a:t>
            </a:r>
            <a:r>
              <a:rPr lang="ru-RU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ru-RU" dirty="0">
                <a:latin typeface="Cambria" pitchFamily="18" charset="0"/>
                <a:ea typeface="Cambria" pitchFamily="18" charset="0"/>
              </a:rPr>
              <a:t>условно делится на две </a:t>
            </a:r>
            <a:r>
              <a:rPr lang="ru-RU" dirty="0" smtClean="0">
                <a:latin typeface="Cambria" pitchFamily="18" charset="0"/>
                <a:ea typeface="Cambria" pitchFamily="18" charset="0"/>
              </a:rPr>
              <a:t>ветви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4077072"/>
            <a:ext cx="2160240" cy="19442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latin typeface="Cambria" pitchFamily="18" charset="0"/>
                <a:ea typeface="Cambria" pitchFamily="18" charset="0"/>
              </a:rPr>
              <a:t>Изучение фольклора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74532" y="4077072"/>
            <a:ext cx="2160240" cy="194421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latin typeface="Cambria" pitchFamily="18" charset="0"/>
                <a:ea typeface="Cambria" pitchFamily="18" charset="0"/>
              </a:rPr>
              <a:t>Создание проектов, в которых фольклор выступает в качестве туристского ресурса</a:t>
            </a:r>
          </a:p>
        </p:txBody>
      </p:sp>
      <p:pic>
        <p:nvPicPr>
          <p:cNvPr id="1026" name="Picture 2" descr="https://www.culture.ru/storage/images/7fe3323c12a3f41730df9e6fb13b8973/4995c846fa5574914df225dfb257f65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14" y="2623129"/>
            <a:ext cx="1966246" cy="1311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yslide.ru/documents_4/3a29fb69c4c61d75416ab62dc3846483/img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1" t="15770" r="5897" b="45965"/>
          <a:stretch/>
        </p:blipFill>
        <p:spPr bwMode="auto">
          <a:xfrm>
            <a:off x="6274532" y="2623129"/>
            <a:ext cx="2160240" cy="1311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>
            <a:stCxn id="7" idx="4"/>
            <a:endCxn id="8" idx="3"/>
          </p:cNvCxnSpPr>
          <p:nvPr/>
        </p:nvCxnSpPr>
        <p:spPr>
          <a:xfrm flipH="1">
            <a:off x="3275856" y="2564904"/>
            <a:ext cx="1306488" cy="24842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4"/>
            <a:endCxn id="9" idx="1"/>
          </p:cNvCxnSpPr>
          <p:nvPr/>
        </p:nvCxnSpPr>
        <p:spPr>
          <a:xfrm>
            <a:off x="4582344" y="2564904"/>
            <a:ext cx="1692188" cy="24842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017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455633"/>
            <a:ext cx="8229600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Cambria" pitchFamily="18" charset="0"/>
                <a:ea typeface="Cambria" pitchFamily="18" charset="0"/>
              </a:rPr>
              <a:t>Изучение фольклора</a:t>
            </a:r>
            <a:endParaRPr lang="ru-RU" sz="4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28066" y="1291639"/>
            <a:ext cx="4210262" cy="3793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mbria" pitchFamily="18" charset="0"/>
                <a:ea typeface="Cambria" pitchFamily="18" charset="0"/>
              </a:rPr>
              <a:t>На собирание и изучение фольклора нацелены специализированные школьные фольклорные экспедиции, а также комплексные экспедиции, в программы которых включен этот вид полевых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исследований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860" y="4119699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Сложность собирания фольклора требует привлечения специалистов, которые владеют умением вступать в диалог с носителями традиции и методикой записи произведений народного творчества. Опыт экспедиционной работы по данному направлению представлен в целом ряде публикаций</a:t>
            </a:r>
          </a:p>
        </p:txBody>
      </p:sp>
      <p:pic>
        <p:nvPicPr>
          <p:cNvPr id="2050" name="Picture 2" descr="C:\Users\User2\Documents\Бочкарев С\УМК учебник\Презентации\опыт этнокультурных проектов чукот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91737"/>
            <a:ext cx="4086290" cy="2553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682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35481" y="476672"/>
            <a:ext cx="8229600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Фольклор народов России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9512" y="1367893"/>
            <a:ext cx="4104455" cy="47718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mbria" pitchFamily="18" charset="0"/>
                <a:ea typeface="Cambria" pitchFamily="18" charset="0"/>
              </a:rPr>
              <a:t>Особое место в духовной жизни многих народов России занимает архаичный фольклорный жанр –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героические былины </a:t>
            </a:r>
            <a:r>
              <a:rPr lang="ru-RU" sz="2000" dirty="0">
                <a:latin typeface="Cambria" pitchFamily="18" charset="0"/>
                <a:ea typeface="Cambria" pitchFamily="18" charset="0"/>
              </a:rPr>
              <a:t>и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предания</a:t>
            </a:r>
            <a:r>
              <a:rPr lang="ru-RU" sz="2000" dirty="0">
                <a:latin typeface="Cambria" pitchFamily="18" charset="0"/>
                <a:ea typeface="Cambria" pitchFamily="18" charset="0"/>
              </a:rPr>
              <a:t>. Включение традиционной обрядности и фольклора, в том числе праздничного, в программы дополнительного образования и </a:t>
            </a:r>
            <a:r>
              <a:rPr lang="ru-RU" sz="2000" dirty="0" err="1">
                <a:latin typeface="Cambria" pitchFamily="18" charset="0"/>
                <a:ea typeface="Cambria" pitchFamily="18" charset="0"/>
              </a:rPr>
              <a:t>внеучебной</a:t>
            </a:r>
            <a:r>
              <a:rPr lang="ru-RU" sz="2000" dirty="0">
                <a:latin typeface="Cambria" pitchFamily="18" charset="0"/>
                <a:ea typeface="Cambria" pitchFamily="18" charset="0"/>
              </a:rPr>
              <a:t> деятельности способствует ненавязчивому усвоению обучающимися </a:t>
            </a:r>
            <a:r>
              <a:rPr lang="ru-RU" sz="2000" u="sng" dirty="0">
                <a:latin typeface="Cambria" pitchFamily="18" charset="0"/>
                <a:ea typeface="Cambria" pitchFamily="18" charset="0"/>
              </a:rPr>
              <a:t>общечеловеческих</a:t>
            </a:r>
            <a:r>
              <a:rPr lang="ru-RU" sz="2000" dirty="0">
                <a:latin typeface="Cambria" pitchFamily="18" charset="0"/>
                <a:ea typeface="Cambria" pitchFamily="18" charset="0"/>
              </a:rPr>
              <a:t>, </a:t>
            </a:r>
            <a:r>
              <a:rPr lang="ru-RU" sz="2000" u="sng" dirty="0">
                <a:latin typeface="Cambria" pitchFamily="18" charset="0"/>
                <a:ea typeface="Cambria" pitchFamily="18" charset="0"/>
              </a:rPr>
              <a:t>национальных</a:t>
            </a:r>
            <a:r>
              <a:rPr lang="ru-RU" sz="2000" dirty="0">
                <a:latin typeface="Cambria" pitchFamily="18" charset="0"/>
                <a:ea typeface="Cambria" pitchFamily="18" charset="0"/>
              </a:rPr>
              <a:t> и </a:t>
            </a:r>
            <a:r>
              <a:rPr lang="ru-RU" sz="2000" u="sng" dirty="0">
                <a:latin typeface="Cambria" pitchFamily="18" charset="0"/>
                <a:ea typeface="Cambria" pitchFamily="18" charset="0"/>
              </a:rPr>
              <a:t>этнических ценностей</a:t>
            </a:r>
          </a:p>
        </p:txBody>
      </p:sp>
      <p:pic>
        <p:nvPicPr>
          <p:cNvPr id="2050" name="Picture 2" descr="https://avatars.mds.yandex.net/get-pdb/966350/4b1edb30-21dc-4edd-96ee-a89988cc1f14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2975"/>
            <a:ext cx="2564261" cy="3096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4171119" y="1196752"/>
            <a:ext cx="4968552" cy="1728192"/>
          </a:xfrm>
          <a:prstGeom prst="cloudCallout">
            <a:avLst>
              <a:gd name="adj1" fmla="val -46852"/>
              <a:gd name="adj2" fmla="val 63595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Segoe Script" pitchFamily="66" charset="0"/>
              </a:rPr>
              <a:t>Позитивная этническая идентичность служит в свою очередь основой для формирования </a:t>
            </a:r>
            <a:r>
              <a:rPr lang="ru-RU" sz="1100" dirty="0" err="1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Segoe Script" pitchFamily="66" charset="0"/>
              </a:rPr>
              <a:t>этнорегиональной</a:t>
            </a:r>
            <a:r>
              <a:rPr lang="ru-RU" sz="1100" dirty="0">
                <a:ln w="17780" cmpd="sng">
                  <a:solidFill>
                    <a:schemeClr val="tx2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Segoe Script" pitchFamily="66" charset="0"/>
              </a:rPr>
              <a:t> и гражданской идентичности и толерантного отношения к другим народам, другим культурам</a:t>
            </a:r>
          </a:p>
        </p:txBody>
      </p:sp>
    </p:spTree>
    <p:extLst>
      <p:ext uri="{BB962C8B-B14F-4D97-AF65-F5344CB8AC3E}">
        <p14:creationId xmlns:p14="http://schemas.microsoft.com/office/powerpoint/2010/main" val="376825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455633"/>
            <a:ext cx="8229600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Cambria" pitchFamily="18" charset="0"/>
                <a:ea typeface="Cambria" pitchFamily="18" charset="0"/>
              </a:rPr>
              <a:t>Создание проектов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28066" y="1196752"/>
            <a:ext cx="8448390" cy="2137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mbria" pitchFamily="18" charset="0"/>
                <a:ea typeface="Cambria" pitchFamily="18" charset="0"/>
              </a:rPr>
              <a:t>Данное направление получило развитие в рамках проекта «Сказочная карта России» и других аналогичных программах, направленных на приобщение туристов к ценностям традиционной культуры народов России, продвижение культурного наследия регионов, развитие детского и семейного событийного и образовательного туризма</a:t>
            </a:r>
          </a:p>
        </p:txBody>
      </p:sp>
      <p:pic>
        <p:nvPicPr>
          <p:cNvPr id="3074" name="Picture 2" descr="https://s1.thingpic.com/images/QE/mdxBJPhzvXErd8ucNRnFF4au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56" y="2937968"/>
            <a:ext cx="4248472" cy="302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dn1.img.ria.ru/images/43841/92/4384192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84" y="3223464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705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28066" y="1196753"/>
            <a:ext cx="844839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mbria" pitchFamily="18" charset="0"/>
                <a:ea typeface="Cambria" pitchFamily="18" charset="0"/>
              </a:rPr>
              <a:t>Проектная деятельность обучающихся по моделированию «сказочного пространства» опирается на комплекс знаний, полученных в процессе освоения дополнительных общеобразовательных общеразвивающих программ туристско-краеведческой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направленности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3528" y="455633"/>
            <a:ext cx="8229600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Cambria" pitchFamily="18" charset="0"/>
                <a:ea typeface="Cambria" pitchFamily="18" charset="0"/>
              </a:rPr>
              <a:t>«Сказочное пространство»</a:t>
            </a:r>
            <a:endParaRPr lang="ru-RU" sz="4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789040"/>
            <a:ext cx="2448272" cy="194421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топографическими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умениями и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навыками</a:t>
            </a:r>
            <a:endParaRPr lang="ru-RU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3789040"/>
            <a:ext cx="2448272" cy="194421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методами изучения природно-территориальных комплексов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3789040"/>
            <a:ext cx="2448272" cy="194421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знаниями основ фольклора, топонимии, проектной деятельности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56397" y="2921495"/>
            <a:ext cx="1391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latin typeface="Cambria" pitchFamily="18" charset="0"/>
                <a:ea typeface="Cambria" pitchFamily="18" charset="0"/>
              </a:rPr>
              <a:t>Владение</a:t>
            </a:r>
            <a:endParaRPr lang="ru-RU" sz="2000" b="1" i="1" u="sng" dirty="0">
              <a:latin typeface="Cambria" pitchFamily="18" charset="0"/>
              <a:ea typeface="Cambria" pitchFamily="18" charset="0"/>
            </a:endParaRPr>
          </a:p>
        </p:txBody>
      </p:sp>
      <p:cxnSp>
        <p:nvCxnSpPr>
          <p:cNvPr id="9" name="Прямая со стрелкой 8"/>
          <p:cNvCxnSpPr>
            <a:stCxn id="7" idx="2"/>
          </p:cNvCxnSpPr>
          <p:nvPr/>
        </p:nvCxnSpPr>
        <p:spPr>
          <a:xfrm flipH="1">
            <a:off x="2987824" y="3321605"/>
            <a:ext cx="1464437" cy="4674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2"/>
          </p:cNvCxnSpPr>
          <p:nvPr/>
        </p:nvCxnSpPr>
        <p:spPr>
          <a:xfrm>
            <a:off x="4452261" y="3321605"/>
            <a:ext cx="0" cy="4674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2"/>
          </p:cNvCxnSpPr>
          <p:nvPr/>
        </p:nvCxnSpPr>
        <p:spPr>
          <a:xfrm>
            <a:off x="4452261" y="3321605"/>
            <a:ext cx="1919939" cy="4674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609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455633"/>
            <a:ext cx="8229600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Cambria" pitchFamily="18" charset="0"/>
                <a:ea typeface="Cambria" pitchFamily="18" charset="0"/>
              </a:rPr>
              <a:t>«Сказочное пространство»</a:t>
            </a:r>
            <a:endParaRPr lang="ru-RU" sz="4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14133" y="1178164"/>
            <a:ext cx="8448390" cy="1080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latin typeface="Cambria" pitchFamily="18" charset="0"/>
                <a:ea typeface="Cambria" pitchFamily="18" charset="0"/>
              </a:rPr>
              <a:t>Дорожная </a:t>
            </a:r>
            <a:r>
              <a:rPr lang="ru-RU" sz="2000" dirty="0">
                <a:latin typeface="Cambria" pitchFamily="18" charset="0"/>
                <a:ea typeface="Cambria" pitchFamily="18" charset="0"/>
              </a:rPr>
              <a:t>карта» начального этапа проектирования «сказочной карты» или «сказочного тура» включает следующую последовательность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действий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39331248"/>
              </p:ext>
            </p:extLst>
          </p:nvPr>
        </p:nvGraphicFramePr>
        <p:xfrm>
          <a:off x="323528" y="2258283"/>
          <a:ext cx="8496944" cy="369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9997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6807" y="729193"/>
            <a:ext cx="8229600" cy="11521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Cambria" pitchFamily="18" charset="0"/>
                <a:ea typeface="Cambria" pitchFamily="18" charset="0"/>
              </a:rPr>
              <a:t>Оптимальное сочетание условий для выбора территория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42554104"/>
              </p:ext>
            </p:extLst>
          </p:nvPr>
        </p:nvGraphicFramePr>
        <p:xfrm>
          <a:off x="179512" y="1881320"/>
          <a:ext cx="8856984" cy="4716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03894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28067" y="1268760"/>
            <a:ext cx="3695862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mbria" pitchFamily="18" charset="0"/>
                <a:ea typeface="Cambria" pitchFamily="18" charset="0"/>
              </a:rPr>
              <a:t>Наиболее отвечают задачам проекта территории, граничащие с местами проведения школьных и районных и туристских слетов, действующих туристских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центров, </a:t>
            </a:r>
            <a:r>
              <a:rPr lang="ru-RU" sz="2000" dirty="0">
                <a:latin typeface="Cambria" pitchFamily="18" charset="0"/>
                <a:ea typeface="Cambria" pitchFamily="18" charset="0"/>
              </a:rPr>
              <a:t>природные территории, обеспеченные необходимой инфраструктурой и не представляющие угрозы для жизни и здоровья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детей</a:t>
            </a:r>
            <a:endParaRPr lang="en-US" sz="2000" dirty="0" smtClean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3528" y="455633"/>
            <a:ext cx="8229600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Cambria" pitchFamily="18" charset="0"/>
                <a:ea typeface="Cambria" pitchFamily="18" charset="0"/>
              </a:rPr>
              <a:t>«Сказочное пространство»</a:t>
            </a:r>
            <a:endParaRPr lang="ru-RU" sz="4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1391737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Соревнования по ориентированию в «сказочной стране» желательно организовать на специальных создания полигонах</a:t>
            </a:r>
          </a:p>
        </p:txBody>
      </p:sp>
      <p:pic>
        <p:nvPicPr>
          <p:cNvPr id="4098" name="Picture 2" descr="C:\Users\User2\Documents\Бочкарев С\УМК учебник\Презентации\сказочная карта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03368"/>
            <a:ext cx="4044974" cy="3214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5872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797552" cy="34774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23528" y="455633"/>
            <a:ext cx="8229600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Cambria" pitchFamily="18" charset="0"/>
                <a:ea typeface="Cambria" pitchFamily="18" charset="0"/>
              </a:rPr>
              <a:t>«Сказочное пространство»</a:t>
            </a:r>
            <a:endParaRPr lang="ru-RU" sz="4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23528" y="4746181"/>
            <a:ext cx="8376382" cy="1635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>
                <a:latin typeface="Cambria" pitchFamily="18" charset="0"/>
                <a:ea typeface="Cambria" pitchFamily="18" charset="0"/>
              </a:rPr>
              <a:t>Сказочная карта окрестностей центра отдыха «Аврора» (</a:t>
            </a:r>
            <a:r>
              <a:rPr lang="ru-RU" sz="1400" dirty="0" err="1">
                <a:latin typeface="Cambria" pitchFamily="18" charset="0"/>
                <a:ea typeface="Cambria" pitchFamily="18" charset="0"/>
              </a:rPr>
              <a:t>Лужский</a:t>
            </a:r>
            <a:r>
              <a:rPr lang="ru-RU" sz="1400" dirty="0">
                <a:latin typeface="Cambria" pitchFamily="18" charset="0"/>
                <a:ea typeface="Cambria" pitchFamily="18" charset="0"/>
              </a:rPr>
              <a:t> район Ленинградской области). Персонажи и места обитания: 1 – Баба-Яга (избушка на территории Центра); 2 – Водяной (оз. Темное); 3 – Царевна-Лягушка (заболоченный ольшаник в долине ручья); 4 – Змей-Горыныч (</a:t>
            </a:r>
            <a:r>
              <a:rPr lang="ru-RU" sz="1400" dirty="0" err="1">
                <a:latin typeface="Cambria" pitchFamily="18" charset="0"/>
                <a:ea typeface="Cambria" pitchFamily="18" charset="0"/>
              </a:rPr>
              <a:t>камовые</a:t>
            </a:r>
            <a:r>
              <a:rPr lang="ru-RU" sz="1400" dirty="0">
                <a:latin typeface="Cambria" pitchFamily="18" charset="0"/>
                <a:ea typeface="Cambria" pitchFamily="18" charset="0"/>
              </a:rPr>
              <a:t> холмы с сосновыми борами); 5 – Зайка (березняк);</a:t>
            </a:r>
          </a:p>
          <a:p>
            <a:pPr marL="0" indent="0" algn="ctr">
              <a:buNone/>
            </a:pPr>
            <a:r>
              <a:rPr lang="ru-RU" sz="1400" dirty="0">
                <a:latin typeface="Cambria" pitchFamily="18" charset="0"/>
                <a:ea typeface="Cambria" pitchFamily="18" charset="0"/>
              </a:rPr>
              <a:t>6 – Кикимора (ручьевой ельник</a:t>
            </a:r>
            <a:r>
              <a:rPr lang="ru-RU" sz="1400" dirty="0" smtClean="0">
                <a:latin typeface="Cambria" pitchFamily="18" charset="0"/>
                <a:ea typeface="Cambria" pitchFamily="18" charset="0"/>
              </a:rPr>
              <a:t>)</a:t>
            </a:r>
            <a:endParaRPr lang="ru-RU" sz="14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46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47461" y="692696"/>
            <a:ext cx="8229600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Cambria" pitchFamily="18" charset="0"/>
                <a:ea typeface="Cambria" pitchFamily="18" charset="0"/>
              </a:rPr>
              <a:t>Образовательные результаты</a:t>
            </a:r>
            <a:endParaRPr lang="ru-RU" sz="4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3526" y="1570256"/>
            <a:ext cx="7677469" cy="10801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mbria" pitchFamily="18" charset="0"/>
              </a:rPr>
              <a:t>Образовательные результаты проектной деятельности в полной мере отвечают современным требованиям ФГОС основного образования задачам дополнительного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ea typeface="Cambria" pitchFamily="18" charset="0"/>
              </a:rPr>
              <a:t>образования</a:t>
            </a:r>
            <a:endParaRPr lang="ru-RU" sz="1600" dirty="0">
              <a:solidFill>
                <a:schemeClr val="bg1">
                  <a:lumMod val="9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51520" y="3429000"/>
            <a:ext cx="2664296" cy="2304256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</a:rPr>
              <a:t>личностное развитие, формирование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</a:rPr>
              <a:t>этнорегиональной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</a:rPr>
              <a:t> идентичности, развитие эстетических чувств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224437" y="3429000"/>
            <a:ext cx="2664296" cy="2304256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</a:rPr>
              <a:t>овладение способностью работать с информацией, готовностью работать в команде; развитие креативности, критического мышления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274042" y="3429000"/>
            <a:ext cx="2664296" cy="2304256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Cambria" pitchFamily="18" charset="0"/>
              </a:rPr>
              <a:t>овладение новыми знаниями по географии, истории, литературе и другим дисциплинам методами междисциплинарных исследований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457654" y="2780928"/>
            <a:ext cx="252028" cy="504056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430571" y="2780928"/>
            <a:ext cx="252028" cy="504056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480176" y="2780928"/>
            <a:ext cx="252028" cy="504056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47461" y="692696"/>
            <a:ext cx="8229600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Cambria" pitchFamily="18" charset="0"/>
                <a:ea typeface="Cambria" pitchFamily="18" charset="0"/>
              </a:rPr>
              <a:t>Вопросы и задания </a:t>
            </a:r>
            <a:r>
              <a:rPr lang="ru-RU" sz="4000" dirty="0" smtClean="0">
                <a:latin typeface="Cambria" pitchFamily="18" charset="0"/>
                <a:ea typeface="Cambria" pitchFamily="18" charset="0"/>
              </a:rPr>
              <a:t>по модулю</a:t>
            </a:r>
            <a:endParaRPr lang="ru-RU" sz="4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13741" y="1484784"/>
            <a:ext cx="8506731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ambria" pitchFamily="18" charset="0"/>
                <a:ea typeface="Cambria" pitchFamily="18" charset="0"/>
              </a:rPr>
              <a:t>Составьте список календарных праздников, которые могут быть вовлечены в общеразвивающие дополнительные программы туристско-краеведческой и военно-патриотической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направленности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ambria" pitchFamily="18" charset="0"/>
                <a:ea typeface="Cambria" pitchFamily="18" charset="0"/>
              </a:rPr>
              <a:t>Составьте программу праздничного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мероприятия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ambria" pitchFamily="18" charset="0"/>
                <a:ea typeface="Cambria" pitchFamily="18" charset="0"/>
              </a:rPr>
              <a:t>Составьте карту условной местности, на которой можно проводить народные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игры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Cambria" pitchFamily="18" charset="0"/>
                <a:ea typeface="Cambria" pitchFamily="18" charset="0"/>
              </a:rPr>
              <a:t>На основании информации, размещенной на специализированном портале ИНФОУРОК (https://infourok.ru) и других сайтах, подготовке сообщение о программах образовательных учреждений России, в которые включено изучение фольклора и народной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культуры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949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2287946"/>
            <a:ext cx="8229600" cy="21602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i="1" dirty="0">
                <a:latin typeface="Cambria" pitchFamily="18" charset="0"/>
                <a:ea typeface="Cambria" pitchFamily="18" charset="0"/>
              </a:rPr>
              <a:t>Использование фольклора в </a:t>
            </a:r>
            <a:r>
              <a:rPr lang="ru-RU" i="1" dirty="0" smtClean="0">
                <a:latin typeface="Cambria" pitchFamily="18" charset="0"/>
                <a:ea typeface="Cambria" pitchFamily="18" charset="0"/>
              </a:rPr>
              <a:t>туристско-краеведческой деятельности</a:t>
            </a:r>
            <a:endParaRPr lang="ru-RU" i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074" name="Picture 2" descr="https://i.pinimg.com/originals/5a/c9/e4/5ac9e4beb8e51fcd13e8e0aed8cda9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44635"/>
            <a:ext cx="2926779" cy="2077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2.schoolrm.ru/resize_cache/794933/c3bed4c46e3bebf9034448fed65e7b8e/iblock/4cc/4cc2209d6a7539f153af8c4956344ef1/7db0c8bf7a5a1cb944ef9abb98708a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785" y="4365104"/>
            <a:ext cx="2578195" cy="1717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р02.навигатор.дети/images/images_preview/acce633798146477f41e3d69909bae6c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8186"/>
            <a:ext cx="2454531" cy="1634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hram-dimitria.ru/_nw/12/388734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913" y="316698"/>
            <a:ext cx="2788773" cy="2091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51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35481" y="476672"/>
            <a:ext cx="8229600" cy="21602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9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35481" y="1171858"/>
            <a:ext cx="8556999" cy="1148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i="1" u="sng" dirty="0">
                <a:latin typeface="Cambria" pitchFamily="18" charset="0"/>
                <a:ea typeface="Cambria" pitchFamily="18" charset="0"/>
              </a:rPr>
              <a:t>В туристско-краеведческой деятельности есть четыре направления </a:t>
            </a:r>
            <a:r>
              <a:rPr lang="ru-RU" sz="2000" b="1" i="1" u="sng" dirty="0" smtClean="0">
                <a:latin typeface="Cambria" pitchFamily="18" charset="0"/>
                <a:ea typeface="Cambria" pitchFamily="18" charset="0"/>
              </a:rPr>
              <a:t>использования </a:t>
            </a:r>
            <a:r>
              <a:rPr lang="ru-RU" sz="2000" b="1" i="1" u="sng" dirty="0">
                <a:latin typeface="Cambria" pitchFamily="18" charset="0"/>
                <a:ea typeface="Cambria" pitchFamily="18" charset="0"/>
              </a:rPr>
              <a:t>воспитательного потенциала традиционного </a:t>
            </a:r>
            <a:r>
              <a:rPr lang="ru-RU" sz="2000" b="1" i="1" u="sng" dirty="0" smtClean="0">
                <a:latin typeface="Cambria" pitchFamily="18" charset="0"/>
                <a:ea typeface="Cambria" pitchFamily="18" charset="0"/>
              </a:rPr>
              <a:t>фольклора</a:t>
            </a:r>
            <a:endParaRPr lang="ru-RU" sz="2000" b="1" i="1" u="sng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99180" y="332656"/>
            <a:ext cx="8229600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Направления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149" y="2672916"/>
            <a:ext cx="2714888" cy="12241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учебное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77592" y="2707637"/>
            <a:ext cx="2714888" cy="12241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экскурсионное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77592" y="4653136"/>
            <a:ext cx="2714888" cy="12241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событийное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3149" y="4653136"/>
            <a:ext cx="2714888" cy="122413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художественное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Двойная стрелка вверх/вниз 13"/>
          <p:cNvSpPr/>
          <p:nvPr/>
        </p:nvSpPr>
        <p:spPr>
          <a:xfrm>
            <a:off x="4037916" y="2852936"/>
            <a:ext cx="1152128" cy="3024336"/>
          </a:xfrm>
          <a:prstGeom prst="up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3203848" y="3789332"/>
            <a:ext cx="2736304" cy="1116124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99180" y="332656"/>
            <a:ext cx="8229600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Учебное направление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19768" y="1172452"/>
            <a:ext cx="8388424" cy="210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mbria" pitchFamily="18" charset="0"/>
                <a:ea typeface="Cambria" pitchFamily="18" charset="0"/>
              </a:rPr>
              <a:t>Изучение фольклора входит в большинство дополнительных общеобразовательных программ краеведческой направленности и обычно совмещается с проектным (организация и проведение народных праздников). Большой опыт проведения народных календарных праздников накоплен во Дворце творчества детей и молодежи Колпинского района Санкт-Петербурга</a:t>
            </a:r>
          </a:p>
        </p:txBody>
      </p:sp>
      <p:pic>
        <p:nvPicPr>
          <p:cNvPr id="5122" name="Picture 2" descr="https://sun9-54.userapi.com/c840622/v840622889/e31d/Z3SKT3wutS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" y="3140969"/>
            <a:ext cx="8255960" cy="1949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4655589" y="4946132"/>
            <a:ext cx="0" cy="2880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229604" y="5358945"/>
            <a:ext cx="6768752" cy="878367"/>
          </a:xfrm>
          <a:prstGeom prst="rect">
            <a:avLst/>
          </a:prstGeom>
          <a:ln w="952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Основная аудитория – старшие группы дошкольных учреждений и учащихся начальной школы. Местом проведения в зависимости от времени года становятся Музей </a:t>
            </a:r>
            <a:r>
              <a:rPr lang="ru-RU" sz="1400" dirty="0" err="1" smtClean="0">
                <a:solidFill>
                  <a:schemeClr val="tx1"/>
                </a:solidFill>
              </a:rPr>
              <a:t>ДТДиМ</a:t>
            </a:r>
            <a:r>
              <a:rPr lang="ru-RU" sz="1400" dirty="0" smtClean="0">
                <a:solidFill>
                  <a:schemeClr val="tx1"/>
                </a:solidFill>
              </a:rPr>
              <a:t> «История Ижорской земли и города Колпино», территория перед Дворцом и другие площадки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2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99180" y="332656"/>
            <a:ext cx="8229600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Cambria" pitchFamily="18" charset="0"/>
                <a:ea typeface="Cambria" pitchFamily="18" charset="0"/>
              </a:rPr>
              <a:t>Сценарии праздников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00640905"/>
              </p:ext>
            </p:extLst>
          </p:nvPr>
        </p:nvGraphicFramePr>
        <p:xfrm>
          <a:off x="520960" y="1750750"/>
          <a:ext cx="846530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542740" y="1406486"/>
            <a:ext cx="2520280" cy="5133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этногра-фический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491880" y="1406486"/>
            <a:ext cx="2520280" cy="5133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театральный</a:t>
            </a:r>
          </a:p>
        </p:txBody>
      </p:sp>
      <p:sp>
        <p:nvSpPr>
          <p:cNvPr id="8" name="Овал 7"/>
          <p:cNvSpPr/>
          <p:nvPr/>
        </p:nvSpPr>
        <p:spPr>
          <a:xfrm>
            <a:off x="6372200" y="1406486"/>
            <a:ext cx="2520280" cy="5133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игровой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040905" y="3940498"/>
            <a:ext cx="2520280" cy="5133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фольклорный </a:t>
            </a:r>
          </a:p>
        </p:txBody>
      </p:sp>
      <p:sp>
        <p:nvSpPr>
          <p:cNvPr id="10" name="Овал 9"/>
          <p:cNvSpPr/>
          <p:nvPr/>
        </p:nvSpPr>
        <p:spPr>
          <a:xfrm>
            <a:off x="4932040" y="3940498"/>
            <a:ext cx="2520280" cy="5133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кулинарный</a:t>
            </a:r>
          </a:p>
        </p:txBody>
      </p:sp>
    </p:spTree>
    <p:extLst>
      <p:ext uri="{BB962C8B-B14F-4D97-AF65-F5344CB8AC3E}">
        <p14:creationId xmlns:p14="http://schemas.microsoft.com/office/powerpoint/2010/main" val="4388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99180" y="332656"/>
            <a:ext cx="8229600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Учебное направление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23528" y="1196752"/>
            <a:ext cx="2939389" cy="4560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mbria" pitchFamily="18" charset="0"/>
                <a:ea typeface="Cambria" pitchFamily="18" charset="0"/>
              </a:rPr>
              <a:t>Праздничные мероприятия следует рассматривать как творческую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деятельность </a:t>
            </a:r>
            <a:r>
              <a:rPr lang="ru-RU" sz="2000" dirty="0">
                <a:latin typeface="Cambria" pitchFamily="18" charset="0"/>
                <a:ea typeface="Cambria" pitchFamily="18" charset="0"/>
              </a:rPr>
              <a:t>по освоению народной культуры и разрабатывать с учетом возрастных и психологических особенностей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детей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789391" y="1197451"/>
            <a:ext cx="2939389" cy="4560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atin typeface="Cambria" pitchFamily="18" charset="0"/>
                <a:ea typeface="Cambria" pitchFamily="18" charset="0"/>
              </a:rPr>
              <a:t>Мудрость и простота, органично сочетающиеся в фольклоре, помогают донести до детей высокие нравственные идеалы. Форма фольклорного праздника органична для детского восприятия</a:t>
            </a:r>
          </a:p>
        </p:txBody>
      </p:sp>
      <p:pic>
        <p:nvPicPr>
          <p:cNvPr id="1026" name="Picture 2" descr="Картинки по запросу народный праздник у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14" y="4777752"/>
            <a:ext cx="2829756" cy="1959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народный праздник у дет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658" y="1204529"/>
            <a:ext cx="2376643" cy="1660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народный праздник у детей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9"/>
          <a:stretch/>
        </p:blipFill>
        <p:spPr bwMode="auto">
          <a:xfrm>
            <a:off x="3350743" y="2949456"/>
            <a:ext cx="2526474" cy="1736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99180" y="332656"/>
            <a:ext cx="8229600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Cambria" pitchFamily="18" charset="0"/>
                <a:ea typeface="Cambria" pitchFamily="18" charset="0"/>
              </a:rPr>
              <a:t>Цели изучения фольклора</a:t>
            </a:r>
            <a:endParaRPr lang="ru-RU" sz="4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70733" y="1052736"/>
            <a:ext cx="8568952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i="1" u="sng" dirty="0">
                <a:latin typeface="Cambria" pitchFamily="18" charset="0"/>
                <a:ea typeface="Cambria" pitchFamily="18" charset="0"/>
              </a:rPr>
              <a:t>Основные цели разработки и реализации программ изучения фольклора и проведение мероприятий из цикла народного </a:t>
            </a:r>
            <a:r>
              <a:rPr lang="ru-RU" sz="2000" b="1" i="1" u="sng" dirty="0" smtClean="0">
                <a:latin typeface="Cambria" pitchFamily="18" charset="0"/>
                <a:ea typeface="Cambria" pitchFamily="18" charset="0"/>
              </a:rPr>
              <a:t>календаря</a:t>
            </a:r>
            <a:endParaRPr lang="ru-RU" sz="2000" b="1" i="1" u="sng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4979" y="2168860"/>
            <a:ext cx="3208724" cy="223224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itchFamily="18" charset="0"/>
                <a:ea typeface="Cambria" pitchFamily="18" charset="0"/>
              </a:rPr>
              <a:t>развитие мотивации к познанию и творчеству через изучение культуры родного края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950847" y="4149080"/>
            <a:ext cx="3208724" cy="223224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itchFamily="18" charset="0"/>
                <a:ea typeface="Cambria" pitchFamily="18" charset="0"/>
              </a:rPr>
              <a:t>воспитание духовно-нравственной личности на основе приобщения наследию традиционной культуры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796136" y="2163544"/>
            <a:ext cx="3208724" cy="223224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mbria" pitchFamily="18" charset="0"/>
                <a:ea typeface="Cambria" pitchFamily="18" charset="0"/>
              </a:rPr>
              <a:t>создание нравственно-эстетической среды общения</a:t>
            </a:r>
            <a:endParaRPr lang="ru-RU" dirty="0"/>
          </a:p>
        </p:txBody>
      </p:sp>
      <p:sp>
        <p:nvSpPr>
          <p:cNvPr id="8" name="Тройная стрелка влево/вправо/вверх 7"/>
          <p:cNvSpPr/>
          <p:nvPr/>
        </p:nvSpPr>
        <p:spPr>
          <a:xfrm rot="10800000">
            <a:off x="3547097" y="2634254"/>
            <a:ext cx="2016224" cy="1290828"/>
          </a:xfrm>
          <a:prstGeom prst="leftRight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3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2127</Words>
  <Application>Microsoft Office PowerPoint</Application>
  <PresentationFormat>Экран (4:3)</PresentationFormat>
  <Paragraphs>180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Методики использования воспитательного потенциала традиционного фольклора в современном образовательном процессе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</dc:creator>
  <cp:lastModifiedBy>Пользователь Windows</cp:lastModifiedBy>
  <cp:revision>93</cp:revision>
  <dcterms:created xsi:type="dcterms:W3CDTF">2019-11-21T08:18:45Z</dcterms:created>
  <dcterms:modified xsi:type="dcterms:W3CDTF">2019-12-02T11:01:15Z</dcterms:modified>
</cp:coreProperties>
</file>