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8F2F4"/>
    <a:srgbClr val="E8F4F4"/>
    <a:srgbClr val="E2EBEE"/>
    <a:srgbClr val="DCEFF4"/>
    <a:srgbClr val="F0F8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3000" y="-10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image" Target="../media/image14.jpeg"/><Relationship Id="rId4" Type="http://schemas.openxmlformats.org/officeDocument/2006/relationships/image" Target="../media/image1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69B777-7D74-4746-B928-06B68768286D}" type="doc">
      <dgm:prSet loTypeId="urn:microsoft.com/office/officeart/2005/8/layout/vList4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9CAA88E0-7DD8-41A6-9545-0A716E7E8834}">
      <dgm:prSet phldrT="[Текст]"/>
      <dgm:spPr/>
      <dgm:t>
        <a:bodyPr/>
        <a:lstStyle/>
        <a:p>
          <a:r>
            <a:rPr lang="ru-RU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умения и навыки, необходимые для ведения хозяйственной деятельности</a:t>
          </a:r>
          <a:endParaRPr lang="ru-RU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047C8C84-2260-4DB7-8F18-AD28E5BB20AF}" type="parTrans" cxnId="{473C3C77-1FE4-4103-B3CA-499B5840B790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C98C5337-9601-48BC-81FE-9B25C614EFFD}" type="sibTrans" cxnId="{473C3C77-1FE4-4103-B3CA-499B5840B790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F2925CFA-34D8-4B68-A96C-AD2B1064CECA}">
      <dgm:prSet phldrT="[Текст]"/>
      <dgm:spPr/>
      <dgm:t>
        <a:bodyPr/>
        <a:lstStyle/>
        <a:p>
          <a:r>
            <a:rPr lang="ru-RU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знание топографии и географии своей местности</a:t>
          </a:r>
          <a:endParaRPr lang="ru-RU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DB47069A-F415-49FA-886D-D6B8FDAD6C85}" type="parTrans" cxnId="{69F08ED4-ED1E-42DB-A4B9-40BFA1C52126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25BFD7A1-54F5-4CB3-82A9-5001DB236335}" type="sibTrans" cxnId="{69F08ED4-ED1E-42DB-A4B9-40BFA1C52126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E3DDFD5A-74F6-4FBF-ADAA-508CB23D7A04}">
      <dgm:prSet phldrT="[Текст]"/>
      <dgm:spPr/>
      <dgm:t>
        <a:bodyPr/>
        <a:lstStyle/>
        <a:p>
          <a:r>
            <a:rPr lang="ru-RU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представления о сезонных изменениях в природе и опасных природных явлениях</a:t>
          </a:r>
          <a:endParaRPr lang="ru-RU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D913D00F-A114-48DD-BC88-992D5468D353}" type="parTrans" cxnId="{67E03FD2-EDF8-4284-8EB2-F1942180E8FC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05576DA6-A51D-41AA-83A1-ECE0E22A2CEA}" type="sibTrans" cxnId="{67E03FD2-EDF8-4284-8EB2-F1942180E8FC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086B7B5F-CBCA-40BD-9992-D3F599F43EBF}">
      <dgm:prSet phldrT="[Текст]"/>
      <dgm:spPr/>
      <dgm:t>
        <a:bodyPr/>
        <a:lstStyle/>
        <a:p>
          <a:r>
            <a:rPr lang="ru-RU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о сезонных особенностей охоты, рыбалки, заготовке пищевых и лекарственных </a:t>
          </a:r>
          <a:r>
            <a:rPr lang="ru-RU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растений</a:t>
          </a:r>
          <a:endParaRPr lang="ru-RU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4E211445-D78B-4248-A2E0-A4776AFFD656}" type="parTrans" cxnId="{42F6D8F2-2E45-4961-A80E-C10118F439DC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607B22FE-8ADD-4A6C-AC56-D306DA48F80E}" type="sibTrans" cxnId="{42F6D8F2-2E45-4961-A80E-C10118F439DC}">
      <dgm:prSet/>
      <dgm:spPr/>
      <dgm:t>
        <a:bodyPr/>
        <a:lstStyle/>
        <a:p>
          <a:endParaRPr lang="ru-RU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gm:t>
    </dgm:pt>
    <dgm:pt modelId="{C5891E66-0054-49E4-9A45-EECD6B5B128B}" type="pres">
      <dgm:prSet presAssocID="{5B69B777-7D74-4746-B928-06B68768286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91AD4C0-35EA-4FBE-92A7-98797518D930}" type="pres">
      <dgm:prSet presAssocID="{9CAA88E0-7DD8-41A6-9545-0A716E7E8834}" presName="comp" presStyleCnt="0"/>
      <dgm:spPr/>
      <dgm:t>
        <a:bodyPr/>
        <a:lstStyle/>
        <a:p>
          <a:endParaRPr lang="ru-RU"/>
        </a:p>
      </dgm:t>
    </dgm:pt>
    <dgm:pt modelId="{253E0FF4-CD47-4438-9B6C-D1E28648A177}" type="pres">
      <dgm:prSet presAssocID="{9CAA88E0-7DD8-41A6-9545-0A716E7E8834}" presName="box" presStyleLbl="node1" presStyleIdx="0" presStyleCnt="4"/>
      <dgm:spPr/>
      <dgm:t>
        <a:bodyPr/>
        <a:lstStyle/>
        <a:p>
          <a:endParaRPr lang="ru-RU"/>
        </a:p>
      </dgm:t>
    </dgm:pt>
    <dgm:pt modelId="{D3986C6F-50CD-4CE0-9F90-04DEDF0BEFAC}" type="pres">
      <dgm:prSet presAssocID="{9CAA88E0-7DD8-41A6-9545-0A716E7E8834}" presName="img" presStyleLbl="fgImgPlace1" presStyleIdx="0" presStyleCnt="4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ru-RU"/>
        </a:p>
      </dgm:t>
    </dgm:pt>
    <dgm:pt modelId="{9581F654-E213-43CE-9A13-2AEA6AD48907}" type="pres">
      <dgm:prSet presAssocID="{9CAA88E0-7DD8-41A6-9545-0A716E7E8834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BCBD8A-E456-4B25-BD09-9ED35E11F15F}" type="pres">
      <dgm:prSet presAssocID="{C98C5337-9601-48BC-81FE-9B25C614EFFD}" presName="spacer" presStyleCnt="0"/>
      <dgm:spPr/>
      <dgm:t>
        <a:bodyPr/>
        <a:lstStyle/>
        <a:p>
          <a:endParaRPr lang="ru-RU"/>
        </a:p>
      </dgm:t>
    </dgm:pt>
    <dgm:pt modelId="{CE060AC5-3DB2-46FA-9061-333F626142BF}" type="pres">
      <dgm:prSet presAssocID="{F2925CFA-34D8-4B68-A96C-AD2B1064CECA}" presName="comp" presStyleCnt="0"/>
      <dgm:spPr/>
      <dgm:t>
        <a:bodyPr/>
        <a:lstStyle/>
        <a:p>
          <a:endParaRPr lang="ru-RU"/>
        </a:p>
      </dgm:t>
    </dgm:pt>
    <dgm:pt modelId="{87E145DA-20E2-44C3-8036-BDC09BA33C33}" type="pres">
      <dgm:prSet presAssocID="{F2925CFA-34D8-4B68-A96C-AD2B1064CECA}" presName="box" presStyleLbl="node1" presStyleIdx="1" presStyleCnt="4"/>
      <dgm:spPr/>
      <dgm:t>
        <a:bodyPr/>
        <a:lstStyle/>
        <a:p>
          <a:endParaRPr lang="ru-RU"/>
        </a:p>
      </dgm:t>
    </dgm:pt>
    <dgm:pt modelId="{B85BA90D-FAE1-4D0D-A376-F4FCF0C184CF}" type="pres">
      <dgm:prSet presAssocID="{F2925CFA-34D8-4B68-A96C-AD2B1064CECA}" presName="img" presStyleLbl="fgImgPlace1" presStyleIdx="1" presStyleCnt="4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</dgm:spPr>
      <dgm:t>
        <a:bodyPr/>
        <a:lstStyle/>
        <a:p>
          <a:endParaRPr lang="ru-RU"/>
        </a:p>
      </dgm:t>
    </dgm:pt>
    <dgm:pt modelId="{C1524E4D-3174-4DB0-AB6B-8311A0D509A5}" type="pres">
      <dgm:prSet presAssocID="{F2925CFA-34D8-4B68-A96C-AD2B1064CECA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2A3398-0B1F-4BEF-AA41-0A6A81C6B2A6}" type="pres">
      <dgm:prSet presAssocID="{25BFD7A1-54F5-4CB3-82A9-5001DB236335}" presName="spacer" presStyleCnt="0"/>
      <dgm:spPr/>
      <dgm:t>
        <a:bodyPr/>
        <a:lstStyle/>
        <a:p>
          <a:endParaRPr lang="ru-RU"/>
        </a:p>
      </dgm:t>
    </dgm:pt>
    <dgm:pt modelId="{AD379CFB-814F-4B83-A16B-B1A87462D4DB}" type="pres">
      <dgm:prSet presAssocID="{E3DDFD5A-74F6-4FBF-ADAA-508CB23D7A04}" presName="comp" presStyleCnt="0"/>
      <dgm:spPr/>
      <dgm:t>
        <a:bodyPr/>
        <a:lstStyle/>
        <a:p>
          <a:endParaRPr lang="ru-RU"/>
        </a:p>
      </dgm:t>
    </dgm:pt>
    <dgm:pt modelId="{A001706D-7061-4923-89E6-3C3B4C86A971}" type="pres">
      <dgm:prSet presAssocID="{E3DDFD5A-74F6-4FBF-ADAA-508CB23D7A04}" presName="box" presStyleLbl="node1" presStyleIdx="2" presStyleCnt="4"/>
      <dgm:spPr/>
      <dgm:t>
        <a:bodyPr/>
        <a:lstStyle/>
        <a:p>
          <a:endParaRPr lang="ru-RU"/>
        </a:p>
      </dgm:t>
    </dgm:pt>
    <dgm:pt modelId="{EB9BCB02-FD1F-4DE1-AC75-2C3FD4A14D23}" type="pres">
      <dgm:prSet presAssocID="{E3DDFD5A-74F6-4FBF-ADAA-508CB23D7A04}" presName="img" presStyleLbl="fgImgPlac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</dgm:spPr>
      <dgm:t>
        <a:bodyPr/>
        <a:lstStyle/>
        <a:p>
          <a:endParaRPr lang="ru-RU"/>
        </a:p>
      </dgm:t>
    </dgm:pt>
    <dgm:pt modelId="{D6683EBC-DECD-4A09-9174-A215D10C51D7}" type="pres">
      <dgm:prSet presAssocID="{E3DDFD5A-74F6-4FBF-ADAA-508CB23D7A0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CB0917F-50AB-4FEA-ADFC-6BF95E596F67}" type="pres">
      <dgm:prSet presAssocID="{05576DA6-A51D-41AA-83A1-ECE0E22A2CEA}" presName="spacer" presStyleCnt="0"/>
      <dgm:spPr/>
      <dgm:t>
        <a:bodyPr/>
        <a:lstStyle/>
        <a:p>
          <a:endParaRPr lang="ru-RU"/>
        </a:p>
      </dgm:t>
    </dgm:pt>
    <dgm:pt modelId="{2595ED4E-8E72-4BA9-BCA6-63D9D948A764}" type="pres">
      <dgm:prSet presAssocID="{086B7B5F-CBCA-40BD-9992-D3F599F43EBF}" presName="comp" presStyleCnt="0"/>
      <dgm:spPr/>
      <dgm:t>
        <a:bodyPr/>
        <a:lstStyle/>
        <a:p>
          <a:endParaRPr lang="ru-RU"/>
        </a:p>
      </dgm:t>
    </dgm:pt>
    <dgm:pt modelId="{EF0A1D18-BB54-47EF-B2C7-21DD2AEAC943}" type="pres">
      <dgm:prSet presAssocID="{086B7B5F-CBCA-40BD-9992-D3F599F43EBF}" presName="box" presStyleLbl="node1" presStyleIdx="3" presStyleCnt="4"/>
      <dgm:spPr/>
      <dgm:t>
        <a:bodyPr/>
        <a:lstStyle/>
        <a:p>
          <a:endParaRPr lang="ru-RU"/>
        </a:p>
      </dgm:t>
    </dgm:pt>
    <dgm:pt modelId="{FDE1E278-15DF-4980-9A6B-EA6DED5A0F2A}" type="pres">
      <dgm:prSet presAssocID="{086B7B5F-CBCA-40BD-9992-D3F599F43EBF}" presName="img" presStyleLbl="fgImgPlace1" presStyleIdx="3" presStyleCnt="4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3C860D41-661D-4E70-8A3A-2D69E50D9D75}" type="pres">
      <dgm:prSet presAssocID="{086B7B5F-CBCA-40BD-9992-D3F599F43EBF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AB65248-B202-4CB2-9EB5-ECED8118FC08}" type="presOf" srcId="{F2925CFA-34D8-4B68-A96C-AD2B1064CECA}" destId="{87E145DA-20E2-44C3-8036-BDC09BA33C33}" srcOrd="0" destOrd="0" presId="urn:microsoft.com/office/officeart/2005/8/layout/vList4"/>
    <dgm:cxn modelId="{48F2340D-249A-4D3D-912B-4A8748C38F8E}" type="presOf" srcId="{5B69B777-7D74-4746-B928-06B68768286D}" destId="{C5891E66-0054-49E4-9A45-EECD6B5B128B}" srcOrd="0" destOrd="0" presId="urn:microsoft.com/office/officeart/2005/8/layout/vList4"/>
    <dgm:cxn modelId="{0E9FB4E0-88BF-46DD-8FE9-F44CFFDBE38E}" type="presOf" srcId="{086B7B5F-CBCA-40BD-9992-D3F599F43EBF}" destId="{EF0A1D18-BB54-47EF-B2C7-21DD2AEAC943}" srcOrd="0" destOrd="0" presId="urn:microsoft.com/office/officeart/2005/8/layout/vList4"/>
    <dgm:cxn modelId="{69F08ED4-ED1E-42DB-A4B9-40BFA1C52126}" srcId="{5B69B777-7D74-4746-B928-06B68768286D}" destId="{F2925CFA-34D8-4B68-A96C-AD2B1064CECA}" srcOrd="1" destOrd="0" parTransId="{DB47069A-F415-49FA-886D-D6B8FDAD6C85}" sibTransId="{25BFD7A1-54F5-4CB3-82A9-5001DB236335}"/>
    <dgm:cxn modelId="{42F6D8F2-2E45-4961-A80E-C10118F439DC}" srcId="{5B69B777-7D74-4746-B928-06B68768286D}" destId="{086B7B5F-CBCA-40BD-9992-D3F599F43EBF}" srcOrd="3" destOrd="0" parTransId="{4E211445-D78B-4248-A2E0-A4776AFFD656}" sibTransId="{607B22FE-8ADD-4A6C-AC56-D306DA48F80E}"/>
    <dgm:cxn modelId="{473C3C77-1FE4-4103-B3CA-499B5840B790}" srcId="{5B69B777-7D74-4746-B928-06B68768286D}" destId="{9CAA88E0-7DD8-41A6-9545-0A716E7E8834}" srcOrd="0" destOrd="0" parTransId="{047C8C84-2260-4DB7-8F18-AD28E5BB20AF}" sibTransId="{C98C5337-9601-48BC-81FE-9B25C614EFFD}"/>
    <dgm:cxn modelId="{D0738C26-7E5D-4181-B3B8-F0C6B7F883E2}" type="presOf" srcId="{086B7B5F-CBCA-40BD-9992-D3F599F43EBF}" destId="{3C860D41-661D-4E70-8A3A-2D69E50D9D75}" srcOrd="1" destOrd="0" presId="urn:microsoft.com/office/officeart/2005/8/layout/vList4"/>
    <dgm:cxn modelId="{8096E884-7319-4B06-9154-F9BE5BF83B29}" type="presOf" srcId="{E3DDFD5A-74F6-4FBF-ADAA-508CB23D7A04}" destId="{A001706D-7061-4923-89E6-3C3B4C86A971}" srcOrd="0" destOrd="0" presId="urn:microsoft.com/office/officeart/2005/8/layout/vList4"/>
    <dgm:cxn modelId="{2523588B-4AA3-4261-8746-BE3D5CE1D86B}" type="presOf" srcId="{F2925CFA-34D8-4B68-A96C-AD2B1064CECA}" destId="{C1524E4D-3174-4DB0-AB6B-8311A0D509A5}" srcOrd="1" destOrd="0" presId="urn:microsoft.com/office/officeart/2005/8/layout/vList4"/>
    <dgm:cxn modelId="{DABFEE66-2D7C-45B5-A849-1A00A8BF4E11}" type="presOf" srcId="{9CAA88E0-7DD8-41A6-9545-0A716E7E8834}" destId="{9581F654-E213-43CE-9A13-2AEA6AD48907}" srcOrd="1" destOrd="0" presId="urn:microsoft.com/office/officeart/2005/8/layout/vList4"/>
    <dgm:cxn modelId="{67E03FD2-EDF8-4284-8EB2-F1942180E8FC}" srcId="{5B69B777-7D74-4746-B928-06B68768286D}" destId="{E3DDFD5A-74F6-4FBF-ADAA-508CB23D7A04}" srcOrd="2" destOrd="0" parTransId="{D913D00F-A114-48DD-BC88-992D5468D353}" sibTransId="{05576DA6-A51D-41AA-83A1-ECE0E22A2CEA}"/>
    <dgm:cxn modelId="{115CD101-297A-4861-922B-DEF3D9C03215}" type="presOf" srcId="{E3DDFD5A-74F6-4FBF-ADAA-508CB23D7A04}" destId="{D6683EBC-DECD-4A09-9174-A215D10C51D7}" srcOrd="1" destOrd="0" presId="urn:microsoft.com/office/officeart/2005/8/layout/vList4"/>
    <dgm:cxn modelId="{AA0AA662-5B89-477F-8FDA-7095AE916CD5}" type="presOf" srcId="{9CAA88E0-7DD8-41A6-9545-0A716E7E8834}" destId="{253E0FF4-CD47-4438-9B6C-D1E28648A177}" srcOrd="0" destOrd="0" presId="urn:microsoft.com/office/officeart/2005/8/layout/vList4"/>
    <dgm:cxn modelId="{5551CCAC-E571-4933-AF56-18C6C2CE67B0}" type="presParOf" srcId="{C5891E66-0054-49E4-9A45-EECD6B5B128B}" destId="{B91AD4C0-35EA-4FBE-92A7-98797518D930}" srcOrd="0" destOrd="0" presId="urn:microsoft.com/office/officeart/2005/8/layout/vList4"/>
    <dgm:cxn modelId="{E351DE0E-67D9-454B-A647-D4C0C8C54C9A}" type="presParOf" srcId="{B91AD4C0-35EA-4FBE-92A7-98797518D930}" destId="{253E0FF4-CD47-4438-9B6C-D1E28648A177}" srcOrd="0" destOrd="0" presId="urn:microsoft.com/office/officeart/2005/8/layout/vList4"/>
    <dgm:cxn modelId="{78052C81-62FE-4453-9A59-F7031FF8C801}" type="presParOf" srcId="{B91AD4C0-35EA-4FBE-92A7-98797518D930}" destId="{D3986C6F-50CD-4CE0-9F90-04DEDF0BEFAC}" srcOrd="1" destOrd="0" presId="urn:microsoft.com/office/officeart/2005/8/layout/vList4"/>
    <dgm:cxn modelId="{1EEEDB90-6832-4F0E-8B26-553F7B176081}" type="presParOf" srcId="{B91AD4C0-35EA-4FBE-92A7-98797518D930}" destId="{9581F654-E213-43CE-9A13-2AEA6AD48907}" srcOrd="2" destOrd="0" presId="urn:microsoft.com/office/officeart/2005/8/layout/vList4"/>
    <dgm:cxn modelId="{ED8717A3-221D-46B5-A728-384796BAB674}" type="presParOf" srcId="{C5891E66-0054-49E4-9A45-EECD6B5B128B}" destId="{21BCBD8A-E456-4B25-BD09-9ED35E11F15F}" srcOrd="1" destOrd="0" presId="urn:microsoft.com/office/officeart/2005/8/layout/vList4"/>
    <dgm:cxn modelId="{9ABE877E-5B1B-4E48-A4B4-33F25C957B73}" type="presParOf" srcId="{C5891E66-0054-49E4-9A45-EECD6B5B128B}" destId="{CE060AC5-3DB2-46FA-9061-333F626142BF}" srcOrd="2" destOrd="0" presId="urn:microsoft.com/office/officeart/2005/8/layout/vList4"/>
    <dgm:cxn modelId="{697E13D0-C3BB-4336-957E-4F183F401B85}" type="presParOf" srcId="{CE060AC5-3DB2-46FA-9061-333F626142BF}" destId="{87E145DA-20E2-44C3-8036-BDC09BA33C33}" srcOrd="0" destOrd="0" presId="urn:microsoft.com/office/officeart/2005/8/layout/vList4"/>
    <dgm:cxn modelId="{E984B492-9CD4-4B0C-9D2F-82B3A733208E}" type="presParOf" srcId="{CE060AC5-3DB2-46FA-9061-333F626142BF}" destId="{B85BA90D-FAE1-4D0D-A376-F4FCF0C184CF}" srcOrd="1" destOrd="0" presId="urn:microsoft.com/office/officeart/2005/8/layout/vList4"/>
    <dgm:cxn modelId="{64838FD5-74C2-4ED1-BF21-93FD5BDF31B2}" type="presParOf" srcId="{CE060AC5-3DB2-46FA-9061-333F626142BF}" destId="{C1524E4D-3174-4DB0-AB6B-8311A0D509A5}" srcOrd="2" destOrd="0" presId="urn:microsoft.com/office/officeart/2005/8/layout/vList4"/>
    <dgm:cxn modelId="{E773412A-90C7-47DB-AB4F-898D407FAA09}" type="presParOf" srcId="{C5891E66-0054-49E4-9A45-EECD6B5B128B}" destId="{1D2A3398-0B1F-4BEF-AA41-0A6A81C6B2A6}" srcOrd="3" destOrd="0" presId="urn:microsoft.com/office/officeart/2005/8/layout/vList4"/>
    <dgm:cxn modelId="{BEBF730E-FABE-4FA6-9688-5F38E4C85D22}" type="presParOf" srcId="{C5891E66-0054-49E4-9A45-EECD6B5B128B}" destId="{AD379CFB-814F-4B83-A16B-B1A87462D4DB}" srcOrd="4" destOrd="0" presId="urn:microsoft.com/office/officeart/2005/8/layout/vList4"/>
    <dgm:cxn modelId="{2EF0B230-983C-4DA2-8184-1ABAC962944C}" type="presParOf" srcId="{AD379CFB-814F-4B83-A16B-B1A87462D4DB}" destId="{A001706D-7061-4923-89E6-3C3B4C86A971}" srcOrd="0" destOrd="0" presId="urn:microsoft.com/office/officeart/2005/8/layout/vList4"/>
    <dgm:cxn modelId="{5873EBA1-12A8-4A8F-B067-D7A90C0317F6}" type="presParOf" srcId="{AD379CFB-814F-4B83-A16B-B1A87462D4DB}" destId="{EB9BCB02-FD1F-4DE1-AC75-2C3FD4A14D23}" srcOrd="1" destOrd="0" presId="urn:microsoft.com/office/officeart/2005/8/layout/vList4"/>
    <dgm:cxn modelId="{ED82388E-1C80-4513-844F-57B160EF4FD4}" type="presParOf" srcId="{AD379CFB-814F-4B83-A16B-B1A87462D4DB}" destId="{D6683EBC-DECD-4A09-9174-A215D10C51D7}" srcOrd="2" destOrd="0" presId="urn:microsoft.com/office/officeart/2005/8/layout/vList4"/>
    <dgm:cxn modelId="{BA05F61F-E194-425D-8F46-BC387DC9D378}" type="presParOf" srcId="{C5891E66-0054-49E4-9A45-EECD6B5B128B}" destId="{DCB0917F-50AB-4FEA-ADFC-6BF95E596F67}" srcOrd="5" destOrd="0" presId="urn:microsoft.com/office/officeart/2005/8/layout/vList4"/>
    <dgm:cxn modelId="{6C7C18DC-DEEE-4C6B-863C-9D69C15532BF}" type="presParOf" srcId="{C5891E66-0054-49E4-9A45-EECD6B5B128B}" destId="{2595ED4E-8E72-4BA9-BCA6-63D9D948A764}" srcOrd="6" destOrd="0" presId="urn:microsoft.com/office/officeart/2005/8/layout/vList4"/>
    <dgm:cxn modelId="{CCAF5408-16BF-44FB-9F00-A2081540B511}" type="presParOf" srcId="{2595ED4E-8E72-4BA9-BCA6-63D9D948A764}" destId="{EF0A1D18-BB54-47EF-B2C7-21DD2AEAC943}" srcOrd="0" destOrd="0" presId="urn:microsoft.com/office/officeart/2005/8/layout/vList4"/>
    <dgm:cxn modelId="{335EB5D3-64EC-4DB6-B7C9-9F00CC04786A}" type="presParOf" srcId="{2595ED4E-8E72-4BA9-BCA6-63D9D948A764}" destId="{FDE1E278-15DF-4980-9A6B-EA6DED5A0F2A}" srcOrd="1" destOrd="0" presId="urn:microsoft.com/office/officeart/2005/8/layout/vList4"/>
    <dgm:cxn modelId="{97D8E40E-2C37-48D5-A54E-73165D4030FE}" type="presParOf" srcId="{2595ED4E-8E72-4BA9-BCA6-63D9D948A764}" destId="{3C860D41-661D-4E70-8A3A-2D69E50D9D75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3E0FF4-CD47-4438-9B6C-D1E28648A177}">
      <dsp:nvSpPr>
        <dsp:cNvPr id="0" name=""/>
        <dsp:cNvSpPr/>
      </dsp:nvSpPr>
      <dsp:spPr>
        <a:xfrm>
          <a:off x="0" y="0"/>
          <a:ext cx="8548206" cy="1145522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умения и навыки, необходимые для ведения хозяйственной деятельности</a:t>
          </a:r>
          <a:endParaRPr lang="ru-RU" sz="2600" kern="1200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sp:txBody>
      <dsp:txXfrm>
        <a:off x="1824193" y="0"/>
        <a:ext cx="6724012" cy="1145522"/>
      </dsp:txXfrm>
    </dsp:sp>
    <dsp:sp modelId="{D3986C6F-50CD-4CE0-9F90-04DEDF0BEFAC}">
      <dsp:nvSpPr>
        <dsp:cNvPr id="0" name=""/>
        <dsp:cNvSpPr/>
      </dsp:nvSpPr>
      <dsp:spPr>
        <a:xfrm>
          <a:off x="114552" y="114552"/>
          <a:ext cx="1709641" cy="916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7E145DA-20E2-44C3-8036-BDC09BA33C33}">
      <dsp:nvSpPr>
        <dsp:cNvPr id="0" name=""/>
        <dsp:cNvSpPr/>
      </dsp:nvSpPr>
      <dsp:spPr>
        <a:xfrm>
          <a:off x="0" y="1260075"/>
          <a:ext cx="8548206" cy="1145522"/>
        </a:xfrm>
        <a:prstGeom prst="roundRect">
          <a:avLst>
            <a:gd name="adj" fmla="val 10000"/>
          </a:avLst>
        </a:prstGeom>
        <a:solidFill>
          <a:schemeClr val="accent2">
            <a:hueOff val="1560506"/>
            <a:satOff val="-1946"/>
            <a:lumOff val="4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знание топографии и географии своей местности</a:t>
          </a:r>
          <a:endParaRPr lang="ru-RU" sz="2600" kern="1200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sp:txBody>
      <dsp:txXfrm>
        <a:off x="1824193" y="1260075"/>
        <a:ext cx="6724012" cy="1145522"/>
      </dsp:txXfrm>
    </dsp:sp>
    <dsp:sp modelId="{B85BA90D-FAE1-4D0D-A376-F4FCF0C184CF}">
      <dsp:nvSpPr>
        <dsp:cNvPr id="0" name=""/>
        <dsp:cNvSpPr/>
      </dsp:nvSpPr>
      <dsp:spPr>
        <a:xfrm>
          <a:off x="114552" y="1374627"/>
          <a:ext cx="1709641" cy="916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4000" b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001706D-7061-4923-89E6-3C3B4C86A971}">
      <dsp:nvSpPr>
        <dsp:cNvPr id="0" name=""/>
        <dsp:cNvSpPr/>
      </dsp:nvSpPr>
      <dsp:spPr>
        <a:xfrm>
          <a:off x="0" y="2520150"/>
          <a:ext cx="8548206" cy="1145522"/>
        </a:xfrm>
        <a:prstGeom prst="roundRect">
          <a:avLst>
            <a:gd name="adj" fmla="val 10000"/>
          </a:avLst>
        </a:prstGeom>
        <a:solidFill>
          <a:schemeClr val="accent2">
            <a:hueOff val="3121013"/>
            <a:satOff val="-3893"/>
            <a:lumOff val="91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представления о сезонных изменениях в природе и опасных природных явлениях</a:t>
          </a:r>
          <a:endParaRPr lang="ru-RU" sz="2600" kern="1200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sp:txBody>
      <dsp:txXfrm>
        <a:off x="1824193" y="2520150"/>
        <a:ext cx="6724012" cy="1145522"/>
      </dsp:txXfrm>
    </dsp:sp>
    <dsp:sp modelId="{EB9BCB02-FD1F-4DE1-AC75-2C3FD4A14D23}">
      <dsp:nvSpPr>
        <dsp:cNvPr id="0" name=""/>
        <dsp:cNvSpPr/>
      </dsp:nvSpPr>
      <dsp:spPr>
        <a:xfrm>
          <a:off x="114552" y="2634702"/>
          <a:ext cx="1709641" cy="91641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43000" b="-4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0A1D18-BB54-47EF-B2C7-21DD2AEAC943}">
      <dsp:nvSpPr>
        <dsp:cNvPr id="0" name=""/>
        <dsp:cNvSpPr/>
      </dsp:nvSpPr>
      <dsp:spPr>
        <a:xfrm>
          <a:off x="0" y="3780225"/>
          <a:ext cx="8548206" cy="1145522"/>
        </a:xfrm>
        <a:prstGeom prst="roundRect">
          <a:avLst>
            <a:gd name="adj" fmla="val 10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600" kern="1200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о сезонных особенностей охоты, рыбалки, заготовке пищевых и лекарственных </a:t>
          </a:r>
          <a:r>
            <a:rPr lang="ru-RU" sz="2600" kern="1200" dirty="0" smtClean="0">
              <a:gradFill>
                <a:gsLst>
                  <a:gs pos="0">
                    <a:schemeClr val="accent4">
                      <a:lumMod val="40000"/>
                      <a:lumOff val="60000"/>
                    </a:schemeClr>
                  </a:gs>
                  <a:gs pos="20000">
                    <a:srgbClr val="000040"/>
                  </a:gs>
                  <a:gs pos="50000">
                    <a:srgbClr val="400040"/>
                  </a:gs>
                  <a:gs pos="75000">
                    <a:schemeClr val="tx1">
                      <a:lumMod val="65000"/>
                      <a:lumOff val="35000"/>
                    </a:schemeClr>
                  </a:gs>
                  <a:gs pos="89999">
                    <a:schemeClr val="tx2">
                      <a:lumMod val="75000"/>
                    </a:schemeClr>
                  </a:gs>
                  <a:gs pos="100000">
                    <a:schemeClr val="accent5"/>
                  </a:gs>
                </a:gsLst>
                <a:lin ang="5400000" scaled="0"/>
              </a:gradFill>
            </a:rPr>
            <a:t>растений</a:t>
          </a:r>
          <a:endParaRPr lang="ru-RU" sz="2600" kern="1200" dirty="0">
            <a:gradFill>
              <a:gsLst>
                <a:gs pos="0">
                  <a:schemeClr val="accent4">
                    <a:lumMod val="40000"/>
                    <a:lumOff val="60000"/>
                  </a:schemeClr>
                </a:gs>
                <a:gs pos="20000">
                  <a:srgbClr val="000040"/>
                </a:gs>
                <a:gs pos="50000">
                  <a:srgbClr val="400040"/>
                </a:gs>
                <a:gs pos="75000">
                  <a:schemeClr val="tx1">
                    <a:lumMod val="65000"/>
                    <a:lumOff val="35000"/>
                  </a:schemeClr>
                </a:gs>
                <a:gs pos="89999">
                  <a:schemeClr val="tx2">
                    <a:lumMod val="75000"/>
                  </a:schemeClr>
                </a:gs>
                <a:gs pos="100000">
                  <a:schemeClr val="accent5"/>
                </a:gs>
              </a:gsLst>
              <a:lin ang="5400000" scaled="0"/>
            </a:gradFill>
          </a:endParaRPr>
        </a:p>
      </dsp:txBody>
      <dsp:txXfrm>
        <a:off x="1824193" y="3780225"/>
        <a:ext cx="6724012" cy="1145522"/>
      </dsp:txXfrm>
    </dsp:sp>
    <dsp:sp modelId="{FDE1E278-15DF-4980-9A6B-EA6DED5A0F2A}">
      <dsp:nvSpPr>
        <dsp:cNvPr id="0" name=""/>
        <dsp:cNvSpPr/>
      </dsp:nvSpPr>
      <dsp:spPr>
        <a:xfrm>
          <a:off x="114552" y="3894777"/>
          <a:ext cx="1709641" cy="916418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0"/>
            <a:lum/>
          </a:blip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lipart-library.com/img1/780680.png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FF000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9393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87624" y="2564904"/>
            <a:ext cx="7772400" cy="2012750"/>
          </a:xfrm>
        </p:spPr>
        <p:txBody>
          <a:bodyPr>
            <a:noAutofit/>
          </a:bodyPr>
          <a:lstStyle/>
          <a:p>
            <a:r>
              <a:rPr lang="ru-RU" sz="3800" b="1" dirty="0">
                <a:latin typeface="Cambria" pitchFamily="18" charset="0"/>
                <a:ea typeface="Cambria" pitchFamily="18" charset="0"/>
              </a:rPr>
              <a:t>Воспитание национального самосознания и патриотизма средствами народной педагогики</a:t>
            </a:r>
            <a:endParaRPr lang="ru-RU" sz="38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4869160"/>
            <a:ext cx="8496944" cy="1800200"/>
          </a:xfrm>
        </p:spPr>
        <p:txBody>
          <a:bodyPr>
            <a:noAutofit/>
          </a:bodyPr>
          <a:lstStyle/>
          <a:p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Авторы:</a:t>
            </a:r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  <a:p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Н. Е. Самсонова</a:t>
            </a:r>
            <a:r>
              <a:rPr lang="ru-RU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- 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почетный работник общего образования РФ, обладатель знака «За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гуманизацию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школы Санкт-Петербурга», медали МЧС России «За пропаганду спасательного дела», директор ГБУДО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ДТДиМ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Колпинского района </a:t>
            </a:r>
            <a:r>
              <a:rPr lang="ru-RU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Санкт-Петербурга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sz="1600" b="1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Соколова А. А</a:t>
            </a:r>
            <a:r>
              <a:rPr lang="ru-RU" sz="1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. -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д.г.н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., методист Ресурсного центра дополнительного образования ГБУДО 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ДТДиМ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Cambria" pitchFamily="18" charset="0"/>
                <a:ea typeface="Cambria" pitchFamily="18" charset="0"/>
              </a:rPr>
              <a:t> Колпинского района Санкт-Петербурга</a:t>
            </a:r>
            <a:endParaRPr lang="ru-RU" sz="1600" dirty="0" smtClean="0">
              <a:solidFill>
                <a:schemeClr val="tx1">
                  <a:lumMod val="65000"/>
                  <a:lumOff val="35000"/>
                </a:schemeClr>
              </a:solidFill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493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Воспитание в обычаях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385488" y="1132421"/>
            <a:ext cx="8373023" cy="608303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000" b="1" i="1" dirty="0" smtClean="0">
                <a:latin typeface="Cambria" pitchFamily="18" charset="0"/>
                <a:ea typeface="Cambria" pitchFamily="18" charset="0"/>
              </a:rPr>
              <a:t>НЕ МЕНЕЕ ВАЖНЫ БЫЛИ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971828763"/>
              </p:ext>
            </p:extLst>
          </p:nvPr>
        </p:nvGraphicFramePr>
        <p:xfrm>
          <a:off x="297896" y="1740724"/>
          <a:ext cx="8548206" cy="49286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7163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Народный идеал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47450" y="1136847"/>
            <a:ext cx="3322711" cy="29125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Способы восприятия природы, времени, идеалы и ценности,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закладываются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в сознание человека традицией и воспитанием в процессе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жизни</a:t>
            </a:r>
            <a:endParaRPr lang="ru-RU" sz="2000" dirty="0" smtClean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57200" y="3868199"/>
            <a:ext cx="850728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Этническую специфику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народного идеала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воспитания определил К. Д. Ушинский, утверждавший, что набор черт характера и качеств личности, идеалы у разных этносов различны, они соответствует характеру народа, определяются его общественной жизнью: каждый народ имеет свой особенный идеал человека и требует от своего воспитания воспроизведения этого идеала в отдельных личностях</a:t>
            </a:r>
          </a:p>
        </p:txBody>
      </p:sp>
      <p:pic>
        <p:nvPicPr>
          <p:cNvPr id="1026" name="Picture 2" descr="https://avatars.mds.yandex.net/get-zen_doc/225409/pub_5d3e89c43f548700b23e319e_5d3fd02d7b4bd200ad2cea54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00731"/>
            <a:ext cx="4320480" cy="24806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115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Народный идеал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7450" y="1136847"/>
            <a:ext cx="8373022" cy="272420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Г. Н. Волков рассматривал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народный идеал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совершенного человека как суммарное, синтетическое представление о целях воспитания в традиционном обществе. Этический идеал культуры может быть запечатлен в образах исторических деятелей, национальных героев, святых, персонажей эпосов и былин. Нормативные образцы личности можно найти в Библии, Коране, Законы Хаммурапи и Солона, Домострое и других текстах </a:t>
            </a:r>
          </a:p>
        </p:txBody>
      </p:sp>
      <p:pic>
        <p:nvPicPr>
          <p:cNvPr id="2052" name="Picture 4" descr="https://orthodoxchurch.ru/wp-content/uploads/2019/10/prytchi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50" y="3717031"/>
            <a:ext cx="2900414" cy="1863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content.foto.my.mail.ru/mail/badirhanov/_blogs/i-1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2110" y="3727844"/>
            <a:ext cx="2004026" cy="2809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s://pbs.twimg.com/media/EAqMYxBWsAE2Sw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727844"/>
            <a:ext cx="2437460" cy="24374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436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997839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Народный идеал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47450" y="1136847"/>
            <a:ext cx="8373022" cy="222014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Большое значение в дошедших до наших дней традиционных системах воспитания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уделяется,,,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а перед другими народами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–: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«Будь таким, чтоб по тебе судили о твоем народе, будь достойным сыном (дочерью) своего народа»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2966" y="2663486"/>
            <a:ext cx="2376264" cy="179170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формированию национального достоинства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439891" y="2667608"/>
            <a:ext cx="2376264" cy="176818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воспитанию патриотизма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10536" y="2708920"/>
            <a:ext cx="2376264" cy="1746266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ответственности перед родным народом за свое доброе имя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87874" y="4725144"/>
            <a:ext cx="2376264" cy="1801627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ответственность за </a:t>
            </a:r>
            <a:r>
              <a:rPr lang="ru-RU" dirty="0">
                <a:ln w="1841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доброе имя своего народа</a:t>
            </a:r>
            <a:endParaRPr lang="ru-RU" dirty="0">
              <a:ln w="18415" cmpd="sng">
                <a:solidFill>
                  <a:sysClr val="windowText" lastClr="000000"/>
                </a:solidFill>
                <a:prstDash val="solid"/>
              </a:ln>
              <a:solidFill>
                <a:srgbClr val="FF0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9" name="Выноска-облако 8"/>
          <p:cNvSpPr/>
          <p:nvPr/>
        </p:nvSpPr>
        <p:spPr>
          <a:xfrm>
            <a:off x="1661098" y="4725144"/>
            <a:ext cx="2988332" cy="1944216"/>
          </a:xfrm>
          <a:prstGeom prst="cloudCallout">
            <a:avLst>
              <a:gd name="adj1" fmla="val 102257"/>
              <a:gd name="adj2" fmla="val 9476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egoe Script" pitchFamily="66" charset="0"/>
              </a:rPr>
              <a:t>Будь таким, чтоб по тебе судили о твоем народе, будь достойным сыном (дочерью) своего народа</a:t>
            </a:r>
            <a:endParaRPr lang="ru-RU" sz="1200" dirty="0">
              <a:latin typeface="Segoe Script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1039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Народный идеал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47450" y="1132421"/>
            <a:ext cx="8373022" cy="222457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Наиболее ярко нравственный и физический идеал народа отражен в </a:t>
            </a:r>
            <a:r>
              <a:rPr lang="ru-RU" sz="2000" i="1" u="sng" dirty="0">
                <a:latin typeface="Cambria" pitchFamily="18" charset="0"/>
                <a:ea typeface="Cambria" pitchFamily="18" charset="0"/>
              </a:rPr>
              <a:t>героическом фольклоре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. Так, положительный герой и героиня в русских сказах и былинах – «добрый молодец», «умница и красавица», «красна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девица»</a:t>
            </a:r>
            <a:endParaRPr lang="en-US" sz="2000" dirty="0" smtClean="0">
              <a:latin typeface="Cambria" pitchFamily="18" charset="0"/>
              <a:ea typeface="Cambria" pitchFamily="18" charset="0"/>
            </a:endParaRP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Народный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заступник богатырь Илья Муромец наделен целым рядом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достоинств:</a:t>
            </a:r>
            <a:r>
              <a:rPr lang="en-US" sz="2000" dirty="0" smtClean="0">
                <a:latin typeface="Cambria" pitchFamily="18" charset="0"/>
                <a:ea typeface="Cambria" pitchFamily="18" charset="0"/>
              </a:rPr>
              <a:t>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прекрасный наездник, меткий стрелок, благовоспитан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(«вел поклоны по-ученому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»), красив, удал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,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смел, умен, честен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, скромен,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трудолюбив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3074" name="Picture 2" descr="https://avatars.mds.yandex.net/get-pdb/1525105/49d719de-4441-4166-b917-5acafeb81b7e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285585"/>
            <a:ext cx="2574550" cy="309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b1.culture.ru/c/63074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285585"/>
            <a:ext cx="4055968" cy="30957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99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47450" y="1132421"/>
            <a:ext cx="8373022" cy="1112285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Герой сказки о славном и сильном витязе Еруслане Лазаревиче, одной из наиболее любимых в народе, отличался ратными умениями и милосердием к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побежденным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Народный идеал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5122" name="Picture 2" descr="https://img.labirint.ru/rcimg/d08aedb4f0ee9485fdbd65a48c6f2f4e/1920x1080/comments_pic/1513/2_3be17ca8cb49595fb712fd3f03f6206d_1427111865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25"/>
          <a:stretch/>
        </p:blipFill>
        <p:spPr bwMode="auto">
          <a:xfrm>
            <a:off x="4516576" y="2245329"/>
            <a:ext cx="4303896" cy="2623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www.stihi.ru/pics/2015/03/14/25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843" y="2244706"/>
            <a:ext cx="2448272" cy="341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1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Народный идеал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47450" y="1132421"/>
            <a:ext cx="3764510" cy="366473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Героев эпосов народов Кавказа отличает чувство родового и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национального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достоинства, любовь к Родине, мудрость, уважение к старшим. Чеченцы превозносили превыше всего храбрость и бесстрашие. О героических сынах народа они слагали легенды и эпические песни </a:t>
            </a: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4572000" y="1102265"/>
            <a:ext cx="3888432" cy="3694887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Важнейшее место в духовной культуре народов Кавказе занимает уважение к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старшим</a:t>
            </a: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Овальная выноска 4"/>
          <p:cNvSpPr/>
          <p:nvPr/>
        </p:nvSpPr>
        <p:spPr>
          <a:xfrm>
            <a:off x="1979712" y="4509120"/>
            <a:ext cx="6192688" cy="2016224"/>
          </a:xfrm>
          <a:prstGeom prst="wedgeEllipseCallout">
            <a:avLst>
              <a:gd name="adj1" fmla="val 27425"/>
              <a:gd name="adj2" fmla="val -148450"/>
            </a:avLst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Segoe Script" pitchFamily="66" charset="0"/>
                <a:ea typeface="Cambria" pitchFamily="18" charset="0"/>
              </a:rPr>
              <a:t>Настоящий </a:t>
            </a:r>
            <a:r>
              <a:rPr lang="ru-RU" sz="1600" dirty="0">
                <a:latin typeface="Segoe Script" pitchFamily="66" charset="0"/>
                <a:ea typeface="Cambria" pitchFamily="18" charset="0"/>
              </a:rPr>
              <a:t>аварский джигит, ценивший женскую красоту, на вопрос «Что предпочтешь – ум старика или лик красавицы?» отвечал: «В двадцать раз больше я ценю совет старика» </a:t>
            </a:r>
          </a:p>
        </p:txBody>
      </p:sp>
    </p:spTree>
    <p:extLst>
      <p:ext uri="{BB962C8B-B14F-4D97-AF65-F5344CB8AC3E}">
        <p14:creationId xmlns:p14="http://schemas.microsoft.com/office/powerpoint/2010/main" val="3845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Народный идеал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4931752" y="1218881"/>
            <a:ext cx="4104743" cy="5090439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В русской традиционной обрядности дети были предвестниками важных событий в жизни сельской общины. В дни зимнего солнцеворота, на Святках, они кликали коляду, славили Рождество, потом встречали «широкую гостью Масленицу», закликали весну с жаворонками, на Троицу завивали берёзку. Детские песенки, обрядовые игры и забавы были органично вписаны в календарной обрядность</a:t>
            </a:r>
          </a:p>
        </p:txBody>
      </p:sp>
      <p:sp>
        <p:nvSpPr>
          <p:cNvPr id="6" name="Выноска-облако 5"/>
          <p:cNvSpPr/>
          <p:nvPr/>
        </p:nvSpPr>
        <p:spPr>
          <a:xfrm>
            <a:off x="179512" y="1096896"/>
            <a:ext cx="4176464" cy="2343168"/>
          </a:xfrm>
          <a:prstGeom prst="cloudCallout">
            <a:avLst>
              <a:gd name="adj1" fmla="val 64398"/>
              <a:gd name="adj2" fmla="val 19888"/>
            </a:avLst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>
                <a:latin typeface="Segoe Script" pitchFamily="66" charset="0"/>
                <a:ea typeface="Cambria" pitchFamily="18" charset="0"/>
              </a:rPr>
              <a:t>Контакту между поколениями и передаче информации, важной для сохранения традиции, способствовали праздничные обряды, в которых дети участвовали вместе с людьми старших </a:t>
            </a:r>
            <a:r>
              <a:rPr lang="ru-RU" sz="1200" dirty="0" smtClean="0">
                <a:latin typeface="Segoe Script" pitchFamily="66" charset="0"/>
                <a:ea typeface="Cambria" pitchFamily="18" charset="0"/>
              </a:rPr>
              <a:t>возрастов</a:t>
            </a:r>
            <a:endParaRPr lang="ru-RU" sz="1200" dirty="0">
              <a:latin typeface="Segoe Script" pitchFamily="66" charset="0"/>
              <a:ea typeface="Cambria" pitchFamily="18" charset="0"/>
            </a:endParaRPr>
          </a:p>
        </p:txBody>
      </p:sp>
      <p:pic>
        <p:nvPicPr>
          <p:cNvPr id="6148" name="Picture 4" descr="https://avatars.mds.yandex.net/get-pdb/1801789/10671d96-b341-4ce0-9948-07bb3e60d44c/s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01" y="3645024"/>
            <a:ext cx="2689165" cy="17425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all.culture.ru/uploads/909b2c9dd500d47f196d8f77b7cfcfe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2107" y="4567502"/>
            <a:ext cx="2423131" cy="186350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75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84038" y="260648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err="1">
                <a:latin typeface="Cambria" pitchFamily="18" charset="0"/>
                <a:ea typeface="Cambria" pitchFamily="18" charset="0"/>
              </a:rPr>
              <a:t>Этнопедагогические</a:t>
            </a:r>
            <a:r>
              <a:rPr lang="ru-RU" sz="24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средства</a:t>
            </a:r>
          </a:p>
          <a:p>
            <a:r>
              <a:rPr lang="ru-RU" sz="2400" b="1" dirty="0" smtClean="0">
                <a:latin typeface="Cambria" pitchFamily="18" charset="0"/>
                <a:ea typeface="Cambria" pitchFamily="18" charset="0"/>
              </a:rPr>
              <a:t>воспитания</a:t>
            </a:r>
            <a:endParaRPr lang="ru-RU" sz="2400" b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80226" y="980728"/>
            <a:ext cx="8190867" cy="148495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Современной педагогикой могут быть востребованы праздники, приметы, гадания, фольклорные произведения и другие элементы народной педагогики, относящиеся к средствам интенсификации духовной жизни личности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566" y="2465680"/>
            <a:ext cx="8229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>
                <a:latin typeface="Cambria" pitchFamily="18" charset="0"/>
                <a:ea typeface="Cambria" pitchFamily="18" charset="0"/>
              </a:rPr>
              <a:t>Этнопедагогические</a:t>
            </a:r>
            <a:r>
              <a:rPr lang="ru-RU" b="1" i="1" dirty="0">
                <a:latin typeface="Cambria" pitchFamily="18" charset="0"/>
                <a:ea typeface="Cambria" pitchFamily="18" charset="0"/>
              </a:rPr>
              <a:t> средства воспитания</a:t>
            </a:r>
          </a:p>
          <a:p>
            <a:pPr algn="ctr"/>
            <a:r>
              <a:rPr lang="ru-RU" b="1" i="1" dirty="0">
                <a:latin typeface="Cambria" pitchFamily="18" charset="0"/>
                <a:ea typeface="Cambria" pitchFamily="18" charset="0"/>
              </a:rPr>
              <a:t>(по материалам Г. Н. Волкова  ,других авторов  с дополнениями)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9683019"/>
              </p:ext>
            </p:extLst>
          </p:nvPr>
        </p:nvGraphicFramePr>
        <p:xfrm>
          <a:off x="162874" y="3212977"/>
          <a:ext cx="8856984" cy="346769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24336"/>
                <a:gridCol w="2179684"/>
                <a:gridCol w="3652964"/>
              </a:tblGrid>
              <a:tr h="267015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effectLst/>
                          <a:latin typeface="Cambria" pitchFamily="18" charset="0"/>
                          <a:ea typeface="Cambria" pitchFamily="18" charset="0"/>
                        </a:rPr>
                        <a:t>Средства воспитания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effectLst/>
                          <a:latin typeface="Cambria" pitchFamily="18" charset="0"/>
                          <a:ea typeface="Cambria" pitchFamily="18" charset="0"/>
                        </a:rPr>
                        <a:t>Воспитательное значение</a:t>
                      </a:r>
                      <a:endParaRPr lang="ru-RU" sz="180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189369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Фольклор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Пословицы</a:t>
                      </a:r>
                      <a:endParaRPr lang="ru-RU" sz="1800" dirty="0" smtClean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dirty="0" smtClean="0">
                          <a:effectLst/>
                          <a:latin typeface="Cambria" pitchFamily="18" charset="0"/>
                          <a:ea typeface="Cambria" pitchFamily="18" charset="0"/>
                        </a:rPr>
                        <a:t> Затрагивают практически все сферы жизни людей, содержат полезные наставления, благодаря игре слов, ритму и рифмам хорошо запоминаются, формируют представления о моральных принципах и качествах, отношении к труду и многим жизненным ценностям</a:t>
                      </a:r>
                    </a:p>
                  </a:txBody>
                  <a:tcPr marL="0" marR="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3756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37427"/>
              </p:ext>
            </p:extLst>
          </p:nvPr>
        </p:nvGraphicFramePr>
        <p:xfrm>
          <a:off x="170346" y="1279448"/>
          <a:ext cx="8856984" cy="5410650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24336"/>
                <a:gridCol w="2179684"/>
                <a:gridCol w="3652964"/>
              </a:tblGrid>
              <a:tr h="414510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Народные приметы</a:t>
                      </a:r>
                      <a:endParaRPr lang="ru-RU" sz="17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Воспитывают наблюдательность, внимательность, формируют представления о мифопоэтическом восприятии действительности.</a:t>
                      </a:r>
                      <a:endParaRPr lang="ru-RU" sz="1700" b="0" dirty="0" smtClean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700" b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Содержат нравственную идею, активизируют мыслительную деятельность, эстетическое чувство, формируют знания об окружающей природе и обществе</a:t>
                      </a:r>
                      <a:endParaRPr lang="ru-RU" sz="1700" b="0" dirty="0" smtClean="0">
                        <a:effectLst/>
                        <a:latin typeface="Cambria" pitchFamily="18" charset="0"/>
                        <a:ea typeface="Cambria" pitchFamily="18" charset="0"/>
                      </a:endParaRPr>
                    </a:p>
                  </a:txBody>
                  <a:tcPr marL="30859" marR="30859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ru-RU" sz="1800" b="0" dirty="0" smtClean="0">
                        <a:effectLst/>
                      </a:endParaRPr>
                    </a:p>
                  </a:txBody>
                  <a:tcPr marL="0" marR="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</a:tr>
              <a:tr h="1298496">
                <a:tc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Гадания</a:t>
                      </a:r>
                      <a:endParaRPr lang="ru-RU" sz="17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609670">
                <a:tc row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dirty="0" smtClean="0">
                          <a:effectLst/>
                          <a:latin typeface="Cambria" pitchFamily="18" charset="0"/>
                          <a:ea typeface="Cambria" pitchFamily="18" charset="0"/>
                          <a:cs typeface="Times New Roman"/>
                        </a:rPr>
                        <a:t>Обряды</a:t>
                      </a:r>
                      <a:endParaRPr lang="ru-RU" sz="17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Календарные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Формируют чувство принадлежности к своему народу, родному краю, способствуют эстетическому воспитанию, формируют представления о цикличности времени и сезонах года, о связи хозяйственной и обрядовой деятельности социума с вмещающим ландшафтом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Семейно-бытовые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7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Готовят к выполнению социальных ролей (защитник, работник, семьянин)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484038" y="260648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>
                <a:latin typeface="Cambria" pitchFamily="18" charset="0"/>
                <a:ea typeface="Cambria" pitchFamily="18" charset="0"/>
              </a:rPr>
              <a:t>Этнопедагогические</a:t>
            </a:r>
            <a:r>
              <a:rPr lang="ru-RU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средства</a:t>
            </a:r>
          </a:p>
          <a:p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воспитания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424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 l="-6000" t="-6000" r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Народная педагогика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412777"/>
            <a:ext cx="4896544" cy="3528392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Cambria" pitchFamily="18" charset="0"/>
                <a:ea typeface="Cambria" pitchFamily="18" charset="0"/>
              </a:rPr>
              <a:t>Становление понятия «народная педагогика» и «народное воспитание» связано с работами К. Д. Ушинского, Г. С. Виноградова, Г. Н. Волкова. В изданной в 1926 г. брошюре Г. С. Виноградов определил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народную педагогику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как сумму знаний, умений, приёмов воспитания, призванных формировать личность в определённом направлении</a:t>
            </a:r>
          </a:p>
        </p:txBody>
      </p:sp>
      <p:pic>
        <p:nvPicPr>
          <p:cNvPr id="1026" name="Picture 2" descr="https://lib.sibadi.org/wp-content/uploads/2019/02/2-marta-ushinskij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982" y="1268760"/>
            <a:ext cx="1796228" cy="2160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vinogradov-38.com/wp-content/uploads/2018/03/%D0%93.%D0%A1.-%D0%92%D0%B8%D0%BD%D0%BE%D0%B3%D1%80%D0%B0%D0%B4%D0%BE%D0%B2-%E2%80%93-%D1%81%D0%B5%D0%BC%D0%B8%D0%BD%D0%B0%D1%80%D0%B8%D1%81%D1%8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369" y="2348880"/>
            <a:ext cx="2498963" cy="202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chgpu.edu.ru/uploads/posts/2015-12/1451285962_risunok126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861047"/>
            <a:ext cx="1793245" cy="25525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4045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1115448"/>
              </p:ext>
            </p:extLst>
          </p:nvPr>
        </p:nvGraphicFramePr>
        <p:xfrm>
          <a:off x="170346" y="1412776"/>
          <a:ext cx="8856984" cy="4521862"/>
        </p:xfrm>
        <a:graphic>
          <a:graphicData uri="http://schemas.openxmlformats.org/drawingml/2006/table">
            <a:tbl>
              <a:tblPr firstRow="1" firstCol="1" bandRow="1">
                <a:tableStyleId>{7DF18680-E054-41AD-8BC1-D1AEF772440D}</a:tableStyleId>
              </a:tblPr>
              <a:tblGrid>
                <a:gridCol w="3024336"/>
                <a:gridCol w="2179684"/>
                <a:gridCol w="3652964"/>
              </a:tblGrid>
              <a:tr h="1256976">
                <a:tc rowSpan="3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Игры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Индивидуальные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Моделируют окружающую действительность, готовят к выполнению социальных ролей (работник, семьянин), 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8F2F4"/>
                    </a:solidFill>
                  </a:tcPr>
                </a:tc>
              </a:tr>
              <a:tr h="71934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Коллективные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Развивают физически, воспитывают чувство коллективизма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91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Молодецкие забавы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0" kern="1200" dirty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Воспитывают отвагу, чувство коллективизма, учат преодолевать </a:t>
                      </a: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страх</a:t>
                      </a:r>
                      <a:endParaRPr lang="ru-RU" sz="1800" b="0" kern="1200" dirty="0">
                        <a:solidFill>
                          <a:schemeClr val="dk1"/>
                        </a:solidFill>
                        <a:effectLst/>
                        <a:latin typeface="Cambria" pitchFamily="18" charset="0"/>
                        <a:ea typeface="Cambria" pitchFamily="18" charset="0"/>
                        <a:cs typeface="+mn-cs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2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1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Праздники (обряды, игры, гадания и др.)</a:t>
                      </a:r>
                      <a:endParaRPr lang="ru-RU" sz="1800" dirty="0">
                        <a:effectLst/>
                        <a:latin typeface="Cambria" pitchFamily="18" charset="0"/>
                        <a:ea typeface="Cambria" pitchFamily="18" charset="0"/>
                        <a:cs typeface="Times New Roman"/>
                      </a:endParaRPr>
                    </a:p>
                  </a:txBody>
                  <a:tcPr marL="30859" marR="30859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0859" marR="30859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800" b="0" kern="1200" dirty="0" smtClean="0">
                          <a:solidFill>
                            <a:schemeClr val="dk1"/>
                          </a:solidFill>
                          <a:effectLst/>
                          <a:latin typeface="Cambria" pitchFamily="18" charset="0"/>
                          <a:ea typeface="Cambria" pitchFamily="18" charset="0"/>
                          <a:cs typeface="+mn-cs"/>
                        </a:rPr>
                        <a:t>Комплекс элементов народной культуры формирует чувство патриотизма, коллективизм, развивает организационные навыки </a:t>
                      </a:r>
                    </a:p>
                  </a:txBody>
                  <a:tcPr marL="0" marR="0" marT="0" marB="0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4" name="Заголовок 1"/>
          <p:cNvSpPr txBox="1">
            <a:spLocks/>
          </p:cNvSpPr>
          <p:nvPr/>
        </p:nvSpPr>
        <p:spPr>
          <a:xfrm>
            <a:off x="484038" y="260648"/>
            <a:ext cx="8229600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err="1">
                <a:latin typeface="Cambria" pitchFamily="18" charset="0"/>
                <a:ea typeface="Cambria" pitchFamily="18" charset="0"/>
              </a:rPr>
              <a:t>Этнопедагогические</a:t>
            </a:r>
            <a:r>
              <a:rPr lang="ru-RU" sz="2800" b="1" dirty="0">
                <a:latin typeface="Cambria" pitchFamily="18" charset="0"/>
                <a:ea typeface="Cambria" pitchFamily="18" charset="0"/>
              </a:rPr>
              <a:t> </a:t>
            </a:r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средства</a:t>
            </a:r>
          </a:p>
          <a:p>
            <a:r>
              <a:rPr lang="ru-RU" sz="2800" b="1" dirty="0" smtClean="0">
                <a:latin typeface="Cambria" pitchFamily="18" charset="0"/>
                <a:ea typeface="Cambria" pitchFamily="18" charset="0"/>
              </a:rPr>
              <a:t>воспитания</a:t>
            </a:r>
            <a:endParaRPr lang="ru-RU" sz="2800" b="1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5257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Народная педагогика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idx="1"/>
          </p:nvPr>
        </p:nvSpPr>
        <p:spPr>
          <a:xfrm>
            <a:off x="3995936" y="1452447"/>
            <a:ext cx="5148064" cy="5184576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  <a:buFont typeface="Wingdings" pitchFamily="2" charset="2"/>
              <a:buChar char="§"/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В понимании Г. Н. Волкова </a:t>
            </a:r>
            <a:r>
              <a:rPr lang="ru-RU" sz="20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Cambria" pitchFamily="18" charset="0"/>
              </a:rPr>
              <a:t>народная педагогика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– это сфера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традиционной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материальной и духовной культуры, которая непосредственно связана с воспитанием детей и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проявляется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детском фольклоре и других жанрах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устного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народного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творчества,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в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традиционных детских праздниках и подвижных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играх,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в игрушках,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детской одежде,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 smtClean="0">
                <a:latin typeface="Cambria" pitchFamily="18" charset="0"/>
                <a:ea typeface="Cambria" pitchFamily="18" charset="0"/>
              </a:rPr>
              <a:t>детских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орудиях труда и во многих других элементах народной жизни</a:t>
            </a:r>
          </a:p>
        </p:txBody>
      </p:sp>
      <p:pic>
        <p:nvPicPr>
          <p:cNvPr id="2050" name="Picture 2" descr="http://900igr.net/up/datai/258598/0002-001-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52447"/>
            <a:ext cx="3600400" cy="459204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9084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Воспитание в обычаях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Объект 2"/>
          <p:cNvSpPr>
            <a:spLocks noGrp="1"/>
          </p:cNvSpPr>
          <p:nvPr>
            <p:ph idx="1"/>
          </p:nvPr>
        </p:nvSpPr>
        <p:spPr>
          <a:xfrm>
            <a:off x="179512" y="1305463"/>
            <a:ext cx="8748464" cy="1656184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Воспитание детей уже в ранних родоплеменных общностях было направленно на формирование знаний об истории происхождения рода, героических делах предков, традициях, обычаях. Герои былин и эпосов наделялись наиболее характерными для этноса чертами</a:t>
            </a:r>
          </a:p>
        </p:txBody>
      </p:sp>
      <p:pic>
        <p:nvPicPr>
          <p:cNvPr id="3074" name="Picture 2" descr="https://i2.wp.com/s6.drugiegoroda.ru/2/186/18646-Vastnetsov_19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00" y="2924944"/>
            <a:ext cx="3771106" cy="29523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ds02.infourok.ru/uploads/ex/0347/00031086-a7021790/img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960948"/>
            <a:ext cx="3888432" cy="2916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212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991727" y="1132421"/>
            <a:ext cx="316054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Молодежь знакомили с </a:t>
            </a:r>
            <a:endParaRPr lang="ru-RU" b="1" i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240418" y="4535935"/>
            <a:ext cx="6840760" cy="151216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Они раскрывали суть </a:t>
            </a:r>
            <a:r>
              <a:rPr lang="ru-RU" dirty="0">
                <a:solidFill>
                  <a:sysClr val="windowText" lastClr="000000"/>
                </a:solidFill>
                <a:latin typeface="Cambria" pitchFamily="18" charset="0"/>
                <a:ea typeface="Cambria" pitchFamily="18" charset="0"/>
              </a:rPr>
              <a:t>идеологических установок своего времени (о защите сородичей, родовой земли, свободы даже ценой своей жизни; об уважении предков; необходимости быть достойными их и др.).</a:t>
            </a:r>
            <a:endParaRPr lang="ru-RU" dirty="0">
              <a:solidFill>
                <a:sysClr val="windowText" lastClr="000000"/>
              </a:solidFill>
            </a:endParaRPr>
          </a:p>
        </p:txBody>
      </p:sp>
      <p:grpSp>
        <p:nvGrpSpPr>
          <p:cNvPr id="38" name="Группа 37"/>
          <p:cNvGrpSpPr/>
          <p:nvPr/>
        </p:nvGrpSpPr>
        <p:grpSpPr>
          <a:xfrm>
            <a:off x="232306" y="1727622"/>
            <a:ext cx="8703294" cy="2808313"/>
            <a:chOff x="232306" y="1727622"/>
            <a:chExt cx="8703294" cy="2808313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232306" y="1739758"/>
              <a:ext cx="2582614" cy="1133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" pitchFamily="18" charset="0"/>
                  <a:ea typeface="Cambria" pitchFamily="18" charset="0"/>
                </a:rPr>
                <a:t>преданиями</a:t>
              </a:r>
              <a:endPara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3369491" y="1727622"/>
              <a:ext cx="2582614" cy="1133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" pitchFamily="18" charset="0"/>
                  <a:ea typeface="Cambria" pitchFamily="18" charset="0"/>
                </a:rPr>
                <a:t>сказаниями</a:t>
              </a:r>
              <a:endPara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6352986" y="1739758"/>
              <a:ext cx="2582614" cy="1133777"/>
            </a:xfrm>
            <a:prstGeom prst="rect">
              <a:avLst/>
            </a:prstGeom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ru-RU" b="1" dirty="0">
                  <a:ln w="1905"/>
                  <a:solidFill>
                    <a:sysClr val="windowText" lastClr="000000"/>
                  </a:solidFill>
                  <a:effectLst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ambria" pitchFamily="18" charset="0"/>
                  <a:ea typeface="Cambria" pitchFamily="18" charset="0"/>
                </a:rPr>
                <a:t>песнями</a:t>
              </a:r>
              <a:endParaRPr lang="ru-RU" b="1" dirty="0">
                <a:ln w="1905"/>
                <a:solidFill>
                  <a:sysClr val="windowText" lastClr="00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endParaRPr>
            </a:p>
          </p:txBody>
        </p:sp>
        <p:cxnSp>
          <p:nvCxnSpPr>
            <p:cNvPr id="17" name="Прямая соединительная линия 16"/>
            <p:cNvCxnSpPr/>
            <p:nvPr/>
          </p:nvCxnSpPr>
          <p:spPr>
            <a:xfrm>
              <a:off x="7670393" y="2873535"/>
              <a:ext cx="0" cy="10143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/>
          </p:nvCxnSpPr>
          <p:spPr>
            <a:xfrm flipH="1">
              <a:off x="4660799" y="3887863"/>
              <a:ext cx="3009594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>
              <a:off x="4660798" y="3887863"/>
              <a:ext cx="0" cy="648072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/>
            <p:cNvCxnSpPr/>
            <p:nvPr/>
          </p:nvCxnSpPr>
          <p:spPr>
            <a:xfrm>
              <a:off x="4667320" y="2861399"/>
              <a:ext cx="0" cy="102646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/>
            <p:cNvCxnSpPr/>
            <p:nvPr/>
          </p:nvCxnSpPr>
          <p:spPr>
            <a:xfrm>
              <a:off x="1504399" y="2873535"/>
              <a:ext cx="0" cy="101432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31" name="Прямая соединительная линия 30"/>
            <p:cNvCxnSpPr/>
            <p:nvPr/>
          </p:nvCxnSpPr>
          <p:spPr>
            <a:xfrm>
              <a:off x="1504399" y="3887863"/>
              <a:ext cx="3156399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9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Воспитание в обычаях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291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" y="1129725"/>
            <a:ext cx="8229599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На протяжении всей истории человечества племена, этносы, народы </a:t>
            </a:r>
            <a:r>
              <a:rPr lang="ru-RU" sz="20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целенаправленно </a:t>
            </a:r>
            <a:r>
              <a:rPr lang="ru-RU" sz="20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формировали у подрастающего поколения нравственные </a:t>
            </a:r>
            <a:r>
              <a:rPr lang="ru-RU" sz="2000" b="1" i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качества </a:t>
            </a:r>
            <a:r>
              <a:rPr lang="ru-RU" sz="2000" b="1" i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личности:</a:t>
            </a:r>
            <a:endParaRPr lang="ru-RU" b="1" i="1" dirty="0"/>
          </a:p>
        </p:txBody>
      </p:sp>
      <p:sp>
        <p:nvSpPr>
          <p:cNvPr id="4" name="Овал 3"/>
          <p:cNvSpPr/>
          <p:nvPr/>
        </p:nvSpPr>
        <p:spPr>
          <a:xfrm>
            <a:off x="251520" y="2151274"/>
            <a:ext cx="252028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готовность защищать свою землю, свой народ</a:t>
            </a:r>
          </a:p>
        </p:txBody>
      </p:sp>
      <p:sp>
        <p:nvSpPr>
          <p:cNvPr id="5" name="Овал 4"/>
          <p:cNvSpPr/>
          <p:nvPr/>
        </p:nvSpPr>
        <p:spPr>
          <a:xfrm>
            <a:off x="251520" y="4149080"/>
            <a:ext cx="252028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преданность своему племени</a:t>
            </a:r>
          </a:p>
        </p:txBody>
      </p:sp>
      <p:sp>
        <p:nvSpPr>
          <p:cNvPr id="6" name="Овал 5"/>
          <p:cNvSpPr/>
          <p:nvPr/>
        </p:nvSpPr>
        <p:spPr>
          <a:xfrm>
            <a:off x="3311860" y="2151274"/>
            <a:ext cx="2520280" cy="180020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>
                <a:solidFill>
                  <a:schemeClr val="tx1"/>
                </a:solidFill>
              </a:rPr>
              <a:t>мужество, отвага, стойкость</a:t>
            </a:r>
          </a:p>
        </p:txBody>
      </p:sp>
      <p:sp>
        <p:nvSpPr>
          <p:cNvPr id="7" name="Овал 6"/>
          <p:cNvSpPr/>
          <p:nvPr/>
        </p:nvSpPr>
        <p:spPr>
          <a:xfrm>
            <a:off x="3311860" y="4149080"/>
            <a:ext cx="2520280" cy="252028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700" dirty="0" smtClean="0">
                <a:solidFill>
                  <a:schemeClr val="tx1"/>
                </a:solidFill>
              </a:rPr>
              <a:t>убеждение </a:t>
            </a:r>
            <a:r>
              <a:rPr lang="ru-RU" sz="1700" dirty="0">
                <a:solidFill>
                  <a:schemeClr val="tx1"/>
                </a:solidFill>
              </a:rPr>
              <a:t>в необходимости принесения в жертву своей жизни во имя за-щиты родной земли и своих сородичей</a:t>
            </a:r>
          </a:p>
        </p:txBody>
      </p:sp>
      <p:sp>
        <p:nvSpPr>
          <p:cNvPr id="11" name="Выноска-облако 10"/>
          <p:cNvSpPr/>
          <p:nvPr/>
        </p:nvSpPr>
        <p:spPr>
          <a:xfrm>
            <a:off x="6084168" y="2151274"/>
            <a:ext cx="3059832" cy="2717886"/>
          </a:xfrm>
          <a:prstGeom prst="cloudCallout">
            <a:avLst>
              <a:gd name="adj1" fmla="val -60675"/>
              <a:gd name="adj2" fmla="val 24109"/>
            </a:avLst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i="1" dirty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Неотъемлемым элементом мировоззрения и этнического самосознания было осознание чувство связи с достойными героическими </a:t>
            </a:r>
            <a:r>
              <a:rPr lang="ru-RU" sz="1400" i="1" dirty="0" smtClean="0">
                <a:solidFill>
                  <a:schemeClr val="tx1"/>
                </a:solidFill>
                <a:latin typeface="Cambria" pitchFamily="18" charset="0"/>
                <a:ea typeface="Cambria" pitchFamily="18" charset="0"/>
              </a:rPr>
              <a:t>предками</a:t>
            </a:r>
            <a:endParaRPr lang="ru-RU" sz="1400" i="1" dirty="0">
              <a:solidFill>
                <a:schemeClr val="tx1"/>
              </a:solidFill>
              <a:latin typeface="Cambria" pitchFamily="18" charset="0"/>
              <a:ea typeface="Cambria" pitchFamily="18" charset="0"/>
            </a:endParaRPr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3059832" y="2545682"/>
            <a:ext cx="0" cy="360040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>
            <a:off x="2339752" y="4004260"/>
            <a:ext cx="1440160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18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Воспитание в обычаях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4814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s.citysites.ua/upload/images/news/intext/579/06a8f11bee/a697661baafb8c205bf60ef1c67d042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913" y="2852936"/>
            <a:ext cx="3596638" cy="23798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61198" y="5268931"/>
            <a:ext cx="366606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Обряд посвящения в войны «</a:t>
            </a:r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Перуновы</a:t>
            </a:r>
            <a:endParaRPr lang="ru-RU" sz="1600" i="1" dirty="0">
              <a:latin typeface="Cambria" pitchFamily="18" charset="0"/>
              <a:ea typeface="Cambria" pitchFamily="18" charset="0"/>
            </a:endParaRPr>
          </a:p>
          <a:p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Мечи». Современная интерпретация</a:t>
            </a:r>
            <a:endParaRPr lang="ru-RU" sz="1600" i="1" dirty="0"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4100" name="Picture 4" descr="https://alatyr.org.ua/images/Obryad%20podpoyas/1357665940_dsc05434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953"/>
          <a:stretch/>
        </p:blipFill>
        <p:spPr bwMode="auto">
          <a:xfrm>
            <a:off x="539552" y="2492895"/>
            <a:ext cx="4402832" cy="277603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07934" y="5268930"/>
            <a:ext cx="346550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i="1" dirty="0" smtClean="0">
                <a:latin typeface="Cambria" pitchFamily="18" charset="0"/>
                <a:ea typeface="Cambria" pitchFamily="18" charset="0"/>
              </a:rPr>
              <a:t>Обряд подпоясывания. Современная</a:t>
            </a:r>
          </a:p>
          <a:p>
            <a:pPr algn="ctr"/>
            <a:r>
              <a:rPr lang="ru-RU" sz="1600" i="1" dirty="0" err="1" smtClean="0">
                <a:latin typeface="Cambria" pitchFamily="18" charset="0"/>
                <a:ea typeface="Cambria" pitchFamily="18" charset="0"/>
              </a:rPr>
              <a:t>интепретация</a:t>
            </a:r>
            <a:endParaRPr lang="ru-RU" sz="1600" i="1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244087" y="1132421"/>
            <a:ext cx="8748464" cy="1216459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Большое значение имели обряды посвящения во взрослую жизнь. Они позволяли выявить готовность защищать свое племя и включали зачастую испытания на способность переносить физическую боль</a:t>
            </a: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Воспитание в обычаях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530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Воспитание в обычаях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3" name="Объект 2"/>
          <p:cNvSpPr txBox="1">
            <a:spLocks/>
          </p:cNvSpPr>
          <p:nvPr/>
        </p:nvSpPr>
        <p:spPr>
          <a:xfrm>
            <a:off x="447449" y="1236521"/>
            <a:ext cx="4687953" cy="15044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000" dirty="0">
                <a:latin typeface="Cambria" pitchFamily="18" charset="0"/>
                <a:ea typeface="Cambria" pitchFamily="18" charset="0"/>
              </a:rPr>
              <a:t>Военно-физическая подготовка и физическое воспитание были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существенной </a:t>
            </a:r>
            <a:r>
              <a:rPr lang="ru-RU" sz="2000" dirty="0">
                <a:latin typeface="Cambria" pitchFamily="18" charset="0"/>
                <a:ea typeface="Cambria" pitchFamily="18" charset="0"/>
              </a:rPr>
              <a:t>частью народной </a:t>
            </a:r>
            <a:r>
              <a:rPr lang="ru-RU" sz="2000" dirty="0" smtClean="0">
                <a:latin typeface="Cambria" pitchFamily="18" charset="0"/>
                <a:ea typeface="Cambria" pitchFamily="18" charset="0"/>
              </a:rPr>
              <a:t>педагогики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474887" y="1254344"/>
            <a:ext cx="3192259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10000"/>
              </a:lnSpc>
            </a:pP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Образцом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для подражания становились физические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способности соплеменников, односельчан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,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проявляющиеся</a:t>
            </a:r>
          </a:p>
          <a:p>
            <a:pPr marL="342900" lvl="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поднятие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тяжестей,</a:t>
            </a:r>
          </a:p>
          <a:p>
            <a:pPr marL="342900" lvl="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в </a:t>
            </a:r>
            <a:r>
              <a:rPr lang="ru-RU" sz="2000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труде </a:t>
            </a: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пахаря,</a:t>
            </a:r>
          </a:p>
          <a:p>
            <a:pPr marL="342900" lvl="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кузнеца,</a:t>
            </a:r>
          </a:p>
          <a:p>
            <a:pPr marL="342900" lvl="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каменотеса,</a:t>
            </a:r>
          </a:p>
          <a:p>
            <a:pPr marL="342900" lvl="0" indent="-342900">
              <a:lnSpc>
                <a:spcPct val="110000"/>
              </a:lnSpc>
              <a:buFont typeface="Arial" pitchFamily="34" charset="0"/>
              <a:buChar char="•"/>
            </a:pPr>
            <a:r>
              <a:rPr lang="ru-RU" sz="2000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лесоруба</a:t>
            </a:r>
            <a:endParaRPr lang="ru-RU" sz="2000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7170" name="Picture 2" descr="https://www.memotest.ru/ImageUpload/f5849950-8977-4866-a225-cae353f169b8/drevniye-slavyan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448" y="2741012"/>
            <a:ext cx="4916639" cy="302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4741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457200" y="274638"/>
            <a:ext cx="8229600" cy="857783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latin typeface="Cambria" pitchFamily="18" charset="0"/>
                <a:ea typeface="Cambria" pitchFamily="18" charset="0"/>
              </a:rPr>
              <a:t>Воспитание в обычаях</a:t>
            </a:r>
            <a:endParaRPr lang="ru-RU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-4645024" y="1412776"/>
            <a:ext cx="3647849" cy="320059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Bef>
                <a:spcPts val="0"/>
              </a:spcBef>
            </a:pPr>
            <a:endParaRPr lang="ru-RU" sz="2000" dirty="0">
              <a:latin typeface="Cambria" pitchFamily="18" charset="0"/>
              <a:ea typeface="Cambria" pitchFamily="18" charset="0"/>
            </a:endParaRPr>
          </a:p>
        </p:txBody>
      </p:sp>
      <p:sp>
        <p:nvSpPr>
          <p:cNvPr id="5" name="6-конечная звезда 4"/>
          <p:cNvSpPr/>
          <p:nvPr/>
        </p:nvSpPr>
        <p:spPr>
          <a:xfrm>
            <a:off x="5076056" y="980728"/>
            <a:ext cx="4067944" cy="4320479"/>
          </a:xfrm>
          <a:prstGeom prst="star6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>
              <a:lnSpc>
                <a:spcPct val="110000"/>
              </a:lnSpc>
            </a:pPr>
            <a:r>
              <a:rPr lang="ru-RU" sz="1400" b="1" dirty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Командные игры, силовые состязания, борьба и рукопашный бой воспитывали в традиции, где смыкались реальный и эпический миры, и способствовали формированию мужского </a:t>
            </a:r>
            <a:r>
              <a:rPr lang="ru-RU" sz="1400" b="1" dirty="0" smtClean="0">
                <a:solidFill>
                  <a:prstClr val="black"/>
                </a:solidFill>
                <a:latin typeface="Cambria" pitchFamily="18" charset="0"/>
                <a:ea typeface="Cambria" pitchFamily="18" charset="0"/>
              </a:rPr>
              <a:t>характера</a:t>
            </a:r>
            <a:endParaRPr lang="ru-RU" sz="1400" b="1" dirty="0">
              <a:solidFill>
                <a:prstClr val="black"/>
              </a:solidFill>
              <a:latin typeface="Cambria" pitchFamily="18" charset="0"/>
              <a:ea typeface="Cambria" pitchFamily="18" charset="0"/>
            </a:endParaRPr>
          </a:p>
        </p:txBody>
      </p:sp>
      <p:pic>
        <p:nvPicPr>
          <p:cNvPr id="8194" name="Picture 2" descr="http://4.r.photoshare.ru/00042/00068f274f1dd2a90b24959cea2399f53546bbc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67" y="1132421"/>
            <a:ext cx="3159888" cy="250214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pp.userapi.com/c824411/v824411894/bb3fd/niNES0-zhf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3886649"/>
            <a:ext cx="3620143" cy="227865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639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450</TotalTime>
  <Words>1068</Words>
  <Application>Microsoft Office PowerPoint</Application>
  <PresentationFormat>Экран (4:3)</PresentationFormat>
  <Paragraphs>106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Воспитание национального самосознания и патриотизма средствами народной педагогики</vt:lpstr>
      <vt:lpstr>Народная педагогика</vt:lpstr>
      <vt:lpstr>Народная педагогика</vt:lpstr>
      <vt:lpstr>Воспитание в обычаях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User2</dc:creator>
  <cp:lastModifiedBy>Пользователь Windows</cp:lastModifiedBy>
  <cp:revision>25</cp:revision>
  <dcterms:created xsi:type="dcterms:W3CDTF">2019-11-21T08:18:45Z</dcterms:created>
  <dcterms:modified xsi:type="dcterms:W3CDTF">2019-11-22T11:35:10Z</dcterms:modified>
</cp:coreProperties>
</file>