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993300"/>
    <a:srgbClr val="DDDDDD"/>
    <a:srgbClr val="420000"/>
    <a:srgbClr val="FFC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ED501-DDB7-48A7-A033-69A27FEF38A5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F041-EA1D-4FAE-800B-25BB84D23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reePpt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936625"/>
          </a:xfrm>
        </p:spPr>
        <p:txBody>
          <a:bodyPr/>
          <a:lstStyle>
            <a:lvl1pPr>
              <a:defRPr>
                <a:solidFill>
                  <a:srgbClr val="FFCC8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429000"/>
            <a:ext cx="5111750" cy="5048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2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404813"/>
            <a:ext cx="2041525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73763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4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3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4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6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57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3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4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1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4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5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9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048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6925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3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44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44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5000"/>
                    </a14:imgEffect>
                    <a14:imgEffect>
                      <a14:brightnessContrast bright="60000"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reePptSla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1565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1470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5000"/>
                    </a14:imgEffect>
                    <a14:imgEffect>
                      <a14:brightnessContrast bright="60000"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музей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"/>
          <a:stretch/>
        </p:blipFill>
        <p:spPr bwMode="auto">
          <a:xfrm>
            <a:off x="11120" y="0"/>
            <a:ext cx="9132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764704"/>
            <a:ext cx="7128792" cy="36004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освоения музейного пространства. Формы и методы работы с детьми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музея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403648" y="4509120"/>
            <a:ext cx="694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Е.Н.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Коробкова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доцент, зав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каф.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культурологического образования СПб АППО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А.А. Соколова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., доцент, методист Ресурсного центра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СПб ГБУДО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Колпинского района СПб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музейного пространства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152" y="1190740"/>
            <a:ext cx="3750816" cy="507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вкус и интуицию, способность оценить «</a:t>
            </a: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настоящее»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различать «настоящее» и «мнимое» </a:t>
            </a:r>
          </a:p>
          <a:p>
            <a:pPr marL="342900" lvl="0" indent="-342900" algn="ctr">
              <a:spcBef>
                <a:spcPts val="0"/>
              </a:spcBef>
              <a:buFont typeface="Arial" pitchFamily="34" charset="0"/>
              <a:buChar char="•"/>
            </a:pPr>
            <a:endParaRPr lang="ru-RU" sz="17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ts val="0"/>
              </a:spcBef>
              <a:buFont typeface="Arial" pitchFamily="34" charset="0"/>
              <a:buChar char="•"/>
            </a:pPr>
            <a:endParaRPr lang="ru-RU" sz="17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общения с подлинниками всемирно известных шедевров дети и </a:t>
            </a: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понимать, что есть искусство, а что подражание, кич (</a:t>
            </a: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прекрасным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воспитания «вкуса к подлинному» может стать </a:t>
            </a:r>
            <a:r>
              <a:rPr lang="ru-RU" sz="17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7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меценатов рубежа XIX–ХХ вв. Щукина, Морозова, Мамонтова)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90742"/>
            <a:ext cx="3816424" cy="5078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приобщиться </a:t>
            </a:r>
            <a:r>
              <a:rPr lang="ru-RU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«культурному коду» современной культуры (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культурно-символический  код – набор культурных универсалий и значений, который обеспечивает включенность человека в заданный современной ситуацией смысловой универсум, что обеспечивает успешную социализацию</a:t>
            </a:r>
            <a:r>
              <a:rPr lang="ru-RU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49488" y="2767608"/>
            <a:ext cx="0" cy="517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музейного пространства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79156"/>
            <a:ext cx="2592288" cy="17281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художественный вкус и интуицию, способность оценить «настоящее»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6264" y="1190740"/>
            <a:ext cx="2592288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ценностные ориентиры, которые помогут обучающемуся выстроить собственную иерархию ценностей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653136"/>
            <a:ext cx="2592288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познать мир, используя музейные способы, основанные на визуальной коммуникации, художественной интерпретации и эмоциональном сопереживании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6264" y="4653136"/>
            <a:ext cx="2592288" cy="17281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приобщиться к «культурному коду» родной культуры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2984" y="4653136"/>
            <a:ext cx="2778720" cy="17281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«преодолеть» границы времени, увидеть предметы, ушедшие из современной культуры, но хранящие память о явлениях и событиях прошлого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200" y="1190740"/>
            <a:ext cx="2592288" cy="17281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познать суть вещей, пришедших из иных культур, например, традиционной культуры африканских народов </a:t>
            </a:r>
          </a:p>
        </p:txBody>
      </p:sp>
      <p:pic>
        <p:nvPicPr>
          <p:cNvPr id="4098" name="Picture 2" descr="https://cloudflare1.360gigapixels.com/pano/vil-muhametsin/00056816_01_Central_Hall_spherical.jpg/equirect_crop_3_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039000" cy="1447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музейного пространства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5800"/>
            <a:ext cx="6768752" cy="4239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5445224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Загадочное изображение – ритуальный предмет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чивара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используемый тайным обществом народа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бамбара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(Мали, западная Африка) , наголовник маски с изображением мифологического существа – антилопы</a:t>
            </a:r>
          </a:p>
        </p:txBody>
      </p:sp>
    </p:spTree>
    <p:extLst>
      <p:ext uri="{BB962C8B-B14F-4D97-AF65-F5344CB8AC3E}">
        <p14:creationId xmlns:p14="http://schemas.microsoft.com/office/powerpoint/2010/main" val="31783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992" y="119074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следующая последовательность действий работы с детьми и подростками в музейном пространстве, на музейной </a:t>
            </a:r>
            <a:r>
              <a:rPr lang="ru-RU" sz="20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</a:t>
            </a:r>
            <a:endParaRPr lang="ru-RU" sz="20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1292" y="2223090"/>
            <a:ext cx="3126928" cy="208669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Определение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(проблемы), которая будет личностно-значимой для ученика и «поведет» его в музей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5179888" y="2206403"/>
            <a:ext cx="3414960" cy="208669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Педагогическую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ситуацию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которой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посещения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не только решение учебных задач, но и поиск ответов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жизненно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811736" y="2852774"/>
            <a:ext cx="1224136" cy="8273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avatars.mds.yandex.net/get-zen_doc/242954/pub_5bacba8342148d00ab6844b5_5bacbad3e1011700ace1497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8" y="4437475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conet.ru/uploads/pictures/217256/content_how_to_behave_with_kids_in_the_museum2__econe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6" y="4437474"/>
            <a:ext cx="288000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57908" y="1162280"/>
            <a:ext cx="7848872" cy="22667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Выбор объектов, изучение которых позволит решить поставленную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стремиться к максимальному охвату экспозиции, достаточно выбрать </a:t>
            </a:r>
            <a:r>
              <a:rPr lang="ru-RU" sz="17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5–7 музейных объектов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Желательно, чтобы отобранные экспонаты освещали различные аспекты проблемы, не дублировали друг друга, а добавляли новые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смыслы 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fb.ru/misc/i/gallery/78438/23467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6" y="314096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culture.ru/ru/uploads/media/atlas/0001/08/193a808267757a3f162b19bbb21137bf6135637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76" y="3645024"/>
            <a:ext cx="3765104" cy="251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9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7908" y="1162280"/>
            <a:ext cx="7848872" cy="12586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четкого и понятного алгоритма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368" y="2636912"/>
            <a:ext cx="352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объектов, предлагаемых к изучению с использованием элементов музейного ориентирования (например, найдите в экспозиции музея произведения, наиболее точно передающие образ ландшафтов Русского Севера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8388" y="2632224"/>
            <a:ext cx="352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задания, для выполнения которых необходимо всесторонне исследовать объект;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виды предлагаемой деятельности (например, внимательно рассмотрите экспонат, прочитайте информацию, узнайте, обсудите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д.).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верх стрелка 6"/>
          <p:cNvSpPr/>
          <p:nvPr/>
        </p:nvSpPr>
        <p:spPr>
          <a:xfrm rot="20598691">
            <a:off x="3108978" y="1919806"/>
            <a:ext cx="2126801" cy="969760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16216" y="3911282"/>
            <a:ext cx="374688" cy="49561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98173"/>
            <a:ext cx="2664296" cy="4947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часть музейно-педагогической работы связана с организацией непосредственного взаимодействия учащихся с экспонатом, основой которого является самостоятельная исследовательская деятельность (индивидуально или в малых группах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4064" y="1398173"/>
            <a:ext cx="3334516" cy="25131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взаимодействие начинается с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рассматривания объекта,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«говорящих» деталей,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собственного впечатления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509119"/>
            <a:ext cx="4930676" cy="1885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освоить ученику азы визуальной культуры, научить его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делать выводы на основании увиденного, сопрягая новые впечатления с уже имеющимися знаниями и опытом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2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0740"/>
            <a:ext cx="2940372" cy="4758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во время взаимодействия с памятником искусства ученик может обращаться к вспомогательным источникам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этикеткам,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пояснительным текстам,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компьютерным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музее,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рассказу экскурсоводу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2396" y="1190740"/>
            <a:ext cx="2940372" cy="2382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чтобы инициатором этого обращения стал сам обучающийся (задача педагога – подсказать пути поиска недостающих сведений)</a:t>
            </a:r>
          </a:p>
        </p:txBody>
      </p:sp>
      <p:pic>
        <p:nvPicPr>
          <p:cNvPr id="10242" name="Picture 2" descr="https://www.kidsreview.ru/sites/default/files/styles/oww/public/11/14/2016_-_1431/zoologiche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28" y="3684830"/>
            <a:ext cx="4298800" cy="271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707904" y="2348880"/>
            <a:ext cx="1800200" cy="7200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0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57908" y="1268760"/>
            <a:ext cx="7848872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Завершающий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работы в музее – 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коллегиальное обсуждение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увиденного, во время которого каждому участнику предоставляется возможность высказать собственное мнение о той проблеме, которая, решалась в ходе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80520"/>
            <a:ext cx="350273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Такое обсуждение может происходить и в музее, и в классе – это зависит как от самой проблемы (может потребоваться непосредственное обращение к подлиннику), так и от организационных условий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17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2404" y="4077072"/>
            <a:ext cx="3482044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учителя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обсуждения –организовать дискуссии и задать направление</a:t>
            </a:r>
          </a:p>
        </p:txBody>
      </p:sp>
      <p:cxnSp>
        <p:nvCxnSpPr>
          <p:cNvPr id="7" name="Прямая со стрелкой 6"/>
          <p:cNvCxnSpPr>
            <a:stCxn id="3" idx="4"/>
            <a:endCxn id="4" idx="3"/>
          </p:cNvCxnSpPr>
          <p:nvPr/>
        </p:nvCxnSpPr>
        <p:spPr>
          <a:xfrm flipH="1">
            <a:off x="4042284" y="3501008"/>
            <a:ext cx="540060" cy="1659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4"/>
            <a:endCxn id="5" idx="1"/>
          </p:cNvCxnSpPr>
          <p:nvPr/>
        </p:nvCxnSpPr>
        <p:spPr>
          <a:xfrm>
            <a:off x="4582344" y="3501008"/>
            <a:ext cx="54006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0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0740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latin typeface="Times New Roman"/>
                <a:ea typeface="Calibri"/>
              </a:rPr>
              <a:t>П</a:t>
            </a:r>
            <a:r>
              <a:rPr lang="ru-RU" sz="2000" dirty="0" smtClean="0">
                <a:latin typeface="Times New Roman"/>
                <a:ea typeface="Calibri"/>
              </a:rPr>
              <a:t>роблемы </a:t>
            </a:r>
            <a:r>
              <a:rPr lang="ru-RU" sz="2000" dirty="0">
                <a:latin typeface="Times New Roman"/>
                <a:ea typeface="Calibri"/>
              </a:rPr>
              <a:t>культурологического характера чаще всего не имеют однозначного решения, потому учителю не стоит стремиться привести все выступления к единому знаменателю и дать в конце дискуссии общий «правильный </a:t>
            </a:r>
            <a:r>
              <a:rPr lang="ru-RU" sz="2000" dirty="0" smtClean="0">
                <a:latin typeface="Times New Roman"/>
                <a:ea typeface="Calibri"/>
              </a:rPr>
              <a:t>вывод»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</a:rPr>
              <a:t>Педагогическое </a:t>
            </a:r>
            <a:r>
              <a:rPr lang="ru-RU" sz="2000" dirty="0">
                <a:latin typeface="Times New Roman"/>
                <a:ea typeface="Calibri"/>
              </a:rPr>
              <a:t>мастерство в данном случае заключается в умении импровизировать, направлять дискуссию в зависимости от высказываний </a:t>
            </a:r>
            <a:r>
              <a:rPr lang="ru-RU" sz="2000" dirty="0" smtClean="0">
                <a:latin typeface="Times New Roman"/>
                <a:ea typeface="Calibri"/>
              </a:rPr>
              <a:t>участников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2344" y="3464957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Ученику, выступающему с изложением своей позиции, предлагается собрать все свои впечатления и, проанализировав их, дать аргументированный собственный вариант решения проблемы, который не может быть правильным или неправильным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ds04.infourok.ru/uploads/ex/0859/0006ab90-87f0feb1/hello_html_m285e92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8" y="1190740"/>
            <a:ext cx="3610372" cy="226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08912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способы познания мира основаны на визуальной коммуникации, художественной интерпретации и эмоциональном сопереживании. Язык музея – это язык экспонатов, общение с которыми происходит на нескольких уровнях – вербальном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невербальном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755576" y="2852936"/>
            <a:ext cx="3528392" cy="3384376"/>
          </a:xfrm>
          <a:prstGeom prst="wedgeRectCallout">
            <a:avLst>
              <a:gd name="adj1" fmla="val 32"/>
              <a:gd name="adj2" fmla="val -630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передаваемая с помощью речи, текста, письма, содержит название музейного предмета (картины), имя автора, время создания, дает описание конструкции или сюжета и т. п. Считывание и понимание такого рода информации требует овладения готовностью анализировать и сопоставлять полученные сведения.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572000" y="2843302"/>
            <a:ext cx="4104456" cy="3394009"/>
          </a:xfrm>
          <a:prstGeom prst="wedgeRoundRectCallout">
            <a:avLst>
              <a:gd name="adj1" fmla="val -10182"/>
              <a:gd name="adj2" fmla="val -606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сложен процесс «раскодирования» информации, представленной в </a:t>
            </a:r>
            <a:r>
              <a:rPr lang="ru-RU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невербальной форме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Любой музейный объект можно рассматривать как символический текст, который содержит разнообразную информацию о своем создании, бытовании, эстетических и технологических функциях. Чтобы «считывать» информацию такого рода необходим высокий уровень визуальной культуры, значительный опыт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музее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260" y="1340768"/>
            <a:ext cx="2833972" cy="4945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Учителю необходимо организовать обсуждение таким образом, чтобы в момент высказывания одного из учеников, остальные подростки были так же активно включены в дискуссию: не просто слушали, но и, например, сравнивали бы со своим решением, выявляли бы слабые и сильные места аргументации выступающего, формулировали бы вопросы к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нему</a:t>
            </a:r>
            <a:endParaRPr lang="ru-RU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340768"/>
            <a:ext cx="2833972" cy="4945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 финале дискуссии учителю необходимо вспомнить все прозвучавшие версии, озвучить их и, может быть, высказать свое мнение о той проблеме, которая была поставлена в самом начале</a:t>
            </a:r>
          </a:p>
        </p:txBody>
      </p:sp>
      <p:pic>
        <p:nvPicPr>
          <p:cNvPr id="15362" name="Picture 2" descr="http://severnoebutovomedia.ru/upload/medialibrary/410/410f15c2afebe7000e8d1e909f12b9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16" y="4473486"/>
            <a:ext cx="2427072" cy="181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vernadskogo.mos.ru/IMG_8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46" y="1335832"/>
            <a:ext cx="2331882" cy="307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91016"/>
            <a:ext cx="4464496" cy="3778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сообщения могут быть донесены до посетителя с помощью условного языка музейной экспозиции. Как правило, предмет включен в пространство витрины (экспозиции), которая моделирует некую условную ситуацию, и может рассматриваться как «особое невербальное пространственное высказывание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17730"/>
            <a:ext cx="3826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витрина (или в целом экспозиция) становится художественным текстом, нуждающимся в осмыслении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616115/f8202b3a-3c8c-478e-8e40-ec4e575d0ce6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22330"/>
            <a:ext cx="367240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5eldcwi10xcl.cloudfront.net/assets2/145/106/272/768/normal/HdZw3Amd7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26" y="2847905"/>
            <a:ext cx="3534665" cy="353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098212"/>
            <a:ext cx="8291264" cy="17619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музейного языка приводит 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посетителя от специалистов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экскурсоводов, экспертов, искусствоведов. Сам музей остается для такого посетителя безъязыким, он словно, слепой слушает рассказы о том, что можно увидеть, полагается на чужое мнение, чужие эстетические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personalguide.ru/storage/photo/guide/61/86/101620-733451d931c9ee2a1965f2b1b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6" y="2708921"/>
            <a:ext cx="421411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psd.admiral.gov.spb.ru/media/102/news/8754/images/IMG_2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1" y="3573016"/>
            <a:ext cx="3548393" cy="266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4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098212"/>
            <a:ext cx="3744416" cy="29068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музейными предметами необходимо учитывать еще один закон экспонирования музейных коллекций – </a:t>
            </a:r>
            <a:r>
              <a:rPr lang="ru-RU" sz="20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недосказанности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неоднозначен, его невозможно полностью «расшифровать»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9695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Созерцание экспоната – всегда приглашение к размышлению, 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подход позволяет вступить в свободный «диалог» с музейным объектом, найти неожиданные образы, ассоциации, творчески осмыслить его и интерпретировать</a:t>
            </a:r>
          </a:p>
        </p:txBody>
      </p:sp>
      <p:pic>
        <p:nvPicPr>
          <p:cNvPr id="3074" name="Picture 2" descr="http://ugraclassic.ru/upload/iblock/e7c/e7ccf2d4e08ba4544dbc8cc8f64f2e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88" y="1108547"/>
            <a:ext cx="2187014" cy="254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itcoinlightning.com/wp-content/uploads/2019/06/Stakenet-Cross-chain-Econom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84" y="4005064"/>
            <a:ext cx="1988220" cy="20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.pexels.com/photos/2167395/pexels-photo-2167395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00443"/>
            <a:ext cx="3600000" cy="2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03424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1749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представляет собой уникальное пространство актуализации социально-культурного опыта. Еще во второй половине XIX в. русский философ Н. Ф. Федоров опубликовал фундаментальное исследование «Философия общего дела», в котором на новых основаниях осмыслил место и роль музея в жизни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8018" y="2916187"/>
            <a:ext cx="31605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видел смысл музея не в хранении «мертвых» раритетов, а в воссоздании ушедшего, в реконструкции культуры, духовных заветов отцов и приобщению к ним через любую вещь в музейной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tdata.ru/u24/photoC0FA/20139038737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55545"/>
            <a:ext cx="1512168" cy="22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2.24aul.ru/imgs/5bce3dacdf7b22000192fee9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6484"/>
            <a:ext cx="3333014" cy="2306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0068" y="1268760"/>
            <a:ext cx="7488832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egoe Script" pitchFamily="66" charset="0"/>
                <a:cs typeface="Times New Roman" panose="02020603050405020304" pitchFamily="18" charset="0"/>
              </a:rPr>
              <a:t>музей – не собрание вещей, а собрание смыслов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581128"/>
            <a:ext cx="7488832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музейным объектом мы учимся угадывать эти многообразные, не всегда легко прочитываемые смыслы, которые, как и раз, и помогают придать глубину и многомерность нашим представлениям об окружающем мире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03424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7944" y="3140968"/>
            <a:ext cx="1008112" cy="129614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03424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музея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688" y="1079792"/>
            <a:ext cx="352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воспринимать информацию, вступать в диалог с объектами культурного наследия формируется разными путями. Имеет право на существование знакомство с произведениями по иллюстрациям, копиям или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69435"/>
            <a:ext cx="411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только музей способен дать то, что психологи называют «четвертым измерением» – собственное видение и переживание объекта, возникающее из сплава различных способов восприятия (визуального, тактильного,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одорального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пр.) и рождающее эмоциональный отклик, открытость к диалогу</a:t>
            </a:r>
          </a:p>
        </p:txBody>
      </p:sp>
      <p:pic>
        <p:nvPicPr>
          <p:cNvPr id="2050" name="Picture 2" descr="https://cf.ppt-online.org/files1/slide/8/8EwY6P3ZvR5VzHLkxX49TWyUlfdmOAprNJsBgaDui/slide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26727" r="11588" b="12474"/>
          <a:stretch/>
        </p:blipFill>
        <p:spPr bwMode="auto">
          <a:xfrm>
            <a:off x="431552" y="4573706"/>
            <a:ext cx="1224136" cy="170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bc/20/9d/bc209d305fe20c94375dbabbf7e55cc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" b="6965"/>
          <a:stretch/>
        </p:blipFill>
        <p:spPr bwMode="auto">
          <a:xfrm>
            <a:off x="1655688" y="4557667"/>
            <a:ext cx="1761728" cy="169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interesen.net/uploads/posts/2018-05/1525245369_1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16" y="4557667"/>
            <a:ext cx="1602108" cy="169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ityspb.ru/f/a0/ru/auto/201505/16235028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57667"/>
            <a:ext cx="2976441" cy="1855315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14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музейного пространства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964" y="1174979"/>
            <a:ext cx="8002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музейного пространства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3312368" cy="4496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увидеть неизвестные образцы культуры, те «вещи», которые посетитель никогда не встречал, да и не мог встретить в своем </a:t>
            </a:r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772815"/>
            <a:ext cx="4227748" cy="4496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опыт соприкосновения с подлинниками, что особенно важно в условиях информационного общества, когда большая часть школьников впервые встречаются с мировыми шедеврами не в музеях, а на обложках книг, календарях, конфетных фантиках, футболках, кружках – для них становится открытием осознание того, что много раз виденное произведение существует в единственном и неповторимом виде – в музее и существенно отличается от своих многочисленных копий</a:t>
            </a:r>
          </a:p>
        </p:txBody>
      </p:sp>
    </p:spTree>
    <p:extLst>
      <p:ext uri="{BB962C8B-B14F-4D97-AF65-F5344CB8AC3E}">
        <p14:creationId xmlns:p14="http://schemas.microsoft.com/office/powerpoint/2010/main" val="17933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Ppt Sti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 Stile</Template>
  <TotalTime>404</TotalTime>
  <Words>1405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FreePpt Stile</vt:lpstr>
      <vt:lpstr>Тема Office</vt:lpstr>
      <vt:lpstr>Стратегии освоения музейного пространства. Формы и методы работы с детьми на экспозиции музея</vt:lpstr>
      <vt:lpstr>Язык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dc:description>http://freeppt.ru - Презентации по культуре и искусству. Бесплатные шаблоны PowerPoint</dc:description>
  <cp:lastModifiedBy>Пользователь Windows</cp:lastModifiedBy>
  <cp:revision>44</cp:revision>
  <dcterms:created xsi:type="dcterms:W3CDTF">2019-11-15T18:05:46Z</dcterms:created>
  <dcterms:modified xsi:type="dcterms:W3CDTF">2019-12-02T12:43:05Z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00080078050000000000010243100207f8000400038000</vt:lpwstr>
  </property>
</Properties>
</file>