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9900"/>
    <a:srgbClr val="993300"/>
    <a:srgbClr val="DDDDDD"/>
    <a:srgbClr val="420000"/>
    <a:srgbClr val="FFC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2910" y="-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ED501-DDB7-48A7-A033-69A27FEF38A5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0F041-EA1D-4FAE-800B-25BB84D23C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73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0F041-EA1D-4FAE-800B-25BB84D23CC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303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0F041-EA1D-4FAE-800B-25BB84D23CC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85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reePptM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700213"/>
            <a:ext cx="7772400" cy="936625"/>
          </a:xfrm>
        </p:spPr>
        <p:txBody>
          <a:bodyPr/>
          <a:lstStyle>
            <a:lvl1pPr>
              <a:defRPr>
                <a:solidFill>
                  <a:srgbClr val="FFCC8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3429000"/>
            <a:ext cx="5111750" cy="5048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20000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404813"/>
            <a:ext cx="2041525" cy="5976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5973763" cy="5976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345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D8A8-62C2-4744-9542-10968BE0C362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CA94-81A0-4425-837A-80250B5C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719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D8A8-62C2-4744-9542-10968BE0C362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CA94-81A0-4425-837A-80250B5C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433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D8A8-62C2-4744-9542-10968BE0C362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CA94-81A0-4425-837A-80250B5C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38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D8A8-62C2-4744-9542-10968BE0C362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CA94-81A0-4425-837A-80250B5C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842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D8A8-62C2-4744-9542-10968BE0C362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CA94-81A0-4425-837A-80250B5C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160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D8A8-62C2-4744-9542-10968BE0C362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CA94-81A0-4425-837A-80250B5C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57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D8A8-62C2-4744-9542-10968BE0C362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CA94-81A0-4425-837A-80250B5C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0397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D8A8-62C2-4744-9542-10968BE0C362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CA94-81A0-4425-837A-80250B5C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4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511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D8A8-62C2-4744-9542-10968BE0C362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CA94-81A0-4425-837A-80250B5C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546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D8A8-62C2-4744-9542-10968BE0C362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CA94-81A0-4425-837A-80250B5C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552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D8A8-62C2-4744-9542-10968BE0C362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CA94-81A0-4425-837A-80250B5C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93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8048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3997325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06925" y="1052513"/>
            <a:ext cx="3997325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16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0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53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46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447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5441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85000"/>
                    </a14:imgEffect>
                    <a14:imgEffect>
                      <a14:brightnessContrast bright="60000" contrast="-4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reePptSlai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04813"/>
            <a:ext cx="81565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147050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2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200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200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200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2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200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200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200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2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8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8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8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8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85000"/>
                    </a14:imgEffect>
                    <a14:imgEffect>
                      <a14:brightnessContrast bright="60000" contrast="-4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BD8A8-62C2-4744-9542-10968BE0C362}" type="datetimeFigureOut">
              <a:rPr lang="ru-RU" smtClean="0"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ACA94-81A0-4425-837A-80250B5C3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35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музей для презентац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4"/>
          <a:stretch/>
        </p:blipFill>
        <p:spPr bwMode="auto">
          <a:xfrm>
            <a:off x="11120" y="0"/>
            <a:ext cx="91328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1484784"/>
            <a:ext cx="7772400" cy="3384376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 музейных коллекций в становлении гражданской идентичности школьника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1403648" y="4556432"/>
            <a:ext cx="6942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Авторы:</a:t>
            </a:r>
          </a:p>
          <a:p>
            <a:pPr algn="ctr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Е.Н.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Коробкова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к.п.н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доцент, зав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каф.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культурологического образования СПб АППО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А.А. Соколова –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д.п.н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., доцент, методист Ресурсного центра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 СПб ГБУДО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ДТДиМ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Колпинского района СПб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536" y="503314"/>
            <a:ext cx="8352928" cy="9941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музеев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876514"/>
              </p:ext>
            </p:extLst>
          </p:nvPr>
        </p:nvGraphicFramePr>
        <p:xfrm>
          <a:off x="539552" y="1268760"/>
          <a:ext cx="8064896" cy="463501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532178"/>
                <a:gridCol w="3265935"/>
                <a:gridCol w="3266783"/>
              </a:tblGrid>
              <a:tr h="33353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Гуманитарные музеи</a:t>
                      </a:r>
                      <a:endParaRPr lang="ru-RU" sz="1600" u="sng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0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Художе-ственные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Музеи изобразительного, декоративно-прикладного, народного, современного искусства; художественно-промышленные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гражданской идентичности, гордости своей принадлежностью к российской культуре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50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Исторические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Общеисторические, археологические, этнографические, военно-исторические, истории религии, историко-революционные и историко-бытовые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гражданской идентичности, чувства гордости за великие победы и свершения России и ее граждан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37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536" y="503314"/>
            <a:ext cx="8352928" cy="9941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музеев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976302"/>
              </p:ext>
            </p:extLst>
          </p:nvPr>
        </p:nvGraphicFramePr>
        <p:xfrm>
          <a:off x="539552" y="1196752"/>
          <a:ext cx="7939806" cy="478581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508413"/>
                <a:gridCol w="2907413"/>
                <a:gridCol w="3523980"/>
              </a:tblGrid>
              <a:tr h="1709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</a:t>
                      </a:r>
                      <a:r>
                        <a:rPr lang="en-US" sz="16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ратурные</a:t>
                      </a: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Историко-литературные; мемориальные и монографические, посвященные творчеству писателей или поэтов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гражданской идентичности, гордости своей принадлежностью к российской культуре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3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Музыкальные 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Музыкальные и мемориальные музеи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3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Театральные 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Театральные и мемориальные музеи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3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Архитек</a:t>
                      </a:r>
                      <a:r>
                        <a:rPr lang="en-US" sz="16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турные</a:t>
                      </a: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Музеи-памятники, мемориальные музеи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55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</a:t>
                      </a:r>
                      <a:r>
                        <a:rPr lang="en-US" sz="16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гические</a:t>
                      </a:r>
                      <a:r>
                        <a:rPr lang="ru-RU" sz="16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Педагогические, физкультуры и спорта, мемориальные выдающихся педагогов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78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536" y="503314"/>
            <a:ext cx="8352928" cy="9941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музеев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615410"/>
              </p:ext>
            </p:extLst>
          </p:nvPr>
        </p:nvGraphicFramePr>
        <p:xfrm>
          <a:off x="539552" y="1196752"/>
          <a:ext cx="8064896" cy="527224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532178"/>
                <a:gridCol w="3265935"/>
                <a:gridCol w="3266783"/>
              </a:tblGrid>
              <a:tr h="22529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Естественнонаучные музеи</a:t>
                      </a:r>
                      <a:endParaRPr lang="ru-RU" sz="1500" u="sng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940" marR="579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Комплексные </a:t>
                      </a:r>
                      <a:endParaRPr lang="ru-RU" sz="15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940" marR="5794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Музеи природы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940" marR="5794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Музеи природы в национальных парках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940" marR="57940" marT="0" marB="0"/>
                </a:tc>
              </a:tr>
              <a:tr h="675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Геологические </a:t>
                      </a:r>
                      <a:endParaRPr lang="ru-RU" sz="15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940" marR="5794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Геологические, минералогические, геологоразведочные, палеонтологические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940" marR="57940" marT="0" marB="0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гражданской идентичности, чувства гордости за великие достижения российской науки, природные богатства России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940" marR="57940" marT="0" marB="0"/>
                </a:tc>
              </a:tr>
              <a:tr h="225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Биологические </a:t>
                      </a:r>
                      <a:endParaRPr lang="ru-RU" sz="15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940" marR="5794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Ботанические, зоологические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940" marR="5794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Почвоведения</a:t>
                      </a:r>
                      <a:endParaRPr lang="ru-RU" sz="15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940" marR="579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940" marR="5794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29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Отраслевые музеи</a:t>
                      </a:r>
                      <a:endParaRPr lang="ru-RU" sz="1500" u="sng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940" marR="579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29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Научно-технические</a:t>
                      </a:r>
                      <a:endParaRPr lang="ru-RU" sz="15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940" marR="579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гражданской идентичности, чувства гордости за великие достижения российской науки, техники и технологии, промышленности и сельского хозяйства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940" marR="57940" marT="0" marB="0"/>
                </a:tc>
              </a:tr>
              <a:tr h="22529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Сельскохозяйственные</a:t>
                      </a:r>
                      <a:endParaRPr lang="ru-RU" sz="15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940" marR="579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64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Промыш</a:t>
                      </a:r>
                      <a:r>
                        <a:rPr lang="en-US" sz="15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5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ленные</a:t>
                      </a:r>
                      <a:endParaRPr lang="ru-RU" sz="15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940" marR="5794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Промышленные и художественно-промышленные, истории предприятий и производств, </a:t>
                      </a: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музеефицированные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промышленные объекты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940" marR="5794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29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Строительства</a:t>
                      </a:r>
                      <a:endParaRPr lang="ru-RU" sz="15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940" marR="579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11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Транспорта</a:t>
                      </a:r>
                      <a:endParaRPr lang="ru-RU" sz="15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940" marR="5794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Музеи экипажа, железнодорожного транспорта, автомобильного транспорта, авиационного транспорта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940" marR="5794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29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Связи </a:t>
                      </a:r>
                      <a:endParaRPr lang="ru-RU" sz="15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940" marR="579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91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343265"/>
              </p:ext>
            </p:extLst>
          </p:nvPr>
        </p:nvGraphicFramePr>
        <p:xfrm>
          <a:off x="611560" y="1340768"/>
          <a:ext cx="7920880" cy="3744416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712433"/>
                <a:gridCol w="3208447"/>
              </a:tblGrid>
              <a:tr h="17105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Авиации и космонавтики </a:t>
                      </a:r>
                      <a:endParaRPr lang="ru-RU" sz="14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гражданской идентичности, чувства гордости за великие достижения советской и российской авиации и космонавтики 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63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Военной техники  </a:t>
                      </a:r>
                      <a:endParaRPr lang="ru-RU" sz="14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гражданской идентичности, чувства гордости за достижения российский военной науки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0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Живые музеи</a:t>
                      </a:r>
                      <a:endParaRPr lang="ru-RU" sz="14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локальной, региональной идентичности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536" y="503314"/>
            <a:ext cx="8352928" cy="9941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музеев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5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536" y="503314"/>
            <a:ext cx="8352928" cy="9941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музеев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556" y="1040527"/>
            <a:ext cx="799288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Существенный вклад в формирование российской гражданской и региональной идентичности, целостного мировоззрения вносят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5645" y="1691584"/>
            <a:ext cx="4572000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средовые музеи, предоставляющие большой объем информации об историко-культурном и природном наследии России, в том числе музеи-усадьбы, объектами </a:t>
            </a: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музеефикации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которых служат архитектурные, ландшафтные и хозяйственные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комплексы</a:t>
            </a: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03086" y="1689209"/>
            <a:ext cx="354537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мемориальные музеи ансамблевого типа, созданные на основе </a:t>
            </a:r>
            <a:r>
              <a:rPr lang="ru-RU" sz="1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музеефикации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домов, в которых жили выдающиеся деятели истории и культуры или происходили значительные исторические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</a:t>
            </a: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Картинки по запросу дом музей село ширяе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08" y="4123018"/>
            <a:ext cx="4200437" cy="1898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5928" y="6002447"/>
            <a:ext cx="4137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/>
              <a:t>Музейный комплекс в с. Ширяево, Самарская область</a:t>
            </a:r>
            <a:endParaRPr lang="ru-RU" sz="1200" i="1" dirty="0"/>
          </a:p>
        </p:txBody>
      </p:sp>
      <p:pic>
        <p:nvPicPr>
          <p:cNvPr id="14340" name="Picture 4" descr="Картинки по запросу музей дача пушки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53" y="4407396"/>
            <a:ext cx="3114161" cy="173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08551" y="6131887"/>
            <a:ext cx="3593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/>
              <a:t>Музей-дача </a:t>
            </a:r>
            <a:r>
              <a:rPr lang="ru-RU" sz="1200" i="1" dirty="0" err="1" smtClean="0"/>
              <a:t>А.С.Пушкина,г</a:t>
            </a:r>
            <a:r>
              <a:rPr lang="ru-RU" sz="1200" i="1" dirty="0" smtClean="0"/>
              <a:t>. Санкт-Петербург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35294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196752"/>
            <a:ext cx="403244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мемориальные музеи, увековечивающие память о выдающихся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исторических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событиях, государственных и общественных деятелях, представителях науки, культуры и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</a:t>
            </a: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503314"/>
            <a:ext cx="8352928" cy="9941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музеев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1196751"/>
            <a:ext cx="417646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художественные музеи, имеющие мировую славу и составляющие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национальное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достояние России (Эрмитаж, Русский музей, Музей изобразительных искусств имени А. С. Пушкина, Третьяковская галерея и др.); </a:t>
            </a:r>
          </a:p>
        </p:txBody>
      </p:sp>
      <p:pic>
        <p:nvPicPr>
          <p:cNvPr id="15362" name="Picture 2" descr="Картинки по запросу музей домик петра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335798"/>
            <a:ext cx="3495163" cy="2325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69899" y="5661247"/>
            <a:ext cx="2259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 smtClean="0"/>
              <a:t>Музей «Домик Петра </a:t>
            </a:r>
            <a:r>
              <a:rPr lang="en-US" sz="1400" i="1" dirty="0" smtClean="0"/>
              <a:t>I</a:t>
            </a:r>
            <a:r>
              <a:rPr lang="ru-RU" sz="1400" i="1" dirty="0" smtClean="0"/>
              <a:t>»,</a:t>
            </a:r>
          </a:p>
          <a:p>
            <a:pPr algn="ctr"/>
            <a:r>
              <a:rPr lang="ru-RU" sz="1400" i="1" dirty="0" smtClean="0"/>
              <a:t>г. Санкт-Петербург</a:t>
            </a:r>
            <a:endParaRPr lang="ru-RU" sz="1400" i="1" dirty="0"/>
          </a:p>
        </p:txBody>
      </p:sp>
      <p:pic>
        <p:nvPicPr>
          <p:cNvPr id="15364" name="Picture 4" descr="Картинки по запросу третьяковская галере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816" y="3335799"/>
            <a:ext cx="3637064" cy="2325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05812" y="5661247"/>
            <a:ext cx="3095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/>
              <a:t>Третьяковская </a:t>
            </a:r>
            <a:r>
              <a:rPr lang="ru-RU" sz="1400" i="1" dirty="0" smtClean="0"/>
              <a:t>галерея, г. Москва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1708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78252" y="1246840"/>
            <a:ext cx="28808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авиации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космонавтики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503314"/>
            <a:ext cx="8352928" cy="9941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музеев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246840"/>
            <a:ext cx="228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исторические, в том числе военно-исторические;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08139" y="1280954"/>
            <a:ext cx="2526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военной техники; </a:t>
            </a:r>
          </a:p>
        </p:txBody>
      </p:sp>
      <p:pic>
        <p:nvPicPr>
          <p:cNvPr id="16386" name="Picture 2" descr="Картинки по запросу исторический музей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24"/>
          <a:stretch/>
        </p:blipFill>
        <p:spPr bwMode="auto">
          <a:xfrm>
            <a:off x="787859" y="2570279"/>
            <a:ext cx="2520280" cy="1575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2326" y="4159954"/>
            <a:ext cx="2851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 smtClean="0"/>
              <a:t>Исторический музей, г. Москва</a:t>
            </a:r>
            <a:endParaRPr lang="ru-RU" sz="1400" i="1" dirty="0"/>
          </a:p>
        </p:txBody>
      </p:sp>
      <p:pic>
        <p:nvPicPr>
          <p:cNvPr id="16388" name="Picture 4" descr="Картинки по запросу музей военной артиллерии сп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99" y="4467731"/>
            <a:ext cx="2520000" cy="14976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1218" y="5946702"/>
            <a:ext cx="3013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 smtClean="0"/>
              <a:t>Военно-исторический музей</a:t>
            </a:r>
          </a:p>
          <a:p>
            <a:pPr algn="ctr"/>
            <a:r>
              <a:rPr lang="ru-RU" sz="1400" i="1" dirty="0" err="1" smtClean="0"/>
              <a:t>артилерии</a:t>
            </a:r>
            <a:r>
              <a:rPr lang="ru-RU" sz="1400" i="1" dirty="0" smtClean="0"/>
              <a:t>, г. Санкт-Петербург</a:t>
            </a:r>
            <a:endParaRPr lang="ru-RU" sz="1400" i="1" dirty="0"/>
          </a:p>
        </p:txBody>
      </p:sp>
      <p:pic>
        <p:nvPicPr>
          <p:cNvPr id="16390" name="Picture 6" descr="Картинки по запросу музей военной техни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426" y="1706839"/>
            <a:ext cx="2574692" cy="1331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82871" y="3096293"/>
            <a:ext cx="22038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/>
              <a:t>Музей военной </a:t>
            </a:r>
            <a:r>
              <a:rPr lang="ru-RU" sz="1400" i="1" dirty="0" smtClean="0"/>
              <a:t>техники</a:t>
            </a:r>
          </a:p>
          <a:p>
            <a:pPr algn="ctr"/>
            <a:r>
              <a:rPr lang="ru-RU" sz="1400" i="1" dirty="0" smtClean="0"/>
              <a:t>в </a:t>
            </a:r>
            <a:r>
              <a:rPr lang="ru-RU" sz="1400" i="1" dirty="0"/>
              <a:t>Верхней </a:t>
            </a:r>
            <a:r>
              <a:rPr lang="ru-RU" sz="1400" i="1" dirty="0" smtClean="0"/>
              <a:t>Пышме,</a:t>
            </a:r>
          </a:p>
          <a:p>
            <a:pPr algn="ctr"/>
            <a:r>
              <a:rPr lang="ru-RU" sz="1400" i="1" dirty="0" smtClean="0"/>
              <a:t>Свердловская область</a:t>
            </a:r>
            <a:endParaRPr lang="ru-RU" sz="14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1572" y="5710173"/>
            <a:ext cx="28864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Музей военной </a:t>
            </a:r>
            <a:r>
              <a:rPr lang="ru-RU" sz="1400" i="1" dirty="0" smtClean="0"/>
              <a:t>техники</a:t>
            </a:r>
          </a:p>
          <a:p>
            <a:pPr algn="ctr"/>
            <a:r>
              <a:rPr lang="ru-RU" sz="1400" i="1" dirty="0" smtClean="0"/>
              <a:t>на </a:t>
            </a:r>
            <a:r>
              <a:rPr lang="ru-RU" sz="1400" i="1" dirty="0"/>
              <a:t>Поклонной </a:t>
            </a:r>
            <a:r>
              <a:rPr lang="ru-RU" sz="1400" i="1" dirty="0" smtClean="0"/>
              <a:t>Горе,</a:t>
            </a:r>
          </a:p>
          <a:p>
            <a:pPr algn="ctr"/>
            <a:r>
              <a:rPr lang="ru-RU" sz="1400" i="1" dirty="0" smtClean="0"/>
              <a:t>г. Москва</a:t>
            </a:r>
            <a:endParaRPr lang="ru-RU" sz="1400" i="1" dirty="0"/>
          </a:p>
        </p:txBody>
      </p:sp>
      <p:pic>
        <p:nvPicPr>
          <p:cNvPr id="16392" name="Picture 8" descr="Картинки по запросу музей военной техники поклонная гор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426" y="3834957"/>
            <a:ext cx="2574692" cy="1875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Картинки по запросу музей авиаци монин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92" y="1954726"/>
            <a:ext cx="2632330" cy="1527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150710" y="3481844"/>
            <a:ext cx="2335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/>
              <a:t>Музей </a:t>
            </a:r>
            <a:r>
              <a:rPr lang="ru-RU" sz="1400" i="1" dirty="0" smtClean="0"/>
              <a:t>авиации в Монино,</a:t>
            </a:r>
          </a:p>
          <a:p>
            <a:pPr algn="ctr"/>
            <a:r>
              <a:rPr lang="ru-RU" sz="1400" i="1" dirty="0" smtClean="0"/>
              <a:t>Московская область</a:t>
            </a:r>
            <a:endParaRPr lang="ru-RU" sz="1400" i="1" dirty="0"/>
          </a:p>
        </p:txBody>
      </p:sp>
      <p:pic>
        <p:nvPicPr>
          <p:cNvPr id="16396" name="Picture 12" descr="Картинки по запросу музей космонавтики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7"/>
          <a:stretch/>
        </p:blipFill>
        <p:spPr bwMode="auto">
          <a:xfrm>
            <a:off x="6165148" y="4005063"/>
            <a:ext cx="2469674" cy="1920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972118" y="5925617"/>
            <a:ext cx="2886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/>
              <a:t>Музей </a:t>
            </a:r>
            <a:r>
              <a:rPr lang="ru-RU" sz="1400" i="1" dirty="0" smtClean="0"/>
              <a:t>космонавтики,</a:t>
            </a:r>
          </a:p>
          <a:p>
            <a:pPr algn="ctr"/>
            <a:r>
              <a:rPr lang="ru-RU" sz="1400" i="1" dirty="0" smtClean="0"/>
              <a:t>г. Москва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22053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536" y="503314"/>
            <a:ext cx="8352928" cy="9941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Музеефикация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246839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Музеефикация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предприятий, транспортных средств, военной техники и создание музеев-заводов, музеев-мастерских, музеев-кораблей обеспечивает сохранение и раскрытие историко-культурной ценности памятников истории российской промышленности, науки и техники, в том числе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утраченных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Музеефикация предприят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89" y="3068960"/>
            <a:ext cx="3681612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Музеефикация предприят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715" y="3501008"/>
            <a:ext cx="3695733" cy="27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20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536" y="503314"/>
            <a:ext cx="8352928" cy="9941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Музеефикация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40768"/>
            <a:ext cx="3888432" cy="48965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позволяет обучающимся найти ценностные ориентиры, которые помогают выстроить собственную иерархию ценностей, найти устойчивые ориентиры в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endParaRPr lang="en-US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Музейные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коллекции дают представление о нравственных ценностях, выработанных за долгую историю существования человечества, примеры отваги и самоотверженности, доблести, доброты и всепоглощающей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любви</a:t>
            </a:r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09302" y="1340768"/>
            <a:ext cx="3888432" cy="48965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освоения пространства культуры как единого и неразделенного на отдельные области знания дает возможность осознать мир как целостность, где все взаимосвязано, и увидеть многообразие моделей мироздания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освоения мира культуры ученик имеет возможность выбрать те модели, которые составят основу его собственной картины мира, и те убеждения, которые станут в последствии неотъемлемыми качествами личности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35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3168352" cy="532859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исторической памяти и исторической культуры, становление патриотизма и гражданственности средствами музейной педагогики происходят в процессе социального взаимодействия и социально-значимой деятельности в музейно-образовательном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124744"/>
            <a:ext cx="4978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образовательного потенциала музеев с применением средств музейной педагогики вносят значительный вклад в формирование гражданской, региональной, локальной и этнической идентичности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lum bright="29000"/>
          </a:blip>
          <a:srcRect l="13203" t="30490" r="6002"/>
          <a:stretch>
            <a:fillRect/>
          </a:stretch>
        </p:blipFill>
        <p:spPr bwMode="auto">
          <a:xfrm>
            <a:off x="5420509" y="3081969"/>
            <a:ext cx="3266155" cy="2300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методист\AppData\Local\Microsoft\Windows\Temporary Internet Files\Content.Word\DSC00553.jpg"/>
          <p:cNvPicPr/>
          <p:nvPr/>
        </p:nvPicPr>
        <p:blipFill>
          <a:blip r:embed="rId3" cstate="print">
            <a:lum bright="27000"/>
          </a:blip>
          <a:srcRect l="21667" t="24113"/>
          <a:stretch>
            <a:fillRect/>
          </a:stretch>
        </p:blipFill>
        <p:spPr bwMode="auto">
          <a:xfrm>
            <a:off x="3059833" y="4171731"/>
            <a:ext cx="2360676" cy="2069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0383" y="2056157"/>
            <a:ext cx="3316415" cy="44102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i="1" u="sng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Социально-культурная среда (СКС)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социальное пространство, система общественных отношений в сфере образования, культуры и досуга, которые обеспечивает социокультурная инфраструктура – музеи и другие учреждения культуры, искусства, спорта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59841" y="3754775"/>
            <a:ext cx="4978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микроуровне социально-культурная среда ассоциируется с пространством личностного развития, профессионального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самоопределения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самоидентификации и духовно-нравственного совершенствования в быстроизменяющемся мире в интересах самой личности, общества и государства</a:t>
            </a:r>
          </a:p>
        </p:txBody>
      </p:sp>
      <p:pic>
        <p:nvPicPr>
          <p:cNvPr id="3074" name="Picture 2" descr="Картинки по запросу школьные музе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954" y="2060848"/>
            <a:ext cx="2645949" cy="1693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школьные музе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2060848"/>
            <a:ext cx="2259730" cy="1693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88467" y="931227"/>
            <a:ext cx="8198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u="sng" dirty="0"/>
              <a:t>Современная концепция музея основана </a:t>
            </a:r>
            <a:r>
              <a:rPr lang="ru-RU" i="1" u="sng" dirty="0" smtClean="0"/>
              <a:t>на таких понятиях как</a:t>
            </a:r>
            <a:endParaRPr lang="ru-RU" i="1" u="sng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9655" y="1523638"/>
            <a:ext cx="2520280" cy="4642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оциально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-культурная </a:t>
            </a: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среда (СКС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32453" y="1542842"/>
            <a:ext cx="2583765" cy="4642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</a:pPr>
            <a:r>
              <a:rPr lang="ru-RU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Музейно-краеведческая среда</a:t>
            </a:r>
            <a:endParaRPr lang="ru-RU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>
            <a:stCxn id="7" idx="2"/>
            <a:endCxn id="12" idx="3"/>
          </p:cNvCxnSpPr>
          <p:nvPr/>
        </p:nvCxnSpPr>
        <p:spPr>
          <a:xfrm flipH="1">
            <a:off x="3179935" y="1268760"/>
            <a:ext cx="1392065" cy="486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7" idx="2"/>
            <a:endCxn id="15" idx="1"/>
          </p:cNvCxnSpPr>
          <p:nvPr/>
        </p:nvCxnSpPr>
        <p:spPr>
          <a:xfrm>
            <a:off x="4572000" y="1268760"/>
            <a:ext cx="1460453" cy="506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3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536" y="1124744"/>
            <a:ext cx="8291264" cy="5040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социально-культурной макросреде 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действуют</a:t>
            </a:r>
            <a:endParaRPr lang="en-US" sz="20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07143" y="2003302"/>
            <a:ext cx="2304256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</a:t>
            </a:r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301616" y="3975383"/>
            <a:ext cx="2479104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</a:t>
            </a: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-мерности</a:t>
            </a:r>
          </a:p>
        </p:txBody>
      </p:sp>
      <p:sp>
        <p:nvSpPr>
          <p:cNvPr id="6" name="Овал 5"/>
          <p:cNvSpPr/>
          <p:nvPr/>
        </p:nvSpPr>
        <p:spPr>
          <a:xfrm>
            <a:off x="6052901" y="2003302"/>
            <a:ext cx="2304256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институты 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-дарствен-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ного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масштаба</a:t>
            </a:r>
          </a:p>
        </p:txBody>
      </p:sp>
      <p:pic>
        <p:nvPicPr>
          <p:cNvPr id="4098" name="Picture 2" descr="Картинки по запросу круг со стрелками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167" y="2003302"/>
            <a:ext cx="1838002" cy="183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7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536" y="394375"/>
            <a:ext cx="8352928" cy="9941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41170"/>
            <a:ext cx="35283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i="1" u="sng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Музей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исторически сложившийся институт, хранящий в подлинных предметы, отражающие исторические картины мира и способы познания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бытия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1041168"/>
            <a:ext cx="35283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пространстве музея непротиворечиво встречаются и соседствуют самые противоречивые артефакты, доступные для непосредственного диалога в системах отношений «Я – мир», «Я – культура»</a:t>
            </a:r>
          </a:p>
        </p:txBody>
      </p:sp>
      <p:pic>
        <p:nvPicPr>
          <p:cNvPr id="5122" name="Picture 2" descr="Картинки по запросу муз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09937"/>
            <a:ext cx="3312368" cy="2284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муз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98581"/>
            <a:ext cx="3744416" cy="2496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9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536" y="394375"/>
            <a:ext cx="8352928" cy="9941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</a:t>
            </a:r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064896" cy="17281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ln w="127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музея как пространства диалога позволяет наиболее полно использовать уникальный потенциал музейных коллекций в образовательной деятельности и формирования гражданской, региональной и локальной </a:t>
            </a:r>
            <a:r>
              <a:rPr lang="ru-RU" sz="2000" b="1" dirty="0" smtClean="0">
                <a:ln w="127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идентичности</a:t>
            </a:r>
            <a:endParaRPr lang="ru-RU" sz="2000" b="1" dirty="0">
              <a:ln w="1270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011850"/>
            <a:ext cx="8043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музей как открытая система также </a:t>
            </a:r>
            <a:r>
              <a:rPr lang="ru-RU" sz="2000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</a:t>
            </a:r>
            <a:endParaRPr lang="ru-RU" sz="2000" b="1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>
            <a:stCxn id="6" idx="2"/>
            <a:endCxn id="14" idx="0"/>
          </p:cNvCxnSpPr>
          <p:nvPr/>
        </p:nvCxnSpPr>
        <p:spPr>
          <a:xfrm>
            <a:off x="4417314" y="3411960"/>
            <a:ext cx="2447763" cy="1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2"/>
            <a:endCxn id="13" idx="0"/>
          </p:cNvCxnSpPr>
          <p:nvPr/>
        </p:nvCxnSpPr>
        <p:spPr>
          <a:xfrm flipH="1">
            <a:off x="2280519" y="3411960"/>
            <a:ext cx="2136795" cy="1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Блок-схема: альтернативный процесс 12"/>
          <p:cNvSpPr/>
          <p:nvPr/>
        </p:nvSpPr>
        <p:spPr>
          <a:xfrm>
            <a:off x="516323" y="4869160"/>
            <a:ext cx="3528392" cy="144016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 культур (традиционной и современной; дореволюционной, советской и постсоветской) 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100881" y="4869160"/>
            <a:ext cx="3528392" cy="144016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сотворчество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учителей, родителей, краеведов, ветеранов, духовенства и т. д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17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6307" y="702344"/>
            <a:ext cx="3312368" cy="56170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музеев в конкретных исторических условиях определяет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экспозиции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деятельности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современном этапе музеи становятся многофункциональный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центрами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сохранения и распространения информации посредством </a:t>
            </a:r>
            <a:r>
              <a:rPr lang="ru-RU" b="1" i="1" u="sng" dirty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музейных предметов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культурно-исторических и естественно-научных ценностей, представленных в художественных, археологических, нумизматических, этнографических, оружейных,  естественнонаучных и иных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коллекциях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Картинки по запросу муз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292"/>
            <a:ext cx="2160240" cy="1656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муз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2160240" cy="1842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музе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94" y="2348879"/>
            <a:ext cx="2277070" cy="1842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Картинки по запросу музе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75" y="4309932"/>
            <a:ext cx="4652189" cy="2009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Картинки по запросу музе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792" y="476293"/>
            <a:ext cx="2304672" cy="1656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30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536" y="394375"/>
            <a:ext cx="8352928" cy="9941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музеев по содержанию экспозиции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96752"/>
            <a:ext cx="316835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r>
              <a:rPr lang="ru-RU" sz="24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уманитарные</a:t>
            </a:r>
            <a:endParaRPr lang="ru-RU" sz="2400" b="1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204864"/>
            <a:ext cx="316835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Естественно-научные</a:t>
            </a:r>
            <a:endParaRPr lang="ru-RU" sz="2400" b="1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212976"/>
            <a:ext cx="3168352" cy="792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Комплексные (совмещают более 2-х профилей)</a:t>
            </a:r>
            <a:endParaRPr lang="ru-RU" sz="2000" b="1" dirty="0">
              <a:ln w="1905"/>
              <a:solidFill>
                <a:srgbClr val="8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025443" y="4005064"/>
            <a:ext cx="432048" cy="43204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42205" y="4478323"/>
            <a:ext cx="2798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smtClean="0"/>
              <a:t>Экспозиции знакомят с:</a:t>
            </a:r>
            <a:endParaRPr lang="ru-RU" i="1" u="sng" dirty="0"/>
          </a:p>
        </p:txBody>
      </p:sp>
      <p:pic>
        <p:nvPicPr>
          <p:cNvPr id="8194" name="Picture 2" descr="Картинки по запросу история наро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44" y="4820593"/>
            <a:ext cx="1987390" cy="12403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851920" y="1163099"/>
            <a:ext cx="489654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Музейные коллекции и отдельные музейные предметы нередко становятся объектами краеведческих исследований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краеведческих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объединений в свою очередь вносят вклад в пополнение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коллекций</a:t>
            </a:r>
          </a:p>
          <a:p>
            <a:pPr marL="342900" lvl="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Подобная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отношений в характерна и для школьных краеведческих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 </a:t>
            </a: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Картинки по запросу природа регион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31" y="4833712"/>
            <a:ext cx="1987200" cy="1213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Картинки по запросу хозяйств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186" y="4104089"/>
            <a:ext cx="1987200" cy="11178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Картинки по запросу культура народ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92" y="4820593"/>
            <a:ext cx="1987200" cy="12264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Картинки по запросу быт народа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8"/>
          <a:stretch/>
        </p:blipFill>
        <p:spPr bwMode="auto">
          <a:xfrm>
            <a:off x="6485438" y="4059965"/>
            <a:ext cx="1987200" cy="12060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9598" y="6060953"/>
            <a:ext cx="1780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Историей региона</a:t>
            </a:r>
            <a:endParaRPr lang="ru-RU" sz="14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456905" y="6057989"/>
            <a:ext cx="1777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Природой региона</a:t>
            </a:r>
            <a:endParaRPr lang="ru-RU" sz="1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5411551" y="6047008"/>
            <a:ext cx="1839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Культурой региона</a:t>
            </a:r>
            <a:endParaRPr lang="ru-RU" sz="1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4183651" y="5098781"/>
            <a:ext cx="1227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i="1" dirty="0" smtClean="0"/>
              <a:t>Хозяйством</a:t>
            </a:r>
          </a:p>
          <a:p>
            <a:pPr algn="ctr"/>
            <a:r>
              <a:rPr lang="ru-RU" sz="1400" i="1" dirty="0" smtClean="0"/>
              <a:t>региона</a:t>
            </a:r>
            <a:endParaRPr lang="ru-RU" sz="1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7244738" y="5221890"/>
            <a:ext cx="15372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Бытом региона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09799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536" y="503314"/>
            <a:ext cx="8352928" cy="9941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музеев</a:t>
            </a:r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9037" y="1143493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музеев разного профиля в становлении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 идентичности школьников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00182"/>
              </p:ext>
            </p:extLst>
          </p:nvPr>
        </p:nvGraphicFramePr>
        <p:xfrm>
          <a:off x="635806" y="1988841"/>
          <a:ext cx="7920879" cy="4468668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639837"/>
                <a:gridCol w="2640521"/>
                <a:gridCol w="2640521"/>
              </a:tblGrid>
              <a:tr h="1007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МУЗЕЕВ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МУЗЕЕВ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ВКЛАД В ФОРМИРОВАНИЕ ГРАЖДАНСКОЙ ИДЕНТИЧНОСТИ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17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178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Комплексные музеи</a:t>
                      </a:r>
                      <a:endParaRPr lang="ru-RU" sz="1500" u="sng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1271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Ансамблевые 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средовые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Музеи-заповедники, музеи-усадьбы, дома-музеи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гражданской идентичности, гордости своей принадлежностью к российской культуре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01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Экомузеи, музеи заповедников, природных и национальных парков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экологической культуры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8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Краеведческие </a:t>
                      </a:r>
                      <a:endParaRPr lang="ru-RU" sz="1500" i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Областные, районные, отдельных поселений, школ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локальной, региональной, этнической идентичности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31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eePpt Stil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FreePpt Stile</Template>
  <TotalTime>146</TotalTime>
  <Words>1070</Words>
  <Application>Microsoft Office PowerPoint</Application>
  <PresentationFormat>Экран (4:3)</PresentationFormat>
  <Paragraphs>152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FreePpt Stile</vt:lpstr>
      <vt:lpstr>Тема Office</vt:lpstr>
      <vt:lpstr>Потенциал музейных коллекций в становлении гражданской идентичности школьника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dc:description>http://freeppt.ru - Презентации по культуре и искусству. Бесплатные шаблоны PowerPoint</dc:description>
  <cp:lastModifiedBy>Пользователь Windows</cp:lastModifiedBy>
  <cp:revision>24</cp:revision>
  <dcterms:created xsi:type="dcterms:W3CDTF">2019-11-15T18:05:46Z</dcterms:created>
  <dcterms:modified xsi:type="dcterms:W3CDTF">2019-12-02T10:40:57Z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00080078050000000000010243100207f8000400038000</vt:lpwstr>
  </property>
</Properties>
</file>