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5" r:id="rId18"/>
    <p:sldId id="293" r:id="rId19"/>
    <p:sldId id="294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5" r:id="rId35"/>
    <p:sldId id="310" r:id="rId36"/>
    <p:sldId id="311" r:id="rId37"/>
    <p:sldId id="312" r:id="rId38"/>
    <p:sldId id="313" r:id="rId39"/>
    <p:sldId id="314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391"/>
    <a:srgbClr val="800000"/>
    <a:srgbClr val="78ADCD"/>
    <a:srgbClr val="1984CC"/>
    <a:srgbClr val="03136A"/>
    <a:srgbClr val="35759D"/>
    <a:srgbClr val="35B19D"/>
    <a:srgbClr val="000000"/>
    <a:srgbClr val="FFFF00"/>
    <a:srgbClr val="B3D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8" autoAdjust="0"/>
    <p:restoredTop sz="95596" autoAdjust="0"/>
  </p:normalViewPr>
  <p:slideViewPr>
    <p:cSldViewPr>
      <p:cViewPr>
        <p:scale>
          <a:sx n="64" d="100"/>
          <a:sy n="64" d="100"/>
        </p:scale>
        <p:origin x="-3078" y="-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F52CC7-5BE5-4431-AA29-F4A72716A7D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B71313-600A-49A6-B9B7-B1011F66ADE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5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rPr>
            <a:t>дополнительные общеобразовательные общеразвивающие программы</a:t>
          </a:r>
          <a:endParaRPr lang="ru-RU" sz="1500" b="1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gm:t>
    </dgm:pt>
    <dgm:pt modelId="{F290DC72-CDC9-475F-8C55-C8C3F8F6D2E1}" type="parTrans" cxnId="{C2DCF4D1-DFAE-4A33-A0F2-9CD83C5D9201}">
      <dgm:prSet/>
      <dgm:spPr/>
      <dgm:t>
        <a:bodyPr/>
        <a:lstStyle/>
        <a:p>
          <a:endParaRPr lang="ru-RU"/>
        </a:p>
      </dgm:t>
    </dgm:pt>
    <dgm:pt modelId="{C4644E61-5155-4520-A9A6-170D76CEF041}" type="sibTrans" cxnId="{C2DCF4D1-DFAE-4A33-A0F2-9CD83C5D9201}">
      <dgm:prSet/>
      <dgm:spPr/>
      <dgm:t>
        <a:bodyPr/>
        <a:lstStyle/>
        <a:p>
          <a:endParaRPr lang="ru-RU"/>
        </a:p>
      </dgm:t>
    </dgm:pt>
    <dgm:pt modelId="{7C582B61-9B58-410C-A743-ACA94ECA26D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rPr>
            <a:t>экскурсии и культурно-образовательные туры, интегрированные в школьные в образовательную программу основного образования и программы отдельных учебных дисциплин: история, мировая художественная культура, основы религиозных культур и светской этики, краеведческие курсы «История и культура Санкт-Петербурга», «</a:t>
          </a:r>
          <a:r>
            <a:rPr lang="ru-RU" sz="1400" b="1" cap="none" spc="0" dirty="0" err="1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rPr>
            <a:t>Москвоведение</a:t>
          </a:r>
          <a:r>
            <a:rPr lang="ru-RU" sz="1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rPr>
            <a:t>» и т. д</a:t>
          </a:r>
          <a:endParaRPr lang="ru-RU" sz="1400" b="1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gm:t>
    </dgm:pt>
    <dgm:pt modelId="{A9FD9FD2-7EC5-48D0-8E36-879C589A963B}" type="parTrans" cxnId="{6DE08442-6968-41D1-8B9A-06509D37BC25}">
      <dgm:prSet/>
      <dgm:spPr/>
      <dgm:t>
        <a:bodyPr/>
        <a:lstStyle/>
        <a:p>
          <a:endParaRPr lang="ru-RU"/>
        </a:p>
      </dgm:t>
    </dgm:pt>
    <dgm:pt modelId="{0ADCF039-DB79-4719-ACC1-15B968894F90}" type="sibTrans" cxnId="{6DE08442-6968-41D1-8B9A-06509D37BC25}">
      <dgm:prSet/>
      <dgm:spPr/>
      <dgm:t>
        <a:bodyPr/>
        <a:lstStyle/>
        <a:p>
          <a:endParaRPr lang="ru-RU"/>
        </a:p>
      </dgm:t>
    </dgm:pt>
    <dgm:pt modelId="{8227D8DC-097B-4CD5-8577-518C3C69B27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5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rPr>
            <a:t>образовательные путешествия</a:t>
          </a:r>
          <a:endParaRPr lang="ru-RU" sz="1500" b="1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gm:t>
    </dgm:pt>
    <dgm:pt modelId="{61928DCF-0C49-48E2-97EC-8DCEA1393D74}" type="parTrans" cxnId="{BF56BB11-5C1C-4ED8-8725-9940EDB41924}">
      <dgm:prSet/>
      <dgm:spPr/>
      <dgm:t>
        <a:bodyPr/>
        <a:lstStyle/>
        <a:p>
          <a:endParaRPr lang="ru-RU"/>
        </a:p>
      </dgm:t>
    </dgm:pt>
    <dgm:pt modelId="{20D7EFF2-336C-4FDC-8CBB-7094186BAD61}" type="sibTrans" cxnId="{BF56BB11-5C1C-4ED8-8725-9940EDB41924}">
      <dgm:prSet/>
      <dgm:spPr/>
      <dgm:t>
        <a:bodyPr/>
        <a:lstStyle/>
        <a:p>
          <a:endParaRPr lang="ru-RU"/>
        </a:p>
      </dgm:t>
    </dgm:pt>
    <dgm:pt modelId="{53022699-A4E8-4C6A-87E7-DEB98767E222}" type="pres">
      <dgm:prSet presAssocID="{8DF52CC7-5BE5-4431-AA29-F4A72716A7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902462-0F14-46A7-B604-ED7066303D1B}" type="pres">
      <dgm:prSet presAssocID="{A5B71313-600A-49A6-B9B7-B1011F66ADE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4C1C8-07FD-4259-A4AC-6B4B510259EE}" type="pres">
      <dgm:prSet presAssocID="{C4644E61-5155-4520-A9A6-170D76CEF041}" presName="sibTrans" presStyleCnt="0"/>
      <dgm:spPr/>
    </dgm:pt>
    <dgm:pt modelId="{94D2A0E3-D171-4ACE-A9F3-2C35BC595200}" type="pres">
      <dgm:prSet presAssocID="{7C582B61-9B58-410C-A743-ACA94ECA26D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1566F-5B98-4E14-A88D-DE6FABC6C59C}" type="pres">
      <dgm:prSet presAssocID="{0ADCF039-DB79-4719-ACC1-15B968894F90}" presName="sibTrans" presStyleCnt="0"/>
      <dgm:spPr/>
    </dgm:pt>
    <dgm:pt modelId="{6EAF65E3-5EB7-4650-B05C-13CDC4AE4167}" type="pres">
      <dgm:prSet presAssocID="{8227D8DC-097B-4CD5-8577-518C3C69B27D}" presName="node" presStyleLbl="node1" presStyleIdx="2" presStyleCnt="3" custLinFactX="111295" custLinFactNeighborX="200000" custLinFactNeighborY="7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6BB11-5C1C-4ED8-8725-9940EDB41924}" srcId="{8DF52CC7-5BE5-4431-AA29-F4A72716A7DC}" destId="{8227D8DC-097B-4CD5-8577-518C3C69B27D}" srcOrd="2" destOrd="0" parTransId="{61928DCF-0C49-48E2-97EC-8DCEA1393D74}" sibTransId="{20D7EFF2-336C-4FDC-8CBB-7094186BAD61}"/>
    <dgm:cxn modelId="{90F46E32-952E-474D-91AE-D948CA183F44}" type="presOf" srcId="{7C582B61-9B58-410C-A743-ACA94ECA26D8}" destId="{94D2A0E3-D171-4ACE-A9F3-2C35BC595200}" srcOrd="0" destOrd="0" presId="urn:microsoft.com/office/officeart/2005/8/layout/hList6"/>
    <dgm:cxn modelId="{D9B1CDC0-3C27-40E7-9242-347FBC8E9F97}" type="presOf" srcId="{8227D8DC-097B-4CD5-8577-518C3C69B27D}" destId="{6EAF65E3-5EB7-4650-B05C-13CDC4AE4167}" srcOrd="0" destOrd="0" presId="urn:microsoft.com/office/officeart/2005/8/layout/hList6"/>
    <dgm:cxn modelId="{9537FF26-5F47-4CE3-AA5F-301226C89C48}" type="presOf" srcId="{A5B71313-600A-49A6-B9B7-B1011F66ADE2}" destId="{43902462-0F14-46A7-B604-ED7066303D1B}" srcOrd="0" destOrd="0" presId="urn:microsoft.com/office/officeart/2005/8/layout/hList6"/>
    <dgm:cxn modelId="{C2DCF4D1-DFAE-4A33-A0F2-9CD83C5D9201}" srcId="{8DF52CC7-5BE5-4431-AA29-F4A72716A7DC}" destId="{A5B71313-600A-49A6-B9B7-B1011F66ADE2}" srcOrd="0" destOrd="0" parTransId="{F290DC72-CDC9-475F-8C55-C8C3F8F6D2E1}" sibTransId="{C4644E61-5155-4520-A9A6-170D76CEF041}"/>
    <dgm:cxn modelId="{142EC660-4EA2-4D50-9CFB-96583DD818C8}" type="presOf" srcId="{8DF52CC7-5BE5-4431-AA29-F4A72716A7DC}" destId="{53022699-A4E8-4C6A-87E7-DEB98767E222}" srcOrd="0" destOrd="0" presId="urn:microsoft.com/office/officeart/2005/8/layout/hList6"/>
    <dgm:cxn modelId="{6DE08442-6968-41D1-8B9A-06509D37BC25}" srcId="{8DF52CC7-5BE5-4431-AA29-F4A72716A7DC}" destId="{7C582B61-9B58-410C-A743-ACA94ECA26D8}" srcOrd="1" destOrd="0" parTransId="{A9FD9FD2-7EC5-48D0-8E36-879C589A963B}" sibTransId="{0ADCF039-DB79-4719-ACC1-15B968894F90}"/>
    <dgm:cxn modelId="{F2B82949-B50C-47D7-8567-4A546DBDBF4B}" type="presParOf" srcId="{53022699-A4E8-4C6A-87E7-DEB98767E222}" destId="{43902462-0F14-46A7-B604-ED7066303D1B}" srcOrd="0" destOrd="0" presId="urn:microsoft.com/office/officeart/2005/8/layout/hList6"/>
    <dgm:cxn modelId="{5AC2E775-4B36-4872-B464-DB08395B9CC1}" type="presParOf" srcId="{53022699-A4E8-4C6A-87E7-DEB98767E222}" destId="{5174C1C8-07FD-4259-A4AC-6B4B510259EE}" srcOrd="1" destOrd="0" presId="urn:microsoft.com/office/officeart/2005/8/layout/hList6"/>
    <dgm:cxn modelId="{AEE7B5ED-E51D-4DF3-BCD7-14C84B08F7A6}" type="presParOf" srcId="{53022699-A4E8-4C6A-87E7-DEB98767E222}" destId="{94D2A0E3-D171-4ACE-A9F3-2C35BC595200}" srcOrd="2" destOrd="0" presId="urn:microsoft.com/office/officeart/2005/8/layout/hList6"/>
    <dgm:cxn modelId="{54405CC1-3CB3-4B75-ADAB-E7F144BB1FF1}" type="presParOf" srcId="{53022699-A4E8-4C6A-87E7-DEB98767E222}" destId="{81A1566F-5B98-4E14-A88D-DE6FABC6C59C}" srcOrd="3" destOrd="0" presId="urn:microsoft.com/office/officeart/2005/8/layout/hList6"/>
    <dgm:cxn modelId="{8C79E74C-9730-45F7-A1EC-151A8C4EB8D3}" type="presParOf" srcId="{53022699-A4E8-4C6A-87E7-DEB98767E222}" destId="{6EAF65E3-5EB7-4650-B05C-13CDC4AE416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F52CC7-5BE5-4431-AA29-F4A72716A7D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B71313-600A-49A6-B9B7-B1011F66ADE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rPr>
            <a:t>проекты, нацеленные на выявление и изучение объектов культурного наследия</a:t>
          </a:r>
          <a:endParaRPr lang="ru-RU" sz="2000" b="1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gm:t>
    </dgm:pt>
    <dgm:pt modelId="{F290DC72-CDC9-475F-8C55-C8C3F8F6D2E1}" type="parTrans" cxnId="{C2DCF4D1-DFAE-4A33-A0F2-9CD83C5D9201}">
      <dgm:prSet/>
      <dgm:spPr/>
      <dgm:t>
        <a:bodyPr/>
        <a:lstStyle/>
        <a:p>
          <a:endParaRPr lang="ru-RU"/>
        </a:p>
      </dgm:t>
    </dgm:pt>
    <dgm:pt modelId="{C4644E61-5155-4520-A9A6-170D76CEF041}" type="sibTrans" cxnId="{C2DCF4D1-DFAE-4A33-A0F2-9CD83C5D9201}">
      <dgm:prSet/>
      <dgm:spPr/>
      <dgm:t>
        <a:bodyPr/>
        <a:lstStyle/>
        <a:p>
          <a:endParaRPr lang="ru-RU"/>
        </a:p>
      </dgm:t>
    </dgm:pt>
    <dgm:pt modelId="{7C582B61-9B58-410C-A743-ACA94ECA26D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rPr>
            <a:t>социально-ориентированные мероприятия и акции по охране культурного наследия</a:t>
          </a:r>
          <a:endParaRPr lang="ru-RU" sz="2000" b="1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gm:t>
    </dgm:pt>
    <dgm:pt modelId="{A9FD9FD2-7EC5-48D0-8E36-879C589A963B}" type="parTrans" cxnId="{6DE08442-6968-41D1-8B9A-06509D37BC25}">
      <dgm:prSet/>
      <dgm:spPr/>
      <dgm:t>
        <a:bodyPr/>
        <a:lstStyle/>
        <a:p>
          <a:endParaRPr lang="ru-RU"/>
        </a:p>
      </dgm:t>
    </dgm:pt>
    <dgm:pt modelId="{0ADCF039-DB79-4719-ACC1-15B968894F90}" type="sibTrans" cxnId="{6DE08442-6968-41D1-8B9A-06509D37BC25}">
      <dgm:prSet/>
      <dgm:spPr/>
      <dgm:t>
        <a:bodyPr/>
        <a:lstStyle/>
        <a:p>
          <a:endParaRPr lang="ru-RU"/>
        </a:p>
      </dgm:t>
    </dgm:pt>
    <dgm:pt modelId="{53022699-A4E8-4C6A-87E7-DEB98767E222}" type="pres">
      <dgm:prSet presAssocID="{8DF52CC7-5BE5-4431-AA29-F4A72716A7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902462-0F14-46A7-B604-ED7066303D1B}" type="pres">
      <dgm:prSet presAssocID="{A5B71313-600A-49A6-B9B7-B1011F66ADE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4C1C8-07FD-4259-A4AC-6B4B510259EE}" type="pres">
      <dgm:prSet presAssocID="{C4644E61-5155-4520-A9A6-170D76CEF041}" presName="sibTrans" presStyleCnt="0"/>
      <dgm:spPr/>
    </dgm:pt>
    <dgm:pt modelId="{94D2A0E3-D171-4ACE-A9F3-2C35BC595200}" type="pres">
      <dgm:prSet presAssocID="{7C582B61-9B58-410C-A743-ACA94ECA26D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BCC790-F6CF-4682-AFB2-67D98E651B38}" type="presOf" srcId="{8DF52CC7-5BE5-4431-AA29-F4A72716A7DC}" destId="{53022699-A4E8-4C6A-87E7-DEB98767E222}" srcOrd="0" destOrd="0" presId="urn:microsoft.com/office/officeart/2005/8/layout/hList6"/>
    <dgm:cxn modelId="{AC9C4457-225B-4C8D-8874-FA35DC523886}" type="presOf" srcId="{A5B71313-600A-49A6-B9B7-B1011F66ADE2}" destId="{43902462-0F14-46A7-B604-ED7066303D1B}" srcOrd="0" destOrd="0" presId="urn:microsoft.com/office/officeart/2005/8/layout/hList6"/>
    <dgm:cxn modelId="{6DE08442-6968-41D1-8B9A-06509D37BC25}" srcId="{8DF52CC7-5BE5-4431-AA29-F4A72716A7DC}" destId="{7C582B61-9B58-410C-A743-ACA94ECA26D8}" srcOrd="1" destOrd="0" parTransId="{A9FD9FD2-7EC5-48D0-8E36-879C589A963B}" sibTransId="{0ADCF039-DB79-4719-ACC1-15B968894F90}"/>
    <dgm:cxn modelId="{89FFA540-656C-485C-8E63-324B76E61AC0}" type="presOf" srcId="{7C582B61-9B58-410C-A743-ACA94ECA26D8}" destId="{94D2A0E3-D171-4ACE-A9F3-2C35BC595200}" srcOrd="0" destOrd="0" presId="urn:microsoft.com/office/officeart/2005/8/layout/hList6"/>
    <dgm:cxn modelId="{C2DCF4D1-DFAE-4A33-A0F2-9CD83C5D9201}" srcId="{8DF52CC7-5BE5-4431-AA29-F4A72716A7DC}" destId="{A5B71313-600A-49A6-B9B7-B1011F66ADE2}" srcOrd="0" destOrd="0" parTransId="{F290DC72-CDC9-475F-8C55-C8C3F8F6D2E1}" sibTransId="{C4644E61-5155-4520-A9A6-170D76CEF041}"/>
    <dgm:cxn modelId="{5A277771-D4D7-4EC0-9ABA-BEFED6559AC4}" type="presParOf" srcId="{53022699-A4E8-4C6A-87E7-DEB98767E222}" destId="{43902462-0F14-46A7-B604-ED7066303D1B}" srcOrd="0" destOrd="0" presId="urn:microsoft.com/office/officeart/2005/8/layout/hList6"/>
    <dgm:cxn modelId="{35E6D847-DABB-4743-93B6-84CBFC3DD60B}" type="presParOf" srcId="{53022699-A4E8-4C6A-87E7-DEB98767E222}" destId="{5174C1C8-07FD-4259-A4AC-6B4B510259EE}" srcOrd="1" destOrd="0" presId="urn:microsoft.com/office/officeart/2005/8/layout/hList6"/>
    <dgm:cxn modelId="{DBC09AEC-4451-4199-8C1C-8ED475D5B4B5}" type="presParOf" srcId="{53022699-A4E8-4C6A-87E7-DEB98767E222}" destId="{94D2A0E3-D171-4ACE-A9F3-2C35BC595200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225064-8D8D-4F2B-834B-CAC1F74EF035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B6C9C5-B600-422F-B466-155F82730631}">
      <dgm:prSet phldrT="[Текст]" phldr="1"/>
      <dgm:spPr/>
      <dgm:t>
        <a:bodyPr/>
        <a:lstStyle/>
        <a:p>
          <a:endParaRPr lang="ru-RU" dirty="0"/>
        </a:p>
      </dgm:t>
    </dgm:pt>
    <dgm:pt modelId="{037634EA-4031-4E80-B7B1-951594075469}" type="parTrans" cxnId="{F72AFB4C-D0C4-48EB-B0AA-F91A8E550A31}">
      <dgm:prSet/>
      <dgm:spPr/>
      <dgm:t>
        <a:bodyPr/>
        <a:lstStyle/>
        <a:p>
          <a:endParaRPr lang="ru-RU"/>
        </a:p>
      </dgm:t>
    </dgm:pt>
    <dgm:pt modelId="{54E94C8C-A839-484D-820B-82CA3581D19A}" type="sibTrans" cxnId="{F72AFB4C-D0C4-48EB-B0AA-F91A8E550A31}">
      <dgm:prSet/>
      <dgm:spPr/>
      <dgm:t>
        <a:bodyPr/>
        <a:lstStyle/>
        <a:p>
          <a:endParaRPr lang="ru-RU"/>
        </a:p>
      </dgm:t>
    </dgm:pt>
    <dgm:pt modelId="{D85CE412-A6DA-4ADD-8A88-64F58705E538}">
      <dgm:prSet phldrT="[Текст]"/>
      <dgm:spPr/>
      <dgm:t>
        <a:bodyPr/>
        <a:lstStyle/>
        <a:p>
          <a:r>
            <a:rPr lang="ru-RU" dirty="0" smtClean="0"/>
            <a:t>1. Усвоение информации, полученной от экскурсовода. Задача педагога – помочь ученикам собрать и структурировать информацию, связать ее с проблемами, актуальными для обучающихся, местного социума</a:t>
          </a:r>
          <a:endParaRPr lang="ru-RU" dirty="0"/>
        </a:p>
      </dgm:t>
    </dgm:pt>
    <dgm:pt modelId="{22A7F4DF-C4A4-4189-BCF9-46655FE97DE8}" type="parTrans" cxnId="{F601BA8F-72A8-4F25-8071-3EA48E1FEE17}">
      <dgm:prSet/>
      <dgm:spPr/>
      <dgm:t>
        <a:bodyPr/>
        <a:lstStyle/>
        <a:p>
          <a:endParaRPr lang="ru-RU"/>
        </a:p>
      </dgm:t>
    </dgm:pt>
    <dgm:pt modelId="{09C02B82-20AD-4408-A426-34DAE9684FE5}" type="sibTrans" cxnId="{F601BA8F-72A8-4F25-8071-3EA48E1FEE17}">
      <dgm:prSet/>
      <dgm:spPr/>
      <dgm:t>
        <a:bodyPr/>
        <a:lstStyle/>
        <a:p>
          <a:endParaRPr lang="ru-RU"/>
        </a:p>
      </dgm:t>
    </dgm:pt>
    <dgm:pt modelId="{961134E6-C210-4744-AA1D-48DB13D0762C}">
      <dgm:prSet phldrT="[Текст]"/>
      <dgm:spPr/>
      <dgm:t>
        <a:bodyPr/>
        <a:lstStyle/>
        <a:p>
          <a:r>
            <a:rPr lang="ru-RU" dirty="0" smtClean="0"/>
            <a:t>2. Переосмысление полученных сведений. Обучающимся необходимо предоставить возможность самостоятельно проанализировать информацию и решить, как использовать ее в учебной и </a:t>
          </a:r>
          <a:r>
            <a:rPr lang="ru-RU" dirty="0" err="1" smtClean="0"/>
            <a:t>внеучебной</a:t>
          </a:r>
          <a:r>
            <a:rPr lang="ru-RU" dirty="0" smtClean="0"/>
            <a:t> деятельности, при выборе профессии и т. д. </a:t>
          </a:r>
          <a:endParaRPr lang="ru-RU" dirty="0"/>
        </a:p>
      </dgm:t>
    </dgm:pt>
    <dgm:pt modelId="{D6F5594F-3BEE-4475-893B-C930DC36629C}" type="parTrans" cxnId="{FB86AFC1-C27A-457F-84F0-6A63A0FDDD0D}">
      <dgm:prSet/>
      <dgm:spPr/>
      <dgm:t>
        <a:bodyPr/>
        <a:lstStyle/>
        <a:p>
          <a:endParaRPr lang="ru-RU"/>
        </a:p>
      </dgm:t>
    </dgm:pt>
    <dgm:pt modelId="{78FBE25C-3B70-43D0-B15C-C2E04B08177D}" type="sibTrans" cxnId="{FB86AFC1-C27A-457F-84F0-6A63A0FDDD0D}">
      <dgm:prSet/>
      <dgm:spPr/>
      <dgm:t>
        <a:bodyPr/>
        <a:lstStyle/>
        <a:p>
          <a:endParaRPr lang="ru-RU"/>
        </a:p>
      </dgm:t>
    </dgm:pt>
    <dgm:pt modelId="{B394F927-07B0-4C70-A479-43C99429ADAF}">
      <dgm:prSet phldrT="[Текст]" phldr="1"/>
      <dgm:spPr/>
      <dgm:t>
        <a:bodyPr/>
        <a:lstStyle/>
        <a:p>
          <a:endParaRPr lang="ru-RU" dirty="0"/>
        </a:p>
      </dgm:t>
    </dgm:pt>
    <dgm:pt modelId="{DACA151E-BE55-4049-B753-B7F19C6B14CB}" type="sibTrans" cxnId="{FCAEF25E-CB43-46E3-9A07-B15B2386C615}">
      <dgm:prSet/>
      <dgm:spPr/>
      <dgm:t>
        <a:bodyPr/>
        <a:lstStyle/>
        <a:p>
          <a:endParaRPr lang="ru-RU"/>
        </a:p>
      </dgm:t>
    </dgm:pt>
    <dgm:pt modelId="{7889F838-ED35-4E07-89BD-C1F0998BEC2E}" type="parTrans" cxnId="{FCAEF25E-CB43-46E3-9A07-B15B2386C615}">
      <dgm:prSet/>
      <dgm:spPr/>
      <dgm:t>
        <a:bodyPr/>
        <a:lstStyle/>
        <a:p>
          <a:endParaRPr lang="ru-RU"/>
        </a:p>
      </dgm:t>
    </dgm:pt>
    <dgm:pt modelId="{D7EBCF1A-10D9-4EF6-9416-78C56DFF43EB}" type="pres">
      <dgm:prSet presAssocID="{12225064-8D8D-4F2B-834B-CAC1F74EF03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6EF9ADF0-C382-4C08-8270-B5553E6DB08F}" type="pres">
      <dgm:prSet presAssocID="{20B6C9C5-B600-422F-B466-155F82730631}" presName="parenttextcomposite" presStyleCnt="0"/>
      <dgm:spPr/>
    </dgm:pt>
    <dgm:pt modelId="{75F3E758-F391-47FA-8B8E-7D6D8851597A}" type="pres">
      <dgm:prSet presAssocID="{20B6C9C5-B600-422F-B466-155F82730631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35353-3CD2-420C-B0AC-2882F5C3A1C6}" type="pres">
      <dgm:prSet presAssocID="{20B6C9C5-B600-422F-B466-155F82730631}" presName="composite" presStyleCnt="0"/>
      <dgm:spPr/>
    </dgm:pt>
    <dgm:pt modelId="{5E9D3267-DD34-4E54-946B-714E55DE8804}" type="pres">
      <dgm:prSet presAssocID="{20B6C9C5-B600-422F-B466-155F82730631}" presName="chevron1" presStyleLbl="alignNode1" presStyleIdx="0" presStyleCnt="14"/>
      <dgm:spPr/>
    </dgm:pt>
    <dgm:pt modelId="{077886E6-3FE3-4C56-B405-5E7CCAB0DE71}" type="pres">
      <dgm:prSet presAssocID="{20B6C9C5-B600-422F-B466-155F82730631}" presName="chevron2" presStyleLbl="alignNode1" presStyleIdx="1" presStyleCnt="14"/>
      <dgm:spPr/>
    </dgm:pt>
    <dgm:pt modelId="{AFFD0A11-0E27-45AE-A998-2D76E36BF8D2}" type="pres">
      <dgm:prSet presAssocID="{20B6C9C5-B600-422F-B466-155F82730631}" presName="chevron3" presStyleLbl="alignNode1" presStyleIdx="2" presStyleCnt="14"/>
      <dgm:spPr/>
    </dgm:pt>
    <dgm:pt modelId="{B4B343C5-CB4E-474A-BACB-2EAA40E4EE24}" type="pres">
      <dgm:prSet presAssocID="{20B6C9C5-B600-422F-B466-155F82730631}" presName="chevron4" presStyleLbl="alignNode1" presStyleIdx="3" presStyleCnt="14"/>
      <dgm:spPr/>
    </dgm:pt>
    <dgm:pt modelId="{11A20E45-9C7E-4CCC-A2D7-7E954216670C}" type="pres">
      <dgm:prSet presAssocID="{20B6C9C5-B600-422F-B466-155F82730631}" presName="chevron5" presStyleLbl="alignNode1" presStyleIdx="4" presStyleCnt="14"/>
      <dgm:spPr/>
    </dgm:pt>
    <dgm:pt modelId="{31D58089-F4B2-4A82-8DA5-CA50983484B7}" type="pres">
      <dgm:prSet presAssocID="{20B6C9C5-B600-422F-B466-155F82730631}" presName="chevron6" presStyleLbl="alignNode1" presStyleIdx="5" presStyleCnt="14"/>
      <dgm:spPr/>
    </dgm:pt>
    <dgm:pt modelId="{FBF070D2-D237-49EA-88C0-60A9D56108F4}" type="pres">
      <dgm:prSet presAssocID="{20B6C9C5-B600-422F-B466-155F82730631}" presName="chevron7" presStyleLbl="alignNode1" presStyleIdx="6" presStyleCnt="14"/>
      <dgm:spPr/>
    </dgm:pt>
    <dgm:pt modelId="{502735D6-CD9D-4A69-B599-451FBA51F501}" type="pres">
      <dgm:prSet presAssocID="{20B6C9C5-B600-422F-B466-155F82730631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54DF2-4807-46AD-B8EE-4F5AC0C27391}" type="pres">
      <dgm:prSet presAssocID="{54E94C8C-A839-484D-820B-82CA3581D19A}" presName="sibTrans" presStyleCnt="0"/>
      <dgm:spPr/>
    </dgm:pt>
    <dgm:pt modelId="{27A5BA82-E253-4BBA-A553-E0FB9EC46C2A}" type="pres">
      <dgm:prSet presAssocID="{B394F927-07B0-4C70-A479-43C99429ADAF}" presName="parenttextcomposite" presStyleCnt="0"/>
      <dgm:spPr/>
    </dgm:pt>
    <dgm:pt modelId="{5DDF26A5-F158-4B73-A737-B3DCCD53B19C}" type="pres">
      <dgm:prSet presAssocID="{B394F927-07B0-4C70-A479-43C99429ADAF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CD39C-416F-4014-902C-5B2D22D24C83}" type="pres">
      <dgm:prSet presAssocID="{B394F927-07B0-4C70-A479-43C99429ADAF}" presName="composite" presStyleCnt="0"/>
      <dgm:spPr/>
    </dgm:pt>
    <dgm:pt modelId="{EEBB8A15-F13A-4DBF-A024-18B719448340}" type="pres">
      <dgm:prSet presAssocID="{B394F927-07B0-4C70-A479-43C99429ADAF}" presName="chevron1" presStyleLbl="alignNode1" presStyleIdx="7" presStyleCnt="14"/>
      <dgm:spPr/>
    </dgm:pt>
    <dgm:pt modelId="{20CADED3-FB61-4B57-8ABE-47446CEE81BC}" type="pres">
      <dgm:prSet presAssocID="{B394F927-07B0-4C70-A479-43C99429ADAF}" presName="chevron2" presStyleLbl="alignNode1" presStyleIdx="8" presStyleCnt="14"/>
      <dgm:spPr/>
    </dgm:pt>
    <dgm:pt modelId="{A0E97C7B-FA73-4C7C-88F9-A75A5509C770}" type="pres">
      <dgm:prSet presAssocID="{B394F927-07B0-4C70-A479-43C99429ADAF}" presName="chevron3" presStyleLbl="alignNode1" presStyleIdx="9" presStyleCnt="14"/>
      <dgm:spPr/>
    </dgm:pt>
    <dgm:pt modelId="{5B835F59-7D8A-44EF-930F-B533B7793041}" type="pres">
      <dgm:prSet presAssocID="{B394F927-07B0-4C70-A479-43C99429ADAF}" presName="chevron4" presStyleLbl="alignNode1" presStyleIdx="10" presStyleCnt="14"/>
      <dgm:spPr/>
    </dgm:pt>
    <dgm:pt modelId="{066B9758-873F-46F1-801E-65CBF5E2586D}" type="pres">
      <dgm:prSet presAssocID="{B394F927-07B0-4C70-A479-43C99429ADAF}" presName="chevron5" presStyleLbl="alignNode1" presStyleIdx="11" presStyleCnt="14"/>
      <dgm:spPr/>
    </dgm:pt>
    <dgm:pt modelId="{A09364D6-8361-4892-A41C-4AFADEA8AF6C}" type="pres">
      <dgm:prSet presAssocID="{B394F927-07B0-4C70-A479-43C99429ADAF}" presName="chevron6" presStyleLbl="alignNode1" presStyleIdx="12" presStyleCnt="14"/>
      <dgm:spPr/>
    </dgm:pt>
    <dgm:pt modelId="{9A9F47A1-1347-48B2-99FB-47733F05CE5A}" type="pres">
      <dgm:prSet presAssocID="{B394F927-07B0-4C70-A479-43C99429ADAF}" presName="chevron7" presStyleLbl="alignNode1" presStyleIdx="13" presStyleCnt="14"/>
      <dgm:spPr/>
    </dgm:pt>
    <dgm:pt modelId="{14F6786F-7954-449F-8FDE-2F158CF32CED}" type="pres">
      <dgm:prSet presAssocID="{B394F927-07B0-4C70-A479-43C99429ADAF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01BA8F-72A8-4F25-8071-3EA48E1FEE17}" srcId="{20B6C9C5-B600-422F-B466-155F82730631}" destId="{D85CE412-A6DA-4ADD-8A88-64F58705E538}" srcOrd="0" destOrd="0" parTransId="{22A7F4DF-C4A4-4189-BCF9-46655FE97DE8}" sibTransId="{09C02B82-20AD-4408-A426-34DAE9684FE5}"/>
    <dgm:cxn modelId="{2877553B-C651-47D0-8343-A6DB7281B8F7}" type="presOf" srcId="{B394F927-07B0-4C70-A479-43C99429ADAF}" destId="{5DDF26A5-F158-4B73-A737-B3DCCD53B19C}" srcOrd="0" destOrd="0" presId="urn:microsoft.com/office/officeart/2008/layout/VerticalAccentList"/>
    <dgm:cxn modelId="{F72AFB4C-D0C4-48EB-B0AA-F91A8E550A31}" srcId="{12225064-8D8D-4F2B-834B-CAC1F74EF035}" destId="{20B6C9C5-B600-422F-B466-155F82730631}" srcOrd="0" destOrd="0" parTransId="{037634EA-4031-4E80-B7B1-951594075469}" sibTransId="{54E94C8C-A839-484D-820B-82CA3581D19A}"/>
    <dgm:cxn modelId="{12EC3C60-7604-44D3-B3C8-98CBAB76227A}" type="presOf" srcId="{12225064-8D8D-4F2B-834B-CAC1F74EF035}" destId="{D7EBCF1A-10D9-4EF6-9416-78C56DFF43EB}" srcOrd="0" destOrd="0" presId="urn:microsoft.com/office/officeart/2008/layout/VerticalAccentList"/>
    <dgm:cxn modelId="{FB86AFC1-C27A-457F-84F0-6A63A0FDDD0D}" srcId="{B394F927-07B0-4C70-A479-43C99429ADAF}" destId="{961134E6-C210-4744-AA1D-48DB13D0762C}" srcOrd="0" destOrd="0" parTransId="{D6F5594F-3BEE-4475-893B-C930DC36629C}" sibTransId="{78FBE25C-3B70-43D0-B15C-C2E04B08177D}"/>
    <dgm:cxn modelId="{1FE93951-D814-400A-BD35-93A9F6CA93D1}" type="presOf" srcId="{961134E6-C210-4744-AA1D-48DB13D0762C}" destId="{14F6786F-7954-449F-8FDE-2F158CF32CED}" srcOrd="0" destOrd="0" presId="urn:microsoft.com/office/officeart/2008/layout/VerticalAccentList"/>
    <dgm:cxn modelId="{A2E81926-3DBF-4410-8484-D6C462CD8F4D}" type="presOf" srcId="{D85CE412-A6DA-4ADD-8A88-64F58705E538}" destId="{502735D6-CD9D-4A69-B599-451FBA51F501}" srcOrd="0" destOrd="0" presId="urn:microsoft.com/office/officeart/2008/layout/VerticalAccentList"/>
    <dgm:cxn modelId="{FCAEF25E-CB43-46E3-9A07-B15B2386C615}" srcId="{12225064-8D8D-4F2B-834B-CAC1F74EF035}" destId="{B394F927-07B0-4C70-A479-43C99429ADAF}" srcOrd="1" destOrd="0" parTransId="{7889F838-ED35-4E07-89BD-C1F0998BEC2E}" sibTransId="{DACA151E-BE55-4049-B753-B7F19C6B14CB}"/>
    <dgm:cxn modelId="{59073F4E-DAD8-4D3E-A83B-331A09371BFE}" type="presOf" srcId="{20B6C9C5-B600-422F-B466-155F82730631}" destId="{75F3E758-F391-47FA-8B8E-7D6D8851597A}" srcOrd="0" destOrd="0" presId="urn:microsoft.com/office/officeart/2008/layout/VerticalAccentList"/>
    <dgm:cxn modelId="{9F5A3042-BA44-46B3-BC06-C544D73ED370}" type="presParOf" srcId="{D7EBCF1A-10D9-4EF6-9416-78C56DFF43EB}" destId="{6EF9ADF0-C382-4C08-8270-B5553E6DB08F}" srcOrd="0" destOrd="0" presId="urn:microsoft.com/office/officeart/2008/layout/VerticalAccentList"/>
    <dgm:cxn modelId="{2FDF389F-1B40-4BCE-8895-0A557BA926B6}" type="presParOf" srcId="{6EF9ADF0-C382-4C08-8270-B5553E6DB08F}" destId="{75F3E758-F391-47FA-8B8E-7D6D8851597A}" srcOrd="0" destOrd="0" presId="urn:microsoft.com/office/officeart/2008/layout/VerticalAccentList"/>
    <dgm:cxn modelId="{CC3BAB13-A956-491D-85E4-AA8FF96C5031}" type="presParOf" srcId="{D7EBCF1A-10D9-4EF6-9416-78C56DFF43EB}" destId="{1DA35353-3CD2-420C-B0AC-2882F5C3A1C6}" srcOrd="1" destOrd="0" presId="urn:microsoft.com/office/officeart/2008/layout/VerticalAccentList"/>
    <dgm:cxn modelId="{B0A27DB9-49D7-4E0C-A229-D34A29681017}" type="presParOf" srcId="{1DA35353-3CD2-420C-B0AC-2882F5C3A1C6}" destId="{5E9D3267-DD34-4E54-946B-714E55DE8804}" srcOrd="0" destOrd="0" presId="urn:microsoft.com/office/officeart/2008/layout/VerticalAccentList"/>
    <dgm:cxn modelId="{BE9CE72F-C702-43AF-90AE-A72740FE4937}" type="presParOf" srcId="{1DA35353-3CD2-420C-B0AC-2882F5C3A1C6}" destId="{077886E6-3FE3-4C56-B405-5E7CCAB0DE71}" srcOrd="1" destOrd="0" presId="urn:microsoft.com/office/officeart/2008/layout/VerticalAccentList"/>
    <dgm:cxn modelId="{88725803-5ABA-4636-8B90-6228BFC4B1A4}" type="presParOf" srcId="{1DA35353-3CD2-420C-B0AC-2882F5C3A1C6}" destId="{AFFD0A11-0E27-45AE-A998-2D76E36BF8D2}" srcOrd="2" destOrd="0" presId="urn:microsoft.com/office/officeart/2008/layout/VerticalAccentList"/>
    <dgm:cxn modelId="{BC67FDD1-80E4-40D1-BA21-25C197444D72}" type="presParOf" srcId="{1DA35353-3CD2-420C-B0AC-2882F5C3A1C6}" destId="{B4B343C5-CB4E-474A-BACB-2EAA40E4EE24}" srcOrd="3" destOrd="0" presId="urn:microsoft.com/office/officeart/2008/layout/VerticalAccentList"/>
    <dgm:cxn modelId="{B4B670DE-9D3B-4F53-89BE-26F1D852C03F}" type="presParOf" srcId="{1DA35353-3CD2-420C-B0AC-2882F5C3A1C6}" destId="{11A20E45-9C7E-4CCC-A2D7-7E954216670C}" srcOrd="4" destOrd="0" presId="urn:microsoft.com/office/officeart/2008/layout/VerticalAccentList"/>
    <dgm:cxn modelId="{9AFA2693-CB51-4B78-B546-DF7CE78E2F7B}" type="presParOf" srcId="{1DA35353-3CD2-420C-B0AC-2882F5C3A1C6}" destId="{31D58089-F4B2-4A82-8DA5-CA50983484B7}" srcOrd="5" destOrd="0" presId="urn:microsoft.com/office/officeart/2008/layout/VerticalAccentList"/>
    <dgm:cxn modelId="{F36349FF-D34D-4673-A94E-62CB874244A0}" type="presParOf" srcId="{1DA35353-3CD2-420C-B0AC-2882F5C3A1C6}" destId="{FBF070D2-D237-49EA-88C0-60A9D56108F4}" srcOrd="6" destOrd="0" presId="urn:microsoft.com/office/officeart/2008/layout/VerticalAccentList"/>
    <dgm:cxn modelId="{0DAE5065-F583-4224-990C-31EB219D139B}" type="presParOf" srcId="{1DA35353-3CD2-420C-B0AC-2882F5C3A1C6}" destId="{502735D6-CD9D-4A69-B599-451FBA51F501}" srcOrd="7" destOrd="0" presId="urn:microsoft.com/office/officeart/2008/layout/VerticalAccentList"/>
    <dgm:cxn modelId="{804FBBBD-E768-4676-B64E-B47686A4DBF0}" type="presParOf" srcId="{D7EBCF1A-10D9-4EF6-9416-78C56DFF43EB}" destId="{8CC54DF2-4807-46AD-B8EE-4F5AC0C27391}" srcOrd="2" destOrd="0" presId="urn:microsoft.com/office/officeart/2008/layout/VerticalAccentList"/>
    <dgm:cxn modelId="{D49D3B61-7D92-40D5-AA68-DA2145F457BE}" type="presParOf" srcId="{D7EBCF1A-10D9-4EF6-9416-78C56DFF43EB}" destId="{27A5BA82-E253-4BBA-A553-E0FB9EC46C2A}" srcOrd="3" destOrd="0" presId="urn:microsoft.com/office/officeart/2008/layout/VerticalAccentList"/>
    <dgm:cxn modelId="{21EE68D9-41EB-4011-9390-A6EF0811AB28}" type="presParOf" srcId="{27A5BA82-E253-4BBA-A553-E0FB9EC46C2A}" destId="{5DDF26A5-F158-4B73-A737-B3DCCD53B19C}" srcOrd="0" destOrd="0" presId="urn:microsoft.com/office/officeart/2008/layout/VerticalAccentList"/>
    <dgm:cxn modelId="{1E2F8BDD-E29F-4597-9E93-51A59DD752AB}" type="presParOf" srcId="{D7EBCF1A-10D9-4EF6-9416-78C56DFF43EB}" destId="{604CD39C-416F-4014-902C-5B2D22D24C83}" srcOrd="4" destOrd="0" presId="urn:microsoft.com/office/officeart/2008/layout/VerticalAccentList"/>
    <dgm:cxn modelId="{E047AA22-5F20-4EC0-828B-9709E1A07A07}" type="presParOf" srcId="{604CD39C-416F-4014-902C-5B2D22D24C83}" destId="{EEBB8A15-F13A-4DBF-A024-18B719448340}" srcOrd="0" destOrd="0" presId="urn:microsoft.com/office/officeart/2008/layout/VerticalAccentList"/>
    <dgm:cxn modelId="{80884901-EB9C-4D6F-9BDE-ACA1B04CF010}" type="presParOf" srcId="{604CD39C-416F-4014-902C-5B2D22D24C83}" destId="{20CADED3-FB61-4B57-8ABE-47446CEE81BC}" srcOrd="1" destOrd="0" presId="urn:microsoft.com/office/officeart/2008/layout/VerticalAccentList"/>
    <dgm:cxn modelId="{0B4DAC85-0445-42F1-A7B5-445C830108E8}" type="presParOf" srcId="{604CD39C-416F-4014-902C-5B2D22D24C83}" destId="{A0E97C7B-FA73-4C7C-88F9-A75A5509C770}" srcOrd="2" destOrd="0" presId="urn:microsoft.com/office/officeart/2008/layout/VerticalAccentList"/>
    <dgm:cxn modelId="{949EE695-9C0A-42D2-9294-BA464896FBBF}" type="presParOf" srcId="{604CD39C-416F-4014-902C-5B2D22D24C83}" destId="{5B835F59-7D8A-44EF-930F-B533B7793041}" srcOrd="3" destOrd="0" presId="urn:microsoft.com/office/officeart/2008/layout/VerticalAccentList"/>
    <dgm:cxn modelId="{1AC02E56-13A5-4B37-BB8B-6E03D73E032C}" type="presParOf" srcId="{604CD39C-416F-4014-902C-5B2D22D24C83}" destId="{066B9758-873F-46F1-801E-65CBF5E2586D}" srcOrd="4" destOrd="0" presId="urn:microsoft.com/office/officeart/2008/layout/VerticalAccentList"/>
    <dgm:cxn modelId="{037239B2-C0CD-4BC9-9449-FF32F6602CEA}" type="presParOf" srcId="{604CD39C-416F-4014-902C-5B2D22D24C83}" destId="{A09364D6-8361-4892-A41C-4AFADEA8AF6C}" srcOrd="5" destOrd="0" presId="urn:microsoft.com/office/officeart/2008/layout/VerticalAccentList"/>
    <dgm:cxn modelId="{7AB6B65A-979C-4868-B277-BEFCDE380E3A}" type="presParOf" srcId="{604CD39C-416F-4014-902C-5B2D22D24C83}" destId="{9A9F47A1-1347-48B2-99FB-47733F05CE5A}" srcOrd="6" destOrd="0" presId="urn:microsoft.com/office/officeart/2008/layout/VerticalAccentList"/>
    <dgm:cxn modelId="{EB68DCE5-739D-4CC9-B495-32B0B88A78DD}" type="presParOf" srcId="{604CD39C-416F-4014-902C-5B2D22D24C83}" destId="{14F6786F-7954-449F-8FDE-2F158CF32CED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ADE39B-2F1B-4A6D-8505-A521D558F13F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0C61E8AD-529D-4ACA-9603-E66661CA94B3}">
      <dgm:prSet phldrT="[Текст]" custT="1"/>
      <dgm:spPr/>
      <dgm:t>
        <a:bodyPr/>
        <a:lstStyle/>
        <a:p>
          <a:r>
            <a:rPr lang="ru-RU" sz="1400" dirty="0" smtClean="0">
              <a:latin typeface="Verdana" pitchFamily="34" charset="0"/>
              <a:ea typeface="굴림" charset="-127"/>
            </a:rPr>
            <a:t>Ученикам предлагается ответить на вопросы, обозначенные в маршрутном листе, на основе этого изложить свой взгляд на проблему, которая решалась в ходе путешествия, и аргументировать собственную точку зрения результатами своих исследований</a:t>
          </a:r>
          <a:endParaRPr lang="ru-RU" sz="1400" dirty="0"/>
        </a:p>
      </dgm:t>
    </dgm:pt>
    <dgm:pt modelId="{C8B79588-9310-4BF0-9316-F78F4A92672C}" type="parTrans" cxnId="{E6FDB370-9DAB-4F67-A596-420FBB42679C}">
      <dgm:prSet/>
      <dgm:spPr/>
      <dgm:t>
        <a:bodyPr/>
        <a:lstStyle/>
        <a:p>
          <a:endParaRPr lang="ru-RU"/>
        </a:p>
      </dgm:t>
    </dgm:pt>
    <dgm:pt modelId="{B81D7A98-0299-4966-A3BF-1D7B9141B6A3}" type="sibTrans" cxnId="{E6FDB370-9DAB-4F67-A596-420FBB42679C}">
      <dgm:prSet/>
      <dgm:spPr/>
      <dgm:t>
        <a:bodyPr/>
        <a:lstStyle/>
        <a:p>
          <a:endParaRPr lang="ru-RU"/>
        </a:p>
      </dgm:t>
    </dgm:pt>
    <dgm:pt modelId="{FD6E3376-0507-467E-B7DE-ABFC145AC897}">
      <dgm:prSet phldrT="[Текст]" custT="1"/>
      <dgm:spPr/>
      <dgm:t>
        <a:bodyPr/>
        <a:lstStyle/>
        <a:p>
          <a:r>
            <a:rPr lang="ru-RU" sz="2400" dirty="0" smtClean="0"/>
            <a:t>2</a:t>
          </a:r>
          <a:endParaRPr lang="ru-RU" sz="2400" dirty="0"/>
        </a:p>
      </dgm:t>
    </dgm:pt>
    <dgm:pt modelId="{04ECB41D-701C-43F1-9AC0-E9F301C916BF}" type="parTrans" cxnId="{C876F361-FA2B-45EA-B925-67B40FE28F0A}">
      <dgm:prSet/>
      <dgm:spPr/>
      <dgm:t>
        <a:bodyPr/>
        <a:lstStyle/>
        <a:p>
          <a:endParaRPr lang="ru-RU"/>
        </a:p>
      </dgm:t>
    </dgm:pt>
    <dgm:pt modelId="{21159B62-5DBE-435E-84C2-D4FFCD1BC339}" type="sibTrans" cxnId="{C876F361-FA2B-45EA-B925-67B40FE28F0A}">
      <dgm:prSet/>
      <dgm:spPr/>
      <dgm:t>
        <a:bodyPr/>
        <a:lstStyle/>
        <a:p>
          <a:endParaRPr lang="ru-RU"/>
        </a:p>
      </dgm:t>
    </dgm:pt>
    <dgm:pt modelId="{16C4840D-3FEB-4442-8ADD-1F321667A340}">
      <dgm:prSet phldrT="[Текст]" custT="1"/>
      <dgm:spPr/>
      <dgm:t>
        <a:bodyPr/>
        <a:lstStyle/>
        <a:p>
          <a:r>
            <a:rPr lang="ru-RU" sz="1400" smtClean="0">
              <a:latin typeface="Verdana" pitchFamily="34" charset="0"/>
              <a:ea typeface="굴림" charset="-127"/>
            </a:rPr>
            <a:t>Первоначально эта работа проводится в каждой из подгрупп, в итоге – вырабатывается общая позиция, которая либо обсуждается с педагогом, либо выносится на общую защиту</a:t>
          </a:r>
          <a:endParaRPr lang="ru-RU" sz="1400" dirty="0"/>
        </a:p>
      </dgm:t>
    </dgm:pt>
    <dgm:pt modelId="{4D467B07-AEEB-42CF-BFC7-023B246FF184}" type="parTrans" cxnId="{7769BCFB-B122-4449-8939-D44FEADC8B76}">
      <dgm:prSet/>
      <dgm:spPr/>
      <dgm:t>
        <a:bodyPr/>
        <a:lstStyle/>
        <a:p>
          <a:endParaRPr lang="ru-RU"/>
        </a:p>
      </dgm:t>
    </dgm:pt>
    <dgm:pt modelId="{12B04961-2084-4737-BFE0-128444197FD6}" type="sibTrans" cxnId="{7769BCFB-B122-4449-8939-D44FEADC8B76}">
      <dgm:prSet/>
      <dgm:spPr/>
      <dgm:t>
        <a:bodyPr/>
        <a:lstStyle/>
        <a:p>
          <a:endParaRPr lang="ru-RU"/>
        </a:p>
      </dgm:t>
    </dgm:pt>
    <dgm:pt modelId="{B00B3BDB-54E0-4DCD-BDC2-8317D7E04C5C}">
      <dgm:prSet phldrT="[Текст]" phldr="1"/>
      <dgm:spPr/>
      <dgm:t>
        <a:bodyPr/>
        <a:lstStyle/>
        <a:p>
          <a:endParaRPr lang="ru-RU"/>
        </a:p>
      </dgm:t>
    </dgm:pt>
    <dgm:pt modelId="{AF081533-3059-468E-92CA-46EB23253418}" type="parTrans" cxnId="{CA169040-0DE4-4687-B30A-209444951270}">
      <dgm:prSet/>
      <dgm:spPr/>
      <dgm:t>
        <a:bodyPr/>
        <a:lstStyle/>
        <a:p>
          <a:endParaRPr lang="ru-RU"/>
        </a:p>
      </dgm:t>
    </dgm:pt>
    <dgm:pt modelId="{B8485AE9-7D78-4D96-96D6-6F29885FE697}" type="sibTrans" cxnId="{CA169040-0DE4-4687-B30A-209444951270}">
      <dgm:prSet/>
      <dgm:spPr/>
      <dgm:t>
        <a:bodyPr/>
        <a:lstStyle/>
        <a:p>
          <a:endParaRPr lang="ru-RU"/>
        </a:p>
      </dgm:t>
    </dgm:pt>
    <dgm:pt modelId="{66392D68-D318-49BE-B7EA-5B025086049D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26EA33F6-CDD5-482C-BA04-6349FD8ED330}" type="sibTrans" cxnId="{4915C8F4-0853-4606-8700-6D39CFC4313F}">
      <dgm:prSet/>
      <dgm:spPr/>
      <dgm:t>
        <a:bodyPr/>
        <a:lstStyle/>
        <a:p>
          <a:endParaRPr lang="ru-RU"/>
        </a:p>
      </dgm:t>
    </dgm:pt>
    <dgm:pt modelId="{83D82C25-08D2-49FE-97BB-3C2ADA46E0AC}" type="parTrans" cxnId="{4915C8F4-0853-4606-8700-6D39CFC4313F}">
      <dgm:prSet/>
      <dgm:spPr/>
      <dgm:t>
        <a:bodyPr/>
        <a:lstStyle/>
        <a:p>
          <a:endParaRPr lang="ru-RU"/>
        </a:p>
      </dgm:t>
    </dgm:pt>
    <dgm:pt modelId="{42B9A747-B514-4DDE-8AB9-27379F5C48CF}" type="pres">
      <dgm:prSet presAssocID="{5FADE39B-2F1B-4A6D-8505-A521D558F13F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E5A83978-2A0B-4CFD-82AC-D006C44F6C23}" type="pres">
      <dgm:prSet presAssocID="{66392D68-D318-49BE-B7EA-5B025086049D}" presName="withChildren" presStyleCnt="0"/>
      <dgm:spPr/>
    </dgm:pt>
    <dgm:pt modelId="{B9C3AAF9-60E9-4048-A677-099B2A0CBEF8}" type="pres">
      <dgm:prSet presAssocID="{66392D68-D318-49BE-B7EA-5B025086049D}" presName="bigCircle" presStyleLbl="vennNode1" presStyleIdx="0" presStyleCnt="5" custScaleX="219532" custScaleY="107193"/>
      <dgm:spPr/>
      <dgm:t>
        <a:bodyPr/>
        <a:lstStyle/>
        <a:p>
          <a:endParaRPr lang="ru-RU"/>
        </a:p>
      </dgm:t>
    </dgm:pt>
    <dgm:pt modelId="{DA8DDFFD-D932-40A0-8EBA-FACDB3F2F678}" type="pres">
      <dgm:prSet presAssocID="{66392D68-D318-49BE-B7EA-5B025086049D}" presName="medCircle" presStyleLbl="vennNode1" presStyleIdx="1" presStyleCnt="5" custLinFactNeighborX="-99298" custLinFactNeighborY="9930"/>
      <dgm:spPr/>
    </dgm:pt>
    <dgm:pt modelId="{659801F0-5216-48C0-99A9-88E6907EBB35}" type="pres">
      <dgm:prSet presAssocID="{66392D68-D318-49BE-B7EA-5B025086049D}" presName="txLvl1" presStyleLbl="revTx" presStyleIdx="0" presStyleCnt="5"/>
      <dgm:spPr/>
      <dgm:t>
        <a:bodyPr/>
        <a:lstStyle/>
        <a:p>
          <a:endParaRPr lang="ru-RU"/>
        </a:p>
      </dgm:t>
    </dgm:pt>
    <dgm:pt modelId="{7B172F58-DDB1-4928-A4E9-F27A1F9CBDF5}" type="pres">
      <dgm:prSet presAssocID="{66392D68-D318-49BE-B7EA-5B025086049D}" presName="lin" presStyleCnt="0"/>
      <dgm:spPr/>
    </dgm:pt>
    <dgm:pt modelId="{7956A049-1441-41E7-BD27-A344EFBE3897}" type="pres">
      <dgm:prSet presAssocID="{0C61E8AD-529D-4ACA-9603-E66661CA94B3}" presName="txLvl2" presStyleLbl="revTx" presStyleIdx="1" presStyleCnt="5" custScaleX="279261" custScaleY="2000000"/>
      <dgm:spPr/>
      <dgm:t>
        <a:bodyPr/>
        <a:lstStyle/>
        <a:p>
          <a:endParaRPr lang="ru-RU"/>
        </a:p>
      </dgm:t>
    </dgm:pt>
    <dgm:pt modelId="{79844620-BE1E-4FF6-839F-A1D0D600595E}" type="pres">
      <dgm:prSet presAssocID="{66392D68-D318-49BE-B7EA-5B025086049D}" presName="overlap" presStyleCnt="0"/>
      <dgm:spPr/>
    </dgm:pt>
    <dgm:pt modelId="{131BA2E8-8F36-4A21-85D2-A72C2913710D}" type="pres">
      <dgm:prSet presAssocID="{FD6E3376-0507-467E-B7DE-ABFC145AC897}" presName="withChildren" presStyleCnt="0"/>
      <dgm:spPr/>
    </dgm:pt>
    <dgm:pt modelId="{330E4F48-DD0B-4EDC-8A58-569664F479BA}" type="pres">
      <dgm:prSet presAssocID="{FD6E3376-0507-467E-B7DE-ABFC145AC897}" presName="bigCircle" presStyleLbl="vennNode1" presStyleIdx="2" presStyleCnt="5" custScaleX="219532" custScaleY="107193"/>
      <dgm:spPr/>
    </dgm:pt>
    <dgm:pt modelId="{3EB7BF0F-7304-4733-861D-8F4600D6A891}" type="pres">
      <dgm:prSet presAssocID="{FD6E3376-0507-467E-B7DE-ABFC145AC897}" presName="medCircle" presStyleLbl="vennNode1" presStyleIdx="3" presStyleCnt="5" custLinFactNeighborX="-79498" custLinFactNeighborY="31799"/>
      <dgm:spPr/>
    </dgm:pt>
    <dgm:pt modelId="{35B0C13A-ADD9-4257-B7E3-1EE5FC883D32}" type="pres">
      <dgm:prSet presAssocID="{FD6E3376-0507-467E-B7DE-ABFC145AC897}" presName="txLvl1" presStyleLbl="revTx" presStyleIdx="2" presStyleCnt="5" custScaleX="100001" custLinFactNeighborX="-19740" custLinFactNeighborY="28463"/>
      <dgm:spPr/>
      <dgm:t>
        <a:bodyPr/>
        <a:lstStyle/>
        <a:p>
          <a:endParaRPr lang="ru-RU"/>
        </a:p>
      </dgm:t>
    </dgm:pt>
    <dgm:pt modelId="{04BBD5CF-2007-4FB1-8CD0-4E1CAE3AD0FE}" type="pres">
      <dgm:prSet presAssocID="{FD6E3376-0507-467E-B7DE-ABFC145AC897}" presName="lin" presStyleCnt="0"/>
      <dgm:spPr/>
    </dgm:pt>
    <dgm:pt modelId="{E86C9C5F-CFA0-4F14-B14A-37C6694105EA}" type="pres">
      <dgm:prSet presAssocID="{16C4840D-3FEB-4442-8ADD-1F321667A340}" presName="txLvl2" presStyleLbl="revTx" presStyleIdx="3" presStyleCnt="5" custScaleY="2000000"/>
      <dgm:spPr/>
      <dgm:t>
        <a:bodyPr/>
        <a:lstStyle/>
        <a:p>
          <a:endParaRPr lang="ru-RU"/>
        </a:p>
      </dgm:t>
    </dgm:pt>
    <dgm:pt modelId="{41FB4F8E-7C6A-4D4B-980B-44B62125F590}" type="pres">
      <dgm:prSet presAssocID="{12B04961-2084-4737-BFE0-128444197FD6}" presName="smCircle" presStyleLbl="vennNode1" presStyleIdx="4" presStyleCnt="5"/>
      <dgm:spPr/>
    </dgm:pt>
    <dgm:pt modelId="{E7664C0E-98B9-4734-ACEF-EF5DC29BA8DF}" type="pres">
      <dgm:prSet presAssocID="{B00B3BDB-54E0-4DCD-BDC2-8317D7E04C5C}" presName="txLvl2" presStyleLbl="revTx" presStyleIdx="4" presStyleCnt="5"/>
      <dgm:spPr/>
      <dgm:t>
        <a:bodyPr/>
        <a:lstStyle/>
        <a:p>
          <a:endParaRPr lang="ru-RU"/>
        </a:p>
      </dgm:t>
    </dgm:pt>
  </dgm:ptLst>
  <dgm:cxnLst>
    <dgm:cxn modelId="{E6FDB370-9DAB-4F67-A596-420FBB42679C}" srcId="{66392D68-D318-49BE-B7EA-5B025086049D}" destId="{0C61E8AD-529D-4ACA-9603-E66661CA94B3}" srcOrd="0" destOrd="0" parTransId="{C8B79588-9310-4BF0-9316-F78F4A92672C}" sibTransId="{B81D7A98-0299-4966-A3BF-1D7B9141B6A3}"/>
    <dgm:cxn modelId="{AEC45F1F-A226-47BB-8EC3-F6D5489005AA}" type="presOf" srcId="{66392D68-D318-49BE-B7EA-5B025086049D}" destId="{659801F0-5216-48C0-99A9-88E6907EBB35}" srcOrd="0" destOrd="0" presId="urn:microsoft.com/office/officeart/2008/layout/VerticalCircleList"/>
    <dgm:cxn modelId="{CA169040-0DE4-4687-B30A-209444951270}" srcId="{FD6E3376-0507-467E-B7DE-ABFC145AC897}" destId="{B00B3BDB-54E0-4DCD-BDC2-8317D7E04C5C}" srcOrd="1" destOrd="0" parTransId="{AF081533-3059-468E-92CA-46EB23253418}" sibTransId="{B8485AE9-7D78-4D96-96D6-6F29885FE697}"/>
    <dgm:cxn modelId="{F53B1360-2B9A-4F4E-9EC8-BFA6C6C839A5}" type="presOf" srcId="{16C4840D-3FEB-4442-8ADD-1F321667A340}" destId="{E86C9C5F-CFA0-4F14-B14A-37C6694105EA}" srcOrd="0" destOrd="0" presId="urn:microsoft.com/office/officeart/2008/layout/VerticalCircleList"/>
    <dgm:cxn modelId="{CFE21D5B-BF16-4645-B498-FDBE43C10ED6}" type="presOf" srcId="{5FADE39B-2F1B-4A6D-8505-A521D558F13F}" destId="{42B9A747-B514-4DDE-8AB9-27379F5C48CF}" srcOrd="0" destOrd="0" presId="urn:microsoft.com/office/officeart/2008/layout/VerticalCircleList"/>
    <dgm:cxn modelId="{5E4929B8-7FE5-45B2-A126-7A4015F4FBD9}" type="presOf" srcId="{0C61E8AD-529D-4ACA-9603-E66661CA94B3}" destId="{7956A049-1441-41E7-BD27-A344EFBE3897}" srcOrd="0" destOrd="0" presId="urn:microsoft.com/office/officeart/2008/layout/VerticalCircleList"/>
    <dgm:cxn modelId="{C876F361-FA2B-45EA-B925-67B40FE28F0A}" srcId="{5FADE39B-2F1B-4A6D-8505-A521D558F13F}" destId="{FD6E3376-0507-467E-B7DE-ABFC145AC897}" srcOrd="1" destOrd="0" parTransId="{04ECB41D-701C-43F1-9AC0-E9F301C916BF}" sibTransId="{21159B62-5DBE-435E-84C2-D4FFCD1BC339}"/>
    <dgm:cxn modelId="{7769BCFB-B122-4449-8939-D44FEADC8B76}" srcId="{FD6E3376-0507-467E-B7DE-ABFC145AC897}" destId="{16C4840D-3FEB-4442-8ADD-1F321667A340}" srcOrd="0" destOrd="0" parTransId="{4D467B07-AEEB-42CF-BFC7-023B246FF184}" sibTransId="{12B04961-2084-4737-BFE0-128444197FD6}"/>
    <dgm:cxn modelId="{4915C8F4-0853-4606-8700-6D39CFC4313F}" srcId="{5FADE39B-2F1B-4A6D-8505-A521D558F13F}" destId="{66392D68-D318-49BE-B7EA-5B025086049D}" srcOrd="0" destOrd="0" parTransId="{83D82C25-08D2-49FE-97BB-3C2ADA46E0AC}" sibTransId="{26EA33F6-CDD5-482C-BA04-6349FD8ED330}"/>
    <dgm:cxn modelId="{5C676555-E36C-47BE-AC11-0FD0295F4D6D}" type="presOf" srcId="{B00B3BDB-54E0-4DCD-BDC2-8317D7E04C5C}" destId="{E7664C0E-98B9-4734-ACEF-EF5DC29BA8DF}" srcOrd="0" destOrd="0" presId="urn:microsoft.com/office/officeart/2008/layout/VerticalCircleList"/>
    <dgm:cxn modelId="{DB72DF96-8DE2-412E-AFED-E550E8C7644C}" type="presOf" srcId="{FD6E3376-0507-467E-B7DE-ABFC145AC897}" destId="{35B0C13A-ADD9-4257-B7E3-1EE5FC883D32}" srcOrd="0" destOrd="0" presId="urn:microsoft.com/office/officeart/2008/layout/VerticalCircleList"/>
    <dgm:cxn modelId="{1556ECC0-693B-4B07-8DA2-E95473528187}" type="presParOf" srcId="{42B9A747-B514-4DDE-8AB9-27379F5C48CF}" destId="{E5A83978-2A0B-4CFD-82AC-D006C44F6C23}" srcOrd="0" destOrd="0" presId="urn:microsoft.com/office/officeart/2008/layout/VerticalCircleList"/>
    <dgm:cxn modelId="{D6F9D2F9-BDD1-4851-AF7E-73055360FAFE}" type="presParOf" srcId="{E5A83978-2A0B-4CFD-82AC-D006C44F6C23}" destId="{B9C3AAF9-60E9-4048-A677-099B2A0CBEF8}" srcOrd="0" destOrd="0" presId="urn:microsoft.com/office/officeart/2008/layout/VerticalCircleList"/>
    <dgm:cxn modelId="{69A127EB-5D5E-49D7-920E-BD47DD4E13CF}" type="presParOf" srcId="{E5A83978-2A0B-4CFD-82AC-D006C44F6C23}" destId="{DA8DDFFD-D932-40A0-8EBA-FACDB3F2F678}" srcOrd="1" destOrd="0" presId="urn:microsoft.com/office/officeart/2008/layout/VerticalCircleList"/>
    <dgm:cxn modelId="{2248AECB-0C71-464E-998B-1BC2376791F8}" type="presParOf" srcId="{E5A83978-2A0B-4CFD-82AC-D006C44F6C23}" destId="{659801F0-5216-48C0-99A9-88E6907EBB35}" srcOrd="2" destOrd="0" presId="urn:microsoft.com/office/officeart/2008/layout/VerticalCircleList"/>
    <dgm:cxn modelId="{9188FFD7-2B57-483B-9E69-B95DA04DC737}" type="presParOf" srcId="{E5A83978-2A0B-4CFD-82AC-D006C44F6C23}" destId="{7B172F58-DDB1-4928-A4E9-F27A1F9CBDF5}" srcOrd="3" destOrd="0" presId="urn:microsoft.com/office/officeart/2008/layout/VerticalCircleList"/>
    <dgm:cxn modelId="{6E27DFBB-92FD-4DBF-8014-F08851AF39C1}" type="presParOf" srcId="{7B172F58-DDB1-4928-A4E9-F27A1F9CBDF5}" destId="{7956A049-1441-41E7-BD27-A344EFBE3897}" srcOrd="0" destOrd="0" presId="urn:microsoft.com/office/officeart/2008/layout/VerticalCircleList"/>
    <dgm:cxn modelId="{D025375E-96C3-4F67-A686-D63CB74137E7}" type="presParOf" srcId="{42B9A747-B514-4DDE-8AB9-27379F5C48CF}" destId="{79844620-BE1E-4FF6-839F-A1D0D600595E}" srcOrd="1" destOrd="0" presId="urn:microsoft.com/office/officeart/2008/layout/VerticalCircleList"/>
    <dgm:cxn modelId="{D6E710F5-C8B9-4942-894E-B1C6CE6AC5A0}" type="presParOf" srcId="{42B9A747-B514-4DDE-8AB9-27379F5C48CF}" destId="{131BA2E8-8F36-4A21-85D2-A72C2913710D}" srcOrd="2" destOrd="0" presId="urn:microsoft.com/office/officeart/2008/layout/VerticalCircleList"/>
    <dgm:cxn modelId="{09D3BBC2-CFE3-4801-AC91-CB50F5263F82}" type="presParOf" srcId="{131BA2E8-8F36-4A21-85D2-A72C2913710D}" destId="{330E4F48-DD0B-4EDC-8A58-569664F479BA}" srcOrd="0" destOrd="0" presId="urn:microsoft.com/office/officeart/2008/layout/VerticalCircleList"/>
    <dgm:cxn modelId="{75C0A80B-DE0C-4AAB-88F7-8A634DA325EB}" type="presParOf" srcId="{131BA2E8-8F36-4A21-85D2-A72C2913710D}" destId="{3EB7BF0F-7304-4733-861D-8F4600D6A891}" srcOrd="1" destOrd="0" presId="urn:microsoft.com/office/officeart/2008/layout/VerticalCircleList"/>
    <dgm:cxn modelId="{8BE7C5FA-6716-45B5-8DD7-958E55A0C8ED}" type="presParOf" srcId="{131BA2E8-8F36-4A21-85D2-A72C2913710D}" destId="{35B0C13A-ADD9-4257-B7E3-1EE5FC883D32}" srcOrd="2" destOrd="0" presId="urn:microsoft.com/office/officeart/2008/layout/VerticalCircleList"/>
    <dgm:cxn modelId="{EF4A25CD-9132-41C3-8D58-432257D9F0FF}" type="presParOf" srcId="{131BA2E8-8F36-4A21-85D2-A72C2913710D}" destId="{04BBD5CF-2007-4FB1-8CD0-4E1CAE3AD0FE}" srcOrd="3" destOrd="0" presId="urn:microsoft.com/office/officeart/2008/layout/VerticalCircleList"/>
    <dgm:cxn modelId="{1D3DD789-3226-4A30-952A-54EF509C3285}" type="presParOf" srcId="{04BBD5CF-2007-4FB1-8CD0-4E1CAE3AD0FE}" destId="{E86C9C5F-CFA0-4F14-B14A-37C6694105EA}" srcOrd="0" destOrd="0" presId="urn:microsoft.com/office/officeart/2008/layout/VerticalCircleList"/>
    <dgm:cxn modelId="{21F5FA57-E995-431D-AE81-B1CC0E045C46}" type="presParOf" srcId="{04BBD5CF-2007-4FB1-8CD0-4E1CAE3AD0FE}" destId="{41FB4F8E-7C6A-4D4B-980B-44B62125F590}" srcOrd="1" destOrd="0" presId="urn:microsoft.com/office/officeart/2008/layout/VerticalCircleList"/>
    <dgm:cxn modelId="{7EB7C5CD-9687-42AA-8AA1-6841E4D3DDE6}" type="presParOf" srcId="{04BBD5CF-2007-4FB1-8CD0-4E1CAE3AD0FE}" destId="{E7664C0E-98B9-4734-ACEF-EF5DC29BA8DF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B428AF-4EF6-4C4C-BB6F-BA76C24C96C8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05DF2684-FD9C-4E7E-A84A-A6C1A7DD3F82}">
      <dgm:prSet phldrT="[Текст]" custT="1"/>
      <dgm:spPr/>
      <dgm:t>
        <a:bodyPr/>
        <a:lstStyle/>
        <a:p>
          <a:r>
            <a:rPr lang="ru-RU" sz="3600" dirty="0" smtClean="0"/>
            <a:t>3</a:t>
          </a:r>
          <a:endParaRPr lang="ru-RU" sz="3600" dirty="0"/>
        </a:p>
      </dgm:t>
    </dgm:pt>
    <dgm:pt modelId="{AE38F716-A6EA-4260-8546-82A22DB2904A}" type="parTrans" cxnId="{A19CE0BD-5C07-484C-9EFA-9B68031D93F5}">
      <dgm:prSet/>
      <dgm:spPr/>
      <dgm:t>
        <a:bodyPr/>
        <a:lstStyle/>
        <a:p>
          <a:endParaRPr lang="ru-RU"/>
        </a:p>
      </dgm:t>
    </dgm:pt>
    <dgm:pt modelId="{EB28D7C0-3BF2-4855-B59A-D53334AAC187}" type="sibTrans" cxnId="{A19CE0BD-5C07-484C-9EFA-9B68031D93F5}">
      <dgm:prSet/>
      <dgm:spPr/>
      <dgm:t>
        <a:bodyPr/>
        <a:lstStyle/>
        <a:p>
          <a:endParaRPr lang="ru-RU"/>
        </a:p>
      </dgm:t>
    </dgm:pt>
    <dgm:pt modelId="{A4012915-F5A0-4E3D-A41E-FFF5DDDD15B2}">
      <dgm:prSet phldrT="[Текст]" custT="1"/>
      <dgm:spPr/>
      <dgm:t>
        <a:bodyPr/>
        <a:lstStyle/>
        <a:p>
          <a:r>
            <a:rPr lang="ru-RU" sz="1800" dirty="0" smtClean="0">
              <a:latin typeface="Verdana" pitchFamily="34" charset="0"/>
              <a:ea typeface="굴림" charset="-127"/>
            </a:rPr>
            <a:t>Возможность представления различных маршрутов на общей защите позволяет задать </a:t>
          </a:r>
          <a:r>
            <a:rPr lang="ru-RU" sz="1800" i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굴림" charset="-127"/>
            </a:rPr>
            <a:t>панорамность</a:t>
          </a:r>
          <a:r>
            <a:rPr lang="ru-RU" sz="1800" dirty="0" smtClean="0">
              <a:latin typeface="Verdana" pitchFamily="34" charset="0"/>
              <a:ea typeface="굴림" charset="-127"/>
            </a:rPr>
            <a:t> обсуждению, выявить многогранность рассматриваемого явления или события, познакомиться с различными точками зрения, выстроить логически завершенную картину, наиболее полно отражающую заявленную тему путешествия</a:t>
          </a:r>
          <a:endParaRPr lang="ru-RU" sz="1800" dirty="0">
            <a:latin typeface="Verdana" pitchFamily="34" charset="0"/>
            <a:ea typeface="굴림" charset="-127"/>
          </a:endParaRPr>
        </a:p>
      </dgm:t>
    </dgm:pt>
    <dgm:pt modelId="{809713A4-C799-4D96-ABCD-7ADC42932325}" type="parTrans" cxnId="{3984AF3D-ACDF-42FF-8485-31B22AB2080E}">
      <dgm:prSet/>
      <dgm:spPr/>
      <dgm:t>
        <a:bodyPr/>
        <a:lstStyle/>
        <a:p>
          <a:endParaRPr lang="ru-RU"/>
        </a:p>
      </dgm:t>
    </dgm:pt>
    <dgm:pt modelId="{6B98B3E2-63A5-42DE-A500-A6BC6312C1D4}" type="sibTrans" cxnId="{3984AF3D-ACDF-42FF-8485-31B22AB2080E}">
      <dgm:prSet/>
      <dgm:spPr/>
      <dgm:t>
        <a:bodyPr/>
        <a:lstStyle/>
        <a:p>
          <a:endParaRPr lang="ru-RU"/>
        </a:p>
      </dgm:t>
    </dgm:pt>
    <dgm:pt modelId="{552477F7-6E78-4C49-BFB7-503CD3C8F39D}" type="pres">
      <dgm:prSet presAssocID="{A8B428AF-4EF6-4C4C-BB6F-BA76C24C96C8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4AC31D19-FDBF-4EB3-BA58-957D3E076B17}" type="pres">
      <dgm:prSet presAssocID="{05DF2684-FD9C-4E7E-A84A-A6C1A7DD3F82}" presName="withChildren" presStyleCnt="0"/>
      <dgm:spPr/>
    </dgm:pt>
    <dgm:pt modelId="{F6161673-FF17-49A8-9014-5FDEC5DCDEF2}" type="pres">
      <dgm:prSet presAssocID="{05DF2684-FD9C-4E7E-A84A-A6C1A7DD3F82}" presName="bigCircle" presStyleLbl="vennNode1" presStyleIdx="0" presStyleCnt="2" custScaleX="139969" custLinFactNeighborX="-539" custLinFactNeighborY="1743"/>
      <dgm:spPr/>
    </dgm:pt>
    <dgm:pt modelId="{5EAEA438-E118-4D5E-99DA-8935597C18C1}" type="pres">
      <dgm:prSet presAssocID="{05DF2684-FD9C-4E7E-A84A-A6C1A7DD3F82}" presName="medCircle" presStyleLbl="vennNode1" presStyleIdx="1" presStyleCnt="2" custLinFactX="47376" custLinFactNeighborX="100000" custLinFactNeighborY="352"/>
      <dgm:spPr/>
    </dgm:pt>
    <dgm:pt modelId="{58A7E469-5296-49DC-A3EE-E09C52953D03}" type="pres">
      <dgm:prSet presAssocID="{05DF2684-FD9C-4E7E-A84A-A6C1A7DD3F82}" presName="txLvl1" presStyleLbl="revTx" presStyleIdx="0" presStyleCnt="2" custLinFactNeighborX="23809" custLinFactNeighborY="6547"/>
      <dgm:spPr/>
      <dgm:t>
        <a:bodyPr/>
        <a:lstStyle/>
        <a:p>
          <a:endParaRPr lang="ru-RU"/>
        </a:p>
      </dgm:t>
    </dgm:pt>
    <dgm:pt modelId="{229CF424-A53A-4A6C-9FA0-A86D328D012C}" type="pres">
      <dgm:prSet presAssocID="{05DF2684-FD9C-4E7E-A84A-A6C1A7DD3F82}" presName="lin" presStyleCnt="0"/>
      <dgm:spPr/>
    </dgm:pt>
    <dgm:pt modelId="{0F1E3179-0832-405C-B04B-DA5ABB579542}" type="pres">
      <dgm:prSet presAssocID="{A4012915-F5A0-4E3D-A41E-FFF5DDDD15B2}" presName="txLvl2" presStyleLbl="revTx" presStyleIdx="1" presStyleCnt="2" custScaleX="101857" custScaleY="239863" custLinFactNeighborX="-4988" custLinFactNeighborY="-12715"/>
      <dgm:spPr/>
      <dgm:t>
        <a:bodyPr/>
        <a:lstStyle/>
        <a:p>
          <a:endParaRPr lang="ru-RU"/>
        </a:p>
      </dgm:t>
    </dgm:pt>
  </dgm:ptLst>
  <dgm:cxnLst>
    <dgm:cxn modelId="{3984AF3D-ACDF-42FF-8485-31B22AB2080E}" srcId="{05DF2684-FD9C-4E7E-A84A-A6C1A7DD3F82}" destId="{A4012915-F5A0-4E3D-A41E-FFF5DDDD15B2}" srcOrd="0" destOrd="0" parTransId="{809713A4-C799-4D96-ABCD-7ADC42932325}" sibTransId="{6B98B3E2-63A5-42DE-A500-A6BC6312C1D4}"/>
    <dgm:cxn modelId="{C1A5DA9A-A0F1-4509-9CF8-42567F30A001}" type="presOf" srcId="{A8B428AF-4EF6-4C4C-BB6F-BA76C24C96C8}" destId="{552477F7-6E78-4C49-BFB7-503CD3C8F39D}" srcOrd="0" destOrd="0" presId="urn:microsoft.com/office/officeart/2008/layout/VerticalCircleList"/>
    <dgm:cxn modelId="{1C935722-BCDC-4659-9AD4-454209E9D12E}" type="presOf" srcId="{A4012915-F5A0-4E3D-A41E-FFF5DDDD15B2}" destId="{0F1E3179-0832-405C-B04B-DA5ABB579542}" srcOrd="0" destOrd="0" presId="urn:microsoft.com/office/officeart/2008/layout/VerticalCircleList"/>
    <dgm:cxn modelId="{A19CE0BD-5C07-484C-9EFA-9B68031D93F5}" srcId="{A8B428AF-4EF6-4C4C-BB6F-BA76C24C96C8}" destId="{05DF2684-FD9C-4E7E-A84A-A6C1A7DD3F82}" srcOrd="0" destOrd="0" parTransId="{AE38F716-A6EA-4260-8546-82A22DB2904A}" sibTransId="{EB28D7C0-3BF2-4855-B59A-D53334AAC187}"/>
    <dgm:cxn modelId="{AC643B54-3993-42C0-AFFA-B74733AA6D2A}" type="presOf" srcId="{05DF2684-FD9C-4E7E-A84A-A6C1A7DD3F82}" destId="{58A7E469-5296-49DC-A3EE-E09C52953D03}" srcOrd="0" destOrd="0" presId="urn:microsoft.com/office/officeart/2008/layout/VerticalCircleList"/>
    <dgm:cxn modelId="{FA86CDF1-C6E7-48E7-9555-64DC4EC9882B}" type="presParOf" srcId="{552477F7-6E78-4C49-BFB7-503CD3C8F39D}" destId="{4AC31D19-FDBF-4EB3-BA58-957D3E076B17}" srcOrd="0" destOrd="0" presId="urn:microsoft.com/office/officeart/2008/layout/VerticalCircleList"/>
    <dgm:cxn modelId="{37962EDF-9171-4141-B0B0-84F0180A9E91}" type="presParOf" srcId="{4AC31D19-FDBF-4EB3-BA58-957D3E076B17}" destId="{F6161673-FF17-49A8-9014-5FDEC5DCDEF2}" srcOrd="0" destOrd="0" presId="urn:microsoft.com/office/officeart/2008/layout/VerticalCircleList"/>
    <dgm:cxn modelId="{57C28420-86F6-400E-8070-32C3CFE6C56A}" type="presParOf" srcId="{4AC31D19-FDBF-4EB3-BA58-957D3E076B17}" destId="{5EAEA438-E118-4D5E-99DA-8935597C18C1}" srcOrd="1" destOrd="0" presId="urn:microsoft.com/office/officeart/2008/layout/VerticalCircleList"/>
    <dgm:cxn modelId="{88D332B3-F9D5-4E15-B1BF-F6651D4F29F9}" type="presParOf" srcId="{4AC31D19-FDBF-4EB3-BA58-957D3E076B17}" destId="{58A7E469-5296-49DC-A3EE-E09C52953D03}" srcOrd="2" destOrd="0" presId="urn:microsoft.com/office/officeart/2008/layout/VerticalCircleList"/>
    <dgm:cxn modelId="{01441C50-0B99-41A8-97E6-5F000ECB8362}" type="presParOf" srcId="{4AC31D19-FDBF-4EB3-BA58-957D3E076B17}" destId="{229CF424-A53A-4A6C-9FA0-A86D328D012C}" srcOrd="3" destOrd="0" presId="urn:microsoft.com/office/officeart/2008/layout/VerticalCircleList"/>
    <dgm:cxn modelId="{61442E29-AA9A-4A94-AED5-74BF6B7E4B1A}" type="presParOf" srcId="{229CF424-A53A-4A6C-9FA0-A86D328D012C}" destId="{0F1E3179-0832-405C-B04B-DA5ABB579542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02462-0F14-46A7-B604-ED7066303D1B}">
      <dsp:nvSpPr>
        <dsp:cNvPr id="0" name=""/>
        <dsp:cNvSpPr/>
      </dsp:nvSpPr>
      <dsp:spPr>
        <a:xfrm rot="16200000">
          <a:off x="-1659998" y="1660842"/>
          <a:ext cx="5515679" cy="2193993"/>
        </a:xfrm>
        <a:prstGeom prst="flowChartManualOperati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rPr>
            <a:t>дополнительные общеобразовательные общеразвивающие программы</a:t>
          </a:r>
          <a:endParaRPr lang="ru-RU" sz="1500" b="1" kern="1200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sp:txBody>
      <dsp:txXfrm rot="5400000">
        <a:off x="845" y="1103135"/>
        <a:ext cx="2193993" cy="3309407"/>
      </dsp:txXfrm>
    </dsp:sp>
    <dsp:sp modelId="{94D2A0E3-D171-4ACE-A9F3-2C35BC595200}">
      <dsp:nvSpPr>
        <dsp:cNvPr id="0" name=""/>
        <dsp:cNvSpPr/>
      </dsp:nvSpPr>
      <dsp:spPr>
        <a:xfrm rot="16200000">
          <a:off x="698544" y="1660842"/>
          <a:ext cx="5515679" cy="2193993"/>
        </a:xfrm>
        <a:prstGeom prst="flowChartManualOperati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rPr>
            <a:t>экскурсии и культурно-образовательные туры, интегрированные в школьные в образовательную программу основного образования и программы отдельных учебных дисциплин: история, мировая художественная культура, основы религиозных культур и светской этики, краеведческие курсы «История и культура Санкт-Петербурга», «</a:t>
          </a:r>
          <a:r>
            <a:rPr lang="ru-RU" sz="1400" b="1" kern="1200" cap="none" spc="0" dirty="0" err="1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rPr>
            <a:t>Москвоведение</a:t>
          </a:r>
          <a:r>
            <a:rPr lang="ru-RU" sz="1400" b="1" kern="1200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rPr>
            <a:t>» и т. д</a:t>
          </a:r>
          <a:endParaRPr lang="ru-RU" sz="1400" b="1" kern="1200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sp:txBody>
      <dsp:txXfrm rot="5400000">
        <a:off x="2359387" y="1103135"/>
        <a:ext cx="2193993" cy="3309407"/>
      </dsp:txXfrm>
    </dsp:sp>
    <dsp:sp modelId="{6EAF65E3-5EB7-4650-B05C-13CDC4AE4167}">
      <dsp:nvSpPr>
        <dsp:cNvPr id="0" name=""/>
        <dsp:cNvSpPr/>
      </dsp:nvSpPr>
      <dsp:spPr>
        <a:xfrm rot="16200000">
          <a:off x="3057931" y="1660842"/>
          <a:ext cx="5515679" cy="2193993"/>
        </a:xfrm>
        <a:prstGeom prst="flowChartManualOperati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rPr>
            <a:t>образовательные путешествия</a:t>
          </a:r>
          <a:endParaRPr lang="ru-RU" sz="1500" b="1" kern="1200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sp:txBody>
      <dsp:txXfrm rot="5400000">
        <a:off x="4718774" y="1103135"/>
        <a:ext cx="2193993" cy="33094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02462-0F14-46A7-B604-ED7066303D1B}">
      <dsp:nvSpPr>
        <dsp:cNvPr id="0" name=""/>
        <dsp:cNvSpPr/>
      </dsp:nvSpPr>
      <dsp:spPr>
        <a:xfrm rot="16200000">
          <a:off x="-1090319" y="1093779"/>
          <a:ext cx="5515679" cy="3328119"/>
        </a:xfrm>
        <a:prstGeom prst="flowChartManualOperati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rPr>
            <a:t>проекты, нацеленные на выявление и изучение объектов культурного наследия</a:t>
          </a:r>
          <a:endParaRPr lang="ru-RU" sz="2000" b="1" kern="1200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sp:txBody>
      <dsp:txXfrm rot="5400000">
        <a:off x="3461" y="1103135"/>
        <a:ext cx="3328119" cy="3309407"/>
      </dsp:txXfrm>
    </dsp:sp>
    <dsp:sp modelId="{94D2A0E3-D171-4ACE-A9F3-2C35BC595200}">
      <dsp:nvSpPr>
        <dsp:cNvPr id="0" name=""/>
        <dsp:cNvSpPr/>
      </dsp:nvSpPr>
      <dsp:spPr>
        <a:xfrm rot="16200000">
          <a:off x="2487408" y="1093779"/>
          <a:ext cx="5515679" cy="3328119"/>
        </a:xfrm>
        <a:prstGeom prst="flowChartManualOperati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rPr>
            <a:t>социально-ориентированные мероприятия и акции по охране культурного наследия</a:t>
          </a:r>
          <a:endParaRPr lang="ru-RU" sz="2000" b="1" kern="1200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sp:txBody>
      <dsp:txXfrm rot="5400000">
        <a:off x="3581188" y="1103135"/>
        <a:ext cx="3328119" cy="33094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3E758-F391-47FA-8B8E-7D6D8851597A}">
      <dsp:nvSpPr>
        <dsp:cNvPr id="0" name=""/>
        <dsp:cNvSpPr/>
      </dsp:nvSpPr>
      <dsp:spPr>
        <a:xfrm>
          <a:off x="109796" y="643653"/>
          <a:ext cx="6565881" cy="596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109796" y="643653"/>
        <a:ext cx="6565881" cy="596898"/>
      </dsp:txXfrm>
    </dsp:sp>
    <dsp:sp modelId="{5E9D3267-DD34-4E54-946B-714E55DE8804}">
      <dsp:nvSpPr>
        <dsp:cNvPr id="0" name=""/>
        <dsp:cNvSpPr/>
      </dsp:nvSpPr>
      <dsp:spPr>
        <a:xfrm>
          <a:off x="109796" y="1240552"/>
          <a:ext cx="1536416" cy="121590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7886E6-3FE3-4C56-B405-5E7CCAB0DE71}">
      <dsp:nvSpPr>
        <dsp:cNvPr id="0" name=""/>
        <dsp:cNvSpPr/>
      </dsp:nvSpPr>
      <dsp:spPr>
        <a:xfrm>
          <a:off x="1032667" y="1240552"/>
          <a:ext cx="1536416" cy="121590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D0A11-0E27-45AE-A998-2D76E36BF8D2}">
      <dsp:nvSpPr>
        <dsp:cNvPr id="0" name=""/>
        <dsp:cNvSpPr/>
      </dsp:nvSpPr>
      <dsp:spPr>
        <a:xfrm>
          <a:off x="1956267" y="1240552"/>
          <a:ext cx="1536416" cy="121590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343C5-CB4E-474A-BACB-2EAA40E4EE24}">
      <dsp:nvSpPr>
        <dsp:cNvPr id="0" name=""/>
        <dsp:cNvSpPr/>
      </dsp:nvSpPr>
      <dsp:spPr>
        <a:xfrm>
          <a:off x="2879139" y="1240552"/>
          <a:ext cx="1536416" cy="121590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20E45-9C7E-4CCC-A2D7-7E954216670C}">
      <dsp:nvSpPr>
        <dsp:cNvPr id="0" name=""/>
        <dsp:cNvSpPr/>
      </dsp:nvSpPr>
      <dsp:spPr>
        <a:xfrm>
          <a:off x="3802739" y="1240552"/>
          <a:ext cx="1536416" cy="121590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58089-F4B2-4A82-8DA5-CA50983484B7}">
      <dsp:nvSpPr>
        <dsp:cNvPr id="0" name=""/>
        <dsp:cNvSpPr/>
      </dsp:nvSpPr>
      <dsp:spPr>
        <a:xfrm>
          <a:off x="4725610" y="1240552"/>
          <a:ext cx="1536416" cy="121590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070D2-D237-49EA-88C0-60A9D56108F4}">
      <dsp:nvSpPr>
        <dsp:cNvPr id="0" name=""/>
        <dsp:cNvSpPr/>
      </dsp:nvSpPr>
      <dsp:spPr>
        <a:xfrm>
          <a:off x="5649211" y="1240552"/>
          <a:ext cx="1536416" cy="121590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735D6-CD9D-4A69-B599-451FBA51F501}">
      <dsp:nvSpPr>
        <dsp:cNvPr id="0" name=""/>
        <dsp:cNvSpPr/>
      </dsp:nvSpPr>
      <dsp:spPr>
        <a:xfrm>
          <a:off x="109796" y="1362142"/>
          <a:ext cx="6651238" cy="972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1. Усвоение информации, полученной от экскурсовода. Задача педагога – помочь ученикам собрать и структурировать информацию, связать ее с проблемами, актуальными для обучающихся, местного социума</a:t>
          </a:r>
          <a:endParaRPr lang="ru-RU" sz="1600" kern="1200" dirty="0"/>
        </a:p>
      </dsp:txBody>
      <dsp:txXfrm>
        <a:off x="109796" y="1362142"/>
        <a:ext cx="6651238" cy="972723"/>
      </dsp:txXfrm>
    </dsp:sp>
    <dsp:sp modelId="{5DDF26A5-F158-4B73-A737-B3DCCD53B19C}">
      <dsp:nvSpPr>
        <dsp:cNvPr id="0" name=""/>
        <dsp:cNvSpPr/>
      </dsp:nvSpPr>
      <dsp:spPr>
        <a:xfrm>
          <a:off x="109796" y="2556719"/>
          <a:ext cx="6565881" cy="596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109796" y="2556719"/>
        <a:ext cx="6565881" cy="596898"/>
      </dsp:txXfrm>
    </dsp:sp>
    <dsp:sp modelId="{EEBB8A15-F13A-4DBF-A024-18B719448340}">
      <dsp:nvSpPr>
        <dsp:cNvPr id="0" name=""/>
        <dsp:cNvSpPr/>
      </dsp:nvSpPr>
      <dsp:spPr>
        <a:xfrm>
          <a:off x="109796" y="3153618"/>
          <a:ext cx="1536416" cy="121590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ADED3-FB61-4B57-8ABE-47446CEE81BC}">
      <dsp:nvSpPr>
        <dsp:cNvPr id="0" name=""/>
        <dsp:cNvSpPr/>
      </dsp:nvSpPr>
      <dsp:spPr>
        <a:xfrm>
          <a:off x="1032667" y="3153618"/>
          <a:ext cx="1536416" cy="121590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97C7B-FA73-4C7C-88F9-A75A5509C770}">
      <dsp:nvSpPr>
        <dsp:cNvPr id="0" name=""/>
        <dsp:cNvSpPr/>
      </dsp:nvSpPr>
      <dsp:spPr>
        <a:xfrm>
          <a:off x="1956267" y="3153618"/>
          <a:ext cx="1536416" cy="121590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35F59-7D8A-44EF-930F-B533B7793041}">
      <dsp:nvSpPr>
        <dsp:cNvPr id="0" name=""/>
        <dsp:cNvSpPr/>
      </dsp:nvSpPr>
      <dsp:spPr>
        <a:xfrm>
          <a:off x="2879139" y="3153618"/>
          <a:ext cx="1536416" cy="121590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9758-873F-46F1-801E-65CBF5E2586D}">
      <dsp:nvSpPr>
        <dsp:cNvPr id="0" name=""/>
        <dsp:cNvSpPr/>
      </dsp:nvSpPr>
      <dsp:spPr>
        <a:xfrm>
          <a:off x="3802739" y="3153618"/>
          <a:ext cx="1536416" cy="121590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364D6-8361-4892-A41C-4AFADEA8AF6C}">
      <dsp:nvSpPr>
        <dsp:cNvPr id="0" name=""/>
        <dsp:cNvSpPr/>
      </dsp:nvSpPr>
      <dsp:spPr>
        <a:xfrm>
          <a:off x="4725610" y="3153618"/>
          <a:ext cx="1536416" cy="121590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F47A1-1347-48B2-99FB-47733F05CE5A}">
      <dsp:nvSpPr>
        <dsp:cNvPr id="0" name=""/>
        <dsp:cNvSpPr/>
      </dsp:nvSpPr>
      <dsp:spPr>
        <a:xfrm>
          <a:off x="5649211" y="3153618"/>
          <a:ext cx="1536416" cy="121590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6786F-7954-449F-8FDE-2F158CF32CED}">
      <dsp:nvSpPr>
        <dsp:cNvPr id="0" name=""/>
        <dsp:cNvSpPr/>
      </dsp:nvSpPr>
      <dsp:spPr>
        <a:xfrm>
          <a:off x="109796" y="3275208"/>
          <a:ext cx="6651238" cy="972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2. Переосмысление полученных сведений. Обучающимся необходимо предоставить возможность самостоятельно проанализировать информацию и решить, как использовать ее в учебной и </a:t>
          </a:r>
          <a:r>
            <a:rPr lang="ru-RU" sz="1600" kern="1200" dirty="0" err="1" smtClean="0"/>
            <a:t>внеучебной</a:t>
          </a:r>
          <a:r>
            <a:rPr lang="ru-RU" sz="1600" kern="1200" dirty="0" smtClean="0"/>
            <a:t> деятельности, при выборе профессии и т. д. </a:t>
          </a:r>
          <a:endParaRPr lang="ru-RU" sz="1600" kern="1200" dirty="0"/>
        </a:p>
      </dsp:txBody>
      <dsp:txXfrm>
        <a:off x="109796" y="3275208"/>
        <a:ext cx="6651238" cy="9727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3AAF9-60E9-4048-A677-099B2A0CBEF8}">
      <dsp:nvSpPr>
        <dsp:cNvPr id="0" name=""/>
        <dsp:cNvSpPr/>
      </dsp:nvSpPr>
      <dsp:spPr>
        <a:xfrm>
          <a:off x="838649" y="4319"/>
          <a:ext cx="5523500" cy="2697012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A8DDFFD-D932-40A0-8EBA-FACDB3F2F678}">
      <dsp:nvSpPr>
        <dsp:cNvPr id="0" name=""/>
        <dsp:cNvSpPr/>
      </dsp:nvSpPr>
      <dsp:spPr>
        <a:xfrm>
          <a:off x="2011696" y="245453"/>
          <a:ext cx="452886" cy="452886"/>
        </a:xfrm>
        <a:prstGeom prst="ellipse">
          <a:avLst/>
        </a:prstGeom>
        <a:solidFill>
          <a:schemeClr val="accent2">
            <a:shade val="80000"/>
            <a:alpha val="50000"/>
            <a:hueOff val="900"/>
            <a:satOff val="-58"/>
            <a:lumOff val="907"/>
            <a:alphaOff val="-75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59801F0-5216-48C0-99A9-88E6907EBB35}">
      <dsp:nvSpPr>
        <dsp:cNvPr id="0" name=""/>
        <dsp:cNvSpPr/>
      </dsp:nvSpPr>
      <dsp:spPr>
        <a:xfrm>
          <a:off x="2687846" y="200482"/>
          <a:ext cx="2422451" cy="452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" rIns="0" bIns="762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1</a:t>
          </a:r>
          <a:endParaRPr lang="ru-RU" sz="600" kern="1200" dirty="0"/>
        </a:p>
      </dsp:txBody>
      <dsp:txXfrm>
        <a:off x="2687846" y="200482"/>
        <a:ext cx="2422451" cy="452886"/>
      </dsp:txXfrm>
    </dsp:sp>
    <dsp:sp modelId="{7956A049-1441-41E7-BD27-A344EFBE3897}">
      <dsp:nvSpPr>
        <dsp:cNvPr id="0" name=""/>
        <dsp:cNvSpPr/>
      </dsp:nvSpPr>
      <dsp:spPr>
        <a:xfrm>
          <a:off x="2686493" y="653368"/>
          <a:ext cx="2770620" cy="1345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itchFamily="34" charset="0"/>
              <a:ea typeface="굴림" charset="-127"/>
            </a:rPr>
            <a:t>Ученикам предлагается ответить на вопросы, обозначенные в маршрутном листе, на основе этого изложить свой взгляд на проблему, которая решалась в ходе путешествия, и аргументировать собственную точку зрения результатами своих исследований</a:t>
          </a:r>
          <a:endParaRPr lang="ru-RU" sz="1400" kern="1200" dirty="0"/>
        </a:p>
      </dsp:txBody>
      <dsp:txXfrm>
        <a:off x="2686493" y="653368"/>
        <a:ext cx="2770620" cy="1345259"/>
      </dsp:txXfrm>
    </dsp:sp>
    <dsp:sp modelId="{330E4F48-DD0B-4EDC-8A58-569664F479BA}">
      <dsp:nvSpPr>
        <dsp:cNvPr id="0" name=""/>
        <dsp:cNvSpPr/>
      </dsp:nvSpPr>
      <dsp:spPr>
        <a:xfrm>
          <a:off x="838649" y="2454987"/>
          <a:ext cx="5523500" cy="2697012"/>
        </a:xfrm>
        <a:prstGeom prst="ellipse">
          <a:avLst/>
        </a:prstGeom>
        <a:solidFill>
          <a:schemeClr val="accent2">
            <a:shade val="80000"/>
            <a:alpha val="50000"/>
            <a:hueOff val="1799"/>
            <a:satOff val="-116"/>
            <a:lumOff val="1814"/>
            <a:alphaOff val="-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EB7BF0F-7304-4733-861D-8F4600D6A891}">
      <dsp:nvSpPr>
        <dsp:cNvPr id="0" name=""/>
        <dsp:cNvSpPr/>
      </dsp:nvSpPr>
      <dsp:spPr>
        <a:xfrm>
          <a:off x="2101367" y="2795163"/>
          <a:ext cx="452886" cy="452886"/>
        </a:xfrm>
        <a:prstGeom prst="ellipse">
          <a:avLst/>
        </a:prstGeom>
        <a:solidFill>
          <a:schemeClr val="accent2">
            <a:shade val="80000"/>
            <a:alpha val="50000"/>
            <a:hueOff val="2699"/>
            <a:satOff val="-174"/>
            <a:lumOff val="2722"/>
            <a:alphaOff val="-225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5B0C13A-ADD9-4257-B7E3-1EE5FC883D32}">
      <dsp:nvSpPr>
        <dsp:cNvPr id="0" name=""/>
        <dsp:cNvSpPr/>
      </dsp:nvSpPr>
      <dsp:spPr>
        <a:xfrm>
          <a:off x="2209642" y="2780055"/>
          <a:ext cx="2422475" cy="452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</a:t>
          </a:r>
          <a:endParaRPr lang="ru-RU" sz="2400" kern="1200" dirty="0"/>
        </a:p>
      </dsp:txBody>
      <dsp:txXfrm>
        <a:off x="2209642" y="2780055"/>
        <a:ext cx="2422475" cy="452886"/>
      </dsp:txXfrm>
    </dsp:sp>
    <dsp:sp modelId="{E86C9C5F-CFA0-4F14-B14A-37C6694105EA}">
      <dsp:nvSpPr>
        <dsp:cNvPr id="0" name=""/>
        <dsp:cNvSpPr/>
      </dsp:nvSpPr>
      <dsp:spPr>
        <a:xfrm>
          <a:off x="2687846" y="3104036"/>
          <a:ext cx="2422451" cy="1690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Verdana" pitchFamily="34" charset="0"/>
              <a:ea typeface="굴림" charset="-127"/>
            </a:rPr>
            <a:t>Первоначально эта работа проводится в каждой из подгрупп, в итоге – вырабатывается общая позиция, которая либо обсуждается с педагогом, либо выносится на общую защиту</a:t>
          </a:r>
          <a:endParaRPr lang="ru-RU" sz="1400" kern="1200" dirty="0"/>
        </a:p>
      </dsp:txBody>
      <dsp:txXfrm>
        <a:off x="2687846" y="3104036"/>
        <a:ext cx="2422451" cy="1690770"/>
      </dsp:txXfrm>
    </dsp:sp>
    <dsp:sp modelId="{41FB4F8E-7C6A-4D4B-980B-44B62125F590}">
      <dsp:nvSpPr>
        <dsp:cNvPr id="0" name=""/>
        <dsp:cNvSpPr/>
      </dsp:nvSpPr>
      <dsp:spPr>
        <a:xfrm>
          <a:off x="2687846" y="4794807"/>
          <a:ext cx="3371" cy="3371"/>
        </a:xfrm>
        <a:prstGeom prst="ellipse">
          <a:avLst/>
        </a:prstGeom>
        <a:solidFill>
          <a:schemeClr val="accent2">
            <a:shade val="80000"/>
            <a:alpha val="50000"/>
            <a:hueOff val="3599"/>
            <a:satOff val="-232"/>
            <a:lumOff val="3629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664C0E-98B9-4734-ACEF-EF5DC29BA8DF}">
      <dsp:nvSpPr>
        <dsp:cNvPr id="0" name=""/>
        <dsp:cNvSpPr/>
      </dsp:nvSpPr>
      <dsp:spPr>
        <a:xfrm>
          <a:off x="2687846" y="4798179"/>
          <a:ext cx="2422451" cy="9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350" rIns="0" bIns="63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87846" y="4798179"/>
        <a:ext cx="2422451" cy="93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61673-FF17-49A8-9014-5FDEC5DCDEF2}">
      <dsp:nvSpPr>
        <dsp:cNvPr id="0" name=""/>
        <dsp:cNvSpPr/>
      </dsp:nvSpPr>
      <dsp:spPr>
        <a:xfrm>
          <a:off x="617341" y="345652"/>
          <a:ext cx="6004756" cy="4357128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EAEA438-E118-4D5E-99DA-8935597C18C1}">
      <dsp:nvSpPr>
        <dsp:cNvPr id="0" name=""/>
        <dsp:cNvSpPr/>
      </dsp:nvSpPr>
      <dsp:spPr>
        <a:xfrm>
          <a:off x="2838806" y="455467"/>
          <a:ext cx="772211" cy="784283"/>
        </a:xfrm>
        <a:prstGeom prst="ellipse">
          <a:avLst/>
        </a:prstGeom>
        <a:solidFill>
          <a:schemeClr val="accent2">
            <a:shade val="80000"/>
            <a:alpha val="50000"/>
            <a:hueOff val="3599"/>
            <a:satOff val="-232"/>
            <a:lumOff val="3629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8A7E469-5296-49DC-A3EE-E09C52953D03}">
      <dsp:nvSpPr>
        <dsp:cNvPr id="0" name=""/>
        <dsp:cNvSpPr/>
      </dsp:nvSpPr>
      <dsp:spPr>
        <a:xfrm>
          <a:off x="3070287" y="504054"/>
          <a:ext cx="4130494" cy="784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3</a:t>
          </a:r>
          <a:endParaRPr lang="ru-RU" sz="3600" kern="1200" dirty="0"/>
        </a:p>
      </dsp:txBody>
      <dsp:txXfrm>
        <a:off x="3070287" y="504054"/>
        <a:ext cx="4130494" cy="784283"/>
      </dsp:txXfrm>
    </dsp:sp>
    <dsp:sp modelId="{0F1E3179-0832-405C-B04B-DA5ABB579542}">
      <dsp:nvSpPr>
        <dsp:cNvPr id="0" name=""/>
        <dsp:cNvSpPr/>
      </dsp:nvSpPr>
      <dsp:spPr>
        <a:xfrm>
          <a:off x="1417526" y="1080117"/>
          <a:ext cx="4981285" cy="2959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Verdana" pitchFamily="34" charset="0"/>
              <a:ea typeface="굴림" charset="-127"/>
            </a:rPr>
            <a:t>Возможность представления различных маршрутов на общей защите позволяет задать </a:t>
          </a:r>
          <a:r>
            <a:rPr lang="ru-RU" sz="1800" i="1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굴림" charset="-127"/>
            </a:rPr>
            <a:t>панорамность</a:t>
          </a:r>
          <a:r>
            <a:rPr lang="ru-RU" sz="1800" kern="1200" dirty="0" smtClean="0">
              <a:latin typeface="Verdana" pitchFamily="34" charset="0"/>
              <a:ea typeface="굴림" charset="-127"/>
            </a:rPr>
            <a:t> обсуждению, выявить многогранность рассматриваемого явления или события, познакомиться с различными точками зрения, выстроить логически завершенную картину, наиболее полно отражающую заявленную тему путешествия</a:t>
          </a:r>
          <a:endParaRPr lang="ru-RU" sz="1800" kern="1200" dirty="0">
            <a:latin typeface="Verdana" pitchFamily="34" charset="0"/>
            <a:ea typeface="굴림" charset="-127"/>
          </a:endParaRPr>
        </a:p>
      </dsp:txBody>
      <dsp:txXfrm>
        <a:off x="1417526" y="1080117"/>
        <a:ext cx="4981285" cy="2959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12955E-07D6-4168-BA78-352AB63D69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37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301C1C-94A9-457D-839F-CE8302805F5E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AC43B-AB67-4D14-9EF5-553AA6AFD2C9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AD16FA-915A-491D-9845-378AFFFC65EF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2955E-07D6-4168-BA78-352AB63D690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45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2955E-07D6-4168-BA78-352AB63D690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9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76225"/>
            <a:ext cx="70866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923925"/>
            <a:ext cx="70866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40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1717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3627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8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679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3716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1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55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5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5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9071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695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6868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3716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J:\Работа\Бочкарев С\УМК учебник\Презентации\zoloto_(powerpoint-shablony.ru)\maste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331640" y="404664"/>
            <a:ext cx="7086600" cy="338437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Модели реализации культурно-образовательного туризма в школе. Методика разработки культурно-образовательных программ: цели, технологии, результаты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71700" y="73561"/>
            <a:ext cx="72008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Проектирование культурно-образовательной программы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317224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u="sng" dirty="0">
                <a:latin typeface="Verdana" pitchFamily="34" charset="0"/>
                <a:ea typeface="굴림" charset="-127"/>
              </a:rPr>
              <a:t>При проектировании культурно-образовательной программы </a:t>
            </a:r>
            <a:r>
              <a:rPr lang="ru-RU" sz="2000" i="1" u="sng" dirty="0" smtClean="0">
                <a:latin typeface="Verdana" pitchFamily="34" charset="0"/>
                <a:ea typeface="굴림" charset="-127"/>
              </a:rPr>
              <a:t>необходимо</a:t>
            </a:r>
            <a:r>
              <a:rPr lang="ru-RU" sz="2000" i="1" u="sng" dirty="0">
                <a:latin typeface="Verdana" pitchFamily="34" charset="0"/>
                <a:ea typeface="굴림" charset="-127"/>
              </a:rPr>
              <a:t>: 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979712" y="2060584"/>
            <a:ext cx="7092788" cy="1368416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latin typeface="Verdana" pitchFamily="34" charset="0"/>
                <a:ea typeface="Verdana" pitchFamily="34" charset="0"/>
              </a:rPr>
              <a:t>Четко обозначить цели и задачи программы в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</a:rPr>
              <a:t>соответствии со спецификой культурологического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</a:rPr>
              <a:t>подхода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979712" y="3645024"/>
            <a:ext cx="7092788" cy="1440424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900" dirty="0">
                <a:latin typeface="Verdana" pitchFamily="34" charset="0"/>
                <a:ea typeface="Verdana" pitchFamily="34" charset="0"/>
              </a:rPr>
              <a:t>Выявить ожидаемые результаты, которые могут </a:t>
            </a:r>
            <a:r>
              <a:rPr lang="ru-RU" sz="1900" dirty="0" smtClean="0">
                <a:latin typeface="Verdana" pitchFamily="34" charset="0"/>
                <a:ea typeface="Verdana" pitchFamily="34" charset="0"/>
              </a:rPr>
              <a:t>быть</a:t>
            </a:r>
            <a:endParaRPr lang="en-US" sz="1900" dirty="0" smtClean="0">
              <a:latin typeface="Verdana" pitchFamily="34" charset="0"/>
              <a:ea typeface="Verdana" pitchFamily="34" charset="0"/>
            </a:endParaRPr>
          </a:p>
          <a:p>
            <a:r>
              <a:rPr lang="ru-RU" sz="1900" dirty="0" smtClean="0">
                <a:latin typeface="Verdana" pitchFamily="34" charset="0"/>
                <a:ea typeface="Verdana" pitchFamily="34" charset="0"/>
              </a:rPr>
              <a:t>очень разными</a:t>
            </a:r>
            <a:r>
              <a:rPr lang="en-US" sz="190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900" dirty="0" smtClean="0">
                <a:latin typeface="Verdana" pitchFamily="34" charset="0"/>
                <a:ea typeface="Verdana" pitchFamily="34" charset="0"/>
              </a:rPr>
              <a:t>– </a:t>
            </a:r>
            <a:r>
              <a:rPr lang="ru-RU" sz="1900" dirty="0">
                <a:latin typeface="Verdana" pitchFamily="34" charset="0"/>
                <a:ea typeface="Verdana" pitchFamily="34" charset="0"/>
              </a:rPr>
              <a:t>от формирования представления </a:t>
            </a:r>
            <a:r>
              <a:rPr lang="ru-RU" sz="1900" dirty="0" smtClean="0">
                <a:latin typeface="Verdana" pitchFamily="34" charset="0"/>
                <a:ea typeface="Verdana" pitchFamily="34" charset="0"/>
              </a:rPr>
              <a:t>о</a:t>
            </a:r>
            <a:endParaRPr lang="en-US" sz="1900" dirty="0" smtClean="0">
              <a:latin typeface="Verdana" pitchFamily="34" charset="0"/>
              <a:ea typeface="Verdana" pitchFamily="34" charset="0"/>
            </a:endParaRPr>
          </a:p>
          <a:p>
            <a:r>
              <a:rPr lang="ru-RU" sz="1900" dirty="0" smtClean="0">
                <a:latin typeface="Verdana" pitchFamily="34" charset="0"/>
                <a:ea typeface="Verdana" pitchFamily="34" charset="0"/>
              </a:rPr>
              <a:t>законах</a:t>
            </a:r>
            <a:r>
              <a:rPr lang="en-US" sz="190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sz="1900" dirty="0" smtClean="0">
                <a:latin typeface="Verdana" pitchFamily="34" charset="0"/>
                <a:ea typeface="Verdana" pitchFamily="34" charset="0"/>
              </a:rPr>
              <a:t>и </a:t>
            </a:r>
            <a:r>
              <a:rPr lang="ru-RU" sz="1900" dirty="0">
                <a:latin typeface="Verdana" pitchFamily="34" charset="0"/>
                <a:ea typeface="Verdana" pitchFamily="34" charset="0"/>
              </a:rPr>
              <a:t>взаимосвязях в системе </a:t>
            </a:r>
            <a:r>
              <a:rPr lang="ru-RU" sz="1900" dirty="0" smtClean="0">
                <a:latin typeface="Verdana" pitchFamily="34" charset="0"/>
                <a:ea typeface="Verdana" pitchFamily="34" charset="0"/>
              </a:rPr>
              <a:t>культуры,</a:t>
            </a:r>
            <a:r>
              <a:rPr lang="en-US" sz="190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900" dirty="0" smtClean="0">
                <a:latin typeface="Verdana" pitchFamily="34" charset="0"/>
                <a:ea typeface="Verdana" pitchFamily="34" charset="0"/>
              </a:rPr>
              <a:t>до</a:t>
            </a:r>
            <a:endParaRPr lang="en-US" sz="1900" dirty="0" smtClean="0">
              <a:latin typeface="Verdana" pitchFamily="34" charset="0"/>
              <a:ea typeface="Verdana" pitchFamily="34" charset="0"/>
            </a:endParaRPr>
          </a:p>
          <a:p>
            <a:r>
              <a:rPr lang="ru-RU" sz="1900" dirty="0" smtClean="0">
                <a:latin typeface="Verdana" pitchFamily="34" charset="0"/>
                <a:ea typeface="Verdana" pitchFamily="34" charset="0"/>
              </a:rPr>
              <a:t>конкретных</a:t>
            </a:r>
            <a:r>
              <a:rPr lang="en-US" sz="190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sz="1900" dirty="0" smtClean="0">
                <a:latin typeface="Verdana" pitchFamily="34" charset="0"/>
                <a:ea typeface="Verdana" pitchFamily="34" charset="0"/>
              </a:rPr>
              <a:t>умений </a:t>
            </a:r>
            <a:r>
              <a:rPr lang="ru-RU" sz="1900" dirty="0">
                <a:latin typeface="Verdana" pitchFamily="34" charset="0"/>
                <a:ea typeface="Verdana" pitchFamily="34" charset="0"/>
              </a:rPr>
              <a:t>работать </a:t>
            </a:r>
            <a:r>
              <a:rPr lang="ru-RU" sz="1900" dirty="0" smtClean="0">
                <a:latin typeface="Verdana" pitchFamily="34" charset="0"/>
                <a:ea typeface="Verdana" pitchFamily="34" charset="0"/>
              </a:rPr>
              <a:t>с</a:t>
            </a:r>
            <a:r>
              <a:rPr lang="en-US" sz="190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900" dirty="0" smtClean="0">
                <a:latin typeface="Verdana" pitchFamily="34" charset="0"/>
                <a:ea typeface="Verdana" pitchFamily="34" charset="0"/>
              </a:rPr>
              <a:t>различными текстами</a:t>
            </a:r>
            <a:endParaRPr lang="en-US" sz="1900" dirty="0" smtClean="0">
              <a:latin typeface="Verdana" pitchFamily="34" charset="0"/>
              <a:ea typeface="Verdana" pitchFamily="34" charset="0"/>
            </a:endParaRPr>
          </a:p>
          <a:p>
            <a:r>
              <a:rPr lang="ru-RU" sz="190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sz="1900" dirty="0" smtClean="0">
                <a:latin typeface="Verdana" pitchFamily="34" charset="0"/>
                <a:ea typeface="Verdana" pitchFamily="34" charset="0"/>
              </a:rPr>
              <a:t>ультуры</a:t>
            </a:r>
            <a:r>
              <a:rPr lang="en-US" sz="190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sz="1900" dirty="0" smtClean="0">
                <a:latin typeface="Verdana" pitchFamily="34" charset="0"/>
                <a:ea typeface="Verdana" pitchFamily="34" charset="0"/>
              </a:rPr>
              <a:t>или </a:t>
            </a:r>
            <a:r>
              <a:rPr lang="ru-RU" sz="1900" dirty="0">
                <a:latin typeface="Verdana" pitchFamily="34" charset="0"/>
                <a:ea typeface="Verdana" pitchFamily="34" charset="0"/>
              </a:rPr>
              <a:t>создавать творческий продукт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979712" y="5301208"/>
            <a:ext cx="7092788" cy="1368416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000" dirty="0">
                <a:latin typeface="Verdana" pitchFamily="34" charset="0"/>
                <a:ea typeface="Verdana" pitchFamily="34" charset="0"/>
              </a:rPr>
              <a:t>Спланировать содержание, основу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которого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</a:rPr>
              <a:t>Составляет «педагогика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встреч» обучающегося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с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</a:rPr>
              <a:t>Разнообразными объектами культурной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</a:rPr>
              <a:t>и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социальной среды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9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925706" y="1404959"/>
            <a:ext cx="7092788" cy="198384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latin typeface="Verdana" pitchFamily="34" charset="0"/>
                <a:ea typeface="Verdana" pitchFamily="34" charset="0"/>
              </a:rPr>
              <a:t>Определить структуру программы в соответствии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</a:rPr>
              <a:t>с существующими представлениями о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</a:rPr>
              <a:t>структуре культуры, что позволит изучать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</a:rPr>
              <a:t>окружающий мир не как набор разрозненных по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</a:rPr>
              <a:t>предметным областям сведений,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</a:rPr>
              <a:t>а как целостное явление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925706" y="3717032"/>
            <a:ext cx="7092788" cy="2088232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latin typeface="Verdana" pitchFamily="34" charset="0"/>
                <a:ea typeface="Verdana" pitchFamily="34" charset="0"/>
              </a:rPr>
              <a:t>Отобрать адекватные методы и технологии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</a:rPr>
              <a:t>освоения культурного наследия. Разработать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</a:rPr>
              <a:t>Краткие методические рекомендации по их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</a:rPr>
              <a:t>использованию в образовательном процессе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71700" y="73561"/>
            <a:ext cx="72008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Проектирование культурно-образовательной программы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1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71700" y="73561"/>
            <a:ext cx="72008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Проектирование культурно-образовательной программы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979712" y="1376376"/>
            <a:ext cx="7092788" cy="1368416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latin typeface="Verdana" pitchFamily="34" charset="0"/>
                <a:ea typeface="Verdana" pitchFamily="34" charset="0"/>
              </a:rPr>
              <a:t>Разработать дидактические материалы для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</a:rPr>
              <a:t>самостоятельной исследовательской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</a:rPr>
              <a:t>работы обучающихся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979712" y="3212976"/>
            <a:ext cx="7092788" cy="1440424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latin typeface="Verdana" pitchFamily="34" charset="0"/>
                <a:ea typeface="Verdana" pitchFamily="34" charset="0"/>
              </a:rPr>
              <a:t>Продумать способы оценки результата,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</a:rPr>
              <a:t>которые иллюстрируются конкретными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</a:rPr>
              <a:t>продуктами деятельности (эссе, коллаж,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</a:rPr>
              <a:t>видеофильм, </a:t>
            </a:r>
            <a:r>
              <a:rPr lang="ru-RU" sz="2000" dirty="0" err="1" smtClean="0">
                <a:latin typeface="Verdana" pitchFamily="34" charset="0"/>
                <a:ea typeface="Verdana" pitchFamily="34" charset="0"/>
              </a:rPr>
              <a:t>перфоманс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, инсталляция и пр.)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979712" y="5273637"/>
            <a:ext cx="7092788" cy="1368416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latin typeface="Verdana" pitchFamily="34" charset="0"/>
                <a:ea typeface="Verdana" pitchFamily="34" charset="0"/>
              </a:rPr>
              <a:t>Указать литературу для обучающихся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6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71700" y="73561"/>
            <a:ext cx="72008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Компоненты </a:t>
            </a:r>
            <a:r>
              <a:rPr lang="ru-RU" sz="3600" dirty="0">
                <a:solidFill>
                  <a:schemeClr val="tx1"/>
                </a:solidFill>
              </a:rPr>
              <a:t>культурно-образовательной </a:t>
            </a:r>
            <a:r>
              <a:rPr lang="ru-RU" sz="3600" dirty="0" smtClean="0">
                <a:solidFill>
                  <a:schemeClr val="tx1"/>
                </a:solidFill>
              </a:rPr>
              <a:t>программы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6130528" y="1721453"/>
            <a:ext cx="2952328" cy="2376264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Учебные </a:t>
            </a:r>
            <a:r>
              <a:rPr lang="ru-RU" dirty="0"/>
              <a:t>прогулки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1869177" y="1705000"/>
            <a:ext cx="2952328" cy="2376264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Экскурсии</a:t>
            </a:r>
          </a:p>
        </p:txBody>
      </p:sp>
      <p:sp>
        <p:nvSpPr>
          <p:cNvPr id="7" name="Овал 6"/>
          <p:cNvSpPr/>
          <p:nvPr/>
        </p:nvSpPr>
        <p:spPr bwMode="auto">
          <a:xfrm>
            <a:off x="3995936" y="4404691"/>
            <a:ext cx="2952328" cy="2376264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Образовательные</a:t>
            </a:r>
          </a:p>
          <a:p>
            <a:r>
              <a:rPr lang="ru-RU" dirty="0" smtClean="0"/>
              <a:t>путешествия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Тройная стрелка влево/вправо/вверх 7"/>
          <p:cNvSpPr/>
          <p:nvPr/>
        </p:nvSpPr>
        <p:spPr bwMode="auto">
          <a:xfrm rot="10800000">
            <a:off x="4890858" y="2514137"/>
            <a:ext cx="1162484" cy="1676829"/>
          </a:xfrm>
          <a:prstGeom prst="leftRightUp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5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71700" y="73561"/>
            <a:ext cx="72008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Компоненты </a:t>
            </a:r>
            <a:r>
              <a:rPr lang="ru-RU" sz="3600" dirty="0">
                <a:solidFill>
                  <a:schemeClr val="tx1"/>
                </a:solidFill>
              </a:rPr>
              <a:t>культурно-образовательной </a:t>
            </a:r>
            <a:r>
              <a:rPr lang="ru-RU" sz="3600" dirty="0" smtClean="0">
                <a:solidFill>
                  <a:schemeClr val="tx1"/>
                </a:solidFill>
              </a:rPr>
              <a:t>программы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71700" y="1225689"/>
            <a:ext cx="4320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Экскурсия </a:t>
            </a:r>
            <a:r>
              <a:rPr lang="ru-RU" sz="2000" dirty="0" smtClean="0">
                <a:latin typeface="Verdana" pitchFamily="34" charset="0"/>
                <a:ea typeface="굴림" charset="-127"/>
              </a:rPr>
              <a:t>как метод обучения представляет собой выездное мероприятие, заключающееся в коллективном или индивидуальном посещении и изучении определенных исторических, природных, культурных и производственных объектов, в сопровождении экскурсовода. </a:t>
            </a:r>
            <a:r>
              <a:rPr lang="ru-RU" sz="2000" u="sng" dirty="0" smtClean="0">
                <a:latin typeface="Verdana" pitchFamily="34" charset="0"/>
                <a:ea typeface="굴림" charset="-127"/>
              </a:rPr>
              <a:t>Цель экскурсии </a:t>
            </a:r>
            <a:r>
              <a:rPr lang="ru-RU" sz="2000" dirty="0" smtClean="0">
                <a:latin typeface="Verdana" pitchFamily="34" charset="0"/>
                <a:ea typeface="굴림" charset="-127"/>
              </a:rPr>
              <a:t>– расширение кругозора, учащихся, освоение новых знаний, формирование умений, наблюдения и др.</a:t>
            </a:r>
          </a:p>
        </p:txBody>
      </p:sp>
      <p:pic>
        <p:nvPicPr>
          <p:cNvPr id="172034" name="Picture 2" descr="https://kuku.travel/wp-content/uploads/2017/12/greciya-meteory-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29" y="1225688"/>
            <a:ext cx="2872919" cy="1915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036" name="Picture 4" descr="https://assets3.netuleny.com/uploads/photo/000/029/560/lg_Etudier-Paris-Photographie-Speos-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411" y="4888037"/>
            <a:ext cx="2841353" cy="1894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038" name="Picture 6" descr="https://pbs.twimg.com/media/DZWtv4KW0AE7XFJ.jpg: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29" y="3182792"/>
            <a:ext cx="2841353" cy="1685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1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71700" y="73561"/>
            <a:ext cx="72008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Компоненты </a:t>
            </a:r>
            <a:r>
              <a:rPr lang="ru-RU" sz="3600" dirty="0">
                <a:solidFill>
                  <a:schemeClr val="tx1"/>
                </a:solidFill>
              </a:rPr>
              <a:t>культурно-образовательной </a:t>
            </a:r>
            <a:r>
              <a:rPr lang="ru-RU" sz="3600" dirty="0" smtClean="0">
                <a:solidFill>
                  <a:schemeClr val="tx1"/>
                </a:solidFill>
              </a:rPr>
              <a:t>программы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71700" y="3380125"/>
            <a:ext cx="70207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2000" b="1" i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Учебная прогулка </a:t>
            </a:r>
            <a:r>
              <a:rPr lang="ru-RU" sz="2000" dirty="0">
                <a:latin typeface="Verdana" pitchFamily="34" charset="0"/>
                <a:ea typeface="굴림" charset="-127"/>
              </a:rPr>
              <a:t>– один из методов активного обучения, </a:t>
            </a:r>
            <a:r>
              <a:rPr lang="ru-RU" sz="2000" dirty="0" smtClean="0">
                <a:latin typeface="Verdana" pitchFamily="34" charset="0"/>
                <a:ea typeface="굴림" charset="-127"/>
              </a:rPr>
              <a:t>предполагающий </a:t>
            </a:r>
            <a:r>
              <a:rPr lang="ru-RU" sz="2000" dirty="0">
                <a:latin typeface="Verdana" pitchFamily="34" charset="0"/>
                <a:ea typeface="굴림" charset="-127"/>
              </a:rPr>
              <a:t>организацию познавательной деятельности учащихся непосредственно в культурной среде. Цель учебной прогулки – закрепление знаний, отработка умений, накопление опыта их применения в новой ситуации. Учебная прогул-ка позволяет ученику не только увидеть изучаемые объекты культурного наследия, но и развить ряд предметных и </a:t>
            </a:r>
            <a:r>
              <a:rPr lang="ru-RU" sz="2000" dirty="0" err="1">
                <a:latin typeface="Verdana" pitchFamily="34" charset="0"/>
                <a:ea typeface="굴림" charset="-127"/>
              </a:rPr>
              <a:t>метапредметных</a:t>
            </a:r>
            <a:r>
              <a:rPr lang="ru-RU" sz="2000" dirty="0">
                <a:latin typeface="Verdana" pitchFamily="34" charset="0"/>
                <a:ea typeface="굴림" charset="-127"/>
              </a:rPr>
              <a:t> </a:t>
            </a:r>
            <a:r>
              <a:rPr lang="ru-RU" sz="2000" dirty="0" smtClean="0">
                <a:latin typeface="Verdana" pitchFamily="34" charset="0"/>
                <a:ea typeface="굴림" charset="-127"/>
              </a:rPr>
              <a:t>умений</a:t>
            </a:r>
            <a:endParaRPr lang="ru-RU" sz="2000" dirty="0">
              <a:latin typeface="Verdana" pitchFamily="34" charset="0"/>
              <a:ea typeface="굴림" charset="-127"/>
            </a:endParaRPr>
          </a:p>
        </p:txBody>
      </p:sp>
      <p:pic>
        <p:nvPicPr>
          <p:cNvPr id="177156" name="Picture 4" descr="http://4.bp.blogspot.com/-Au7KAKsLgFg/VED7kp5IqpI/AAAAAAAABtI/POGT7XIAVJU/s1600/Toila%2B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01788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s://2.bp.blogspot.com/-Z-wGYBYDvJ8/XOOnu9jZROI/AAAAAAAADjA/s5sO1ArhgfkZ6xAAxfwtgDcYeEVeGqXAgCLcBGAs/s640/IMG_20190520_090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1225689"/>
            <a:ext cx="2762441" cy="2136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58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71700" y="73561"/>
            <a:ext cx="72008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Компоненты </a:t>
            </a:r>
            <a:r>
              <a:rPr lang="ru-RU" sz="3600" dirty="0">
                <a:solidFill>
                  <a:schemeClr val="tx1"/>
                </a:solidFill>
              </a:rPr>
              <a:t>культурно-образовательной </a:t>
            </a:r>
            <a:r>
              <a:rPr lang="ru-RU" sz="3600" dirty="0" smtClean="0">
                <a:solidFill>
                  <a:schemeClr val="tx1"/>
                </a:solidFill>
              </a:rPr>
              <a:t>программы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71700" y="1231571"/>
            <a:ext cx="33483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1900" b="1" i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Образовательное путешествие </a:t>
            </a:r>
            <a:r>
              <a:rPr lang="ru-RU" sz="1900" dirty="0">
                <a:latin typeface="Verdana" pitchFamily="34" charset="0"/>
                <a:ea typeface="굴림" charset="-127"/>
              </a:rPr>
              <a:t>позволяет организовать самостоятельную исследовательскую деятельность обучающихся по освоению историко-культурного, социального опыта цивилизации, заключенного в объектах культурного наследия, развитие визуальных и коммуникативных </a:t>
            </a:r>
            <a:r>
              <a:rPr lang="ru-RU" sz="1900" dirty="0" smtClean="0">
                <a:latin typeface="Verdana" pitchFamily="34" charset="0"/>
                <a:ea typeface="굴림" charset="-127"/>
              </a:rPr>
              <a:t>умений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72100" y="1231571"/>
            <a:ext cx="3563888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Учитель выступает в роли организатора исследовательской деятельности детей, а также в роли модератора свободной дискуссии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Обучающиеся становятся «первооткрывателями» и исследователями окружающего пространства</a:t>
            </a:r>
          </a:p>
        </p:txBody>
      </p:sp>
    </p:spTree>
    <p:extLst>
      <p:ext uri="{BB962C8B-B14F-4D97-AF65-F5344CB8AC3E}">
        <p14:creationId xmlns:p14="http://schemas.microsoft.com/office/powerpoint/2010/main" val="31029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7078" y="1988839"/>
            <a:ext cx="6840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sz="4000" i="1" dirty="0" smtClean="0">
                <a:latin typeface="Verdana" pitchFamily="34" charset="0"/>
                <a:ea typeface="Verdana" pitchFamily="34" charset="0"/>
              </a:rPr>
              <a:t>ехнологии </a:t>
            </a:r>
            <a:r>
              <a:rPr lang="ru-RU" sz="4000" i="1" dirty="0">
                <a:latin typeface="Verdana" pitchFamily="34" charset="0"/>
                <a:ea typeface="Verdana" pitchFamily="34" charset="0"/>
              </a:rPr>
              <a:t>организации экскурсии и образовательного путешествия</a:t>
            </a:r>
          </a:p>
        </p:txBody>
      </p:sp>
    </p:spTree>
    <p:extLst>
      <p:ext uri="{BB962C8B-B14F-4D97-AF65-F5344CB8AC3E}">
        <p14:creationId xmlns:p14="http://schemas.microsoft.com/office/powerpoint/2010/main" val="191305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71700" y="73561"/>
            <a:ext cx="7200800" cy="83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4000" dirty="0">
                <a:solidFill>
                  <a:schemeClr val="tx1"/>
                </a:solidFill>
              </a:rPr>
              <a:t>Экскурсия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87477" y="888525"/>
            <a:ext cx="67682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Организуя экскурсионную поездку, педагогу необходимо ознакомиться с методикой проектирования экскурсий и официальными </a:t>
            </a:r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документами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Туристская </a:t>
            </a:r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фирма, предлагающая автобусные экскурсии, должна иметь свидетельства о регистрации в Едином Федеральном реестре туроператоров, а компания-перевозчик – документы, предусмотренные Правилам </a:t>
            </a:r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организованной </a:t>
            </a:r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перевозки группы детей автобусами</a:t>
            </a:r>
          </a:p>
        </p:txBody>
      </p:sp>
      <p:pic>
        <p:nvPicPr>
          <p:cNvPr id="1026" name="Picture 2" descr="http://www.pitert.ru/sites/default/files/_09be50b8b2785ba858441b669320de28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77" y="4509120"/>
            <a:ext cx="3438128" cy="21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ковровскиевести.рф/uploads/posts/2017-05/1496125049_avtobus-de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151" y="4509120"/>
            <a:ext cx="3393349" cy="21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4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71700" y="73561"/>
            <a:ext cx="7200800" cy="83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Документы на экскурсию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71700" y="882937"/>
            <a:ext cx="70050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Продавец экскурсионной услуги (туристская фирма, экскурсионное бюро) и потребитель услуги (образовательная организация) готовят следующие документы</a:t>
            </a:r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:</a:t>
            </a:r>
            <a:endParaRPr lang="ru-RU" sz="20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887476" y="2211964"/>
            <a:ext cx="2232248" cy="4457396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список </a:t>
            </a: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детей</a:t>
            </a:r>
          </a:p>
          <a:p>
            <a:pPr lvl="0"/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(с указанием</a:t>
            </a:r>
          </a:p>
          <a:p>
            <a:pPr lvl="0"/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фамилии,</a:t>
            </a:r>
          </a:p>
          <a:p>
            <a:pPr lvl="0"/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имени</a:t>
            </a: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отчества</a:t>
            </a:r>
          </a:p>
          <a:p>
            <a:pPr lvl="0"/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(при </a:t>
            </a: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наличии) </a:t>
            </a: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и</a:t>
            </a:r>
          </a:p>
          <a:p>
            <a:pPr lvl="0"/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возраста</a:t>
            </a:r>
          </a:p>
          <a:p>
            <a:pPr lvl="0"/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каждого</a:t>
            </a:r>
          </a:p>
          <a:p>
            <a:pPr lvl="0"/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ребенка,</a:t>
            </a:r>
          </a:p>
          <a:p>
            <a:pPr lvl="0"/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номера</a:t>
            </a:r>
          </a:p>
          <a:p>
            <a:pPr lvl="0"/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контактного</a:t>
            </a:r>
          </a:p>
          <a:p>
            <a:pPr lvl="0"/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телефона</a:t>
            </a:r>
          </a:p>
          <a:p>
            <a:pPr lvl="0"/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родителей</a:t>
            </a:r>
          </a:p>
          <a:p>
            <a:pPr lvl="0"/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(законных</a:t>
            </a:r>
          </a:p>
          <a:p>
            <a:pPr lvl="0"/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представителей)</a:t>
            </a:r>
            <a:endParaRPr lang="ru-RU" sz="19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355976" y="2211762"/>
            <a:ext cx="2232248" cy="4457396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список</a:t>
            </a:r>
          </a:p>
          <a:p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назначенных</a:t>
            </a:r>
          </a:p>
          <a:p>
            <a:r>
              <a:rPr lang="ru-RU" sz="1900" dirty="0" err="1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сопрово</a:t>
            </a: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-</a:t>
            </a:r>
          </a:p>
          <a:p>
            <a:r>
              <a:rPr lang="ru-RU" sz="1900" dirty="0" err="1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ждающих</a:t>
            </a:r>
            <a:endParaRPr lang="ru-RU" sz="1900" dirty="0" smtClean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  <a:p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(с указанием</a:t>
            </a:r>
          </a:p>
          <a:p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фамилии,</a:t>
            </a:r>
          </a:p>
          <a:p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имени, отчества </a:t>
            </a:r>
          </a:p>
          <a:p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каждого</a:t>
            </a:r>
          </a:p>
          <a:p>
            <a:r>
              <a:rPr lang="ru-RU" sz="1900" dirty="0" err="1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сопрово</a:t>
            </a: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-</a:t>
            </a:r>
          </a:p>
          <a:p>
            <a:r>
              <a:rPr lang="ru-RU" sz="1900" dirty="0" err="1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ждающего</a:t>
            </a: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,</a:t>
            </a:r>
          </a:p>
          <a:p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номера его</a:t>
            </a:r>
          </a:p>
          <a:p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контактного</a:t>
            </a:r>
          </a:p>
          <a:p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телефона</a:t>
            </a: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)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840252" y="2206376"/>
            <a:ext cx="2232248" cy="4457396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4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список </a:t>
            </a:r>
            <a:r>
              <a:rPr lang="ru-RU" sz="14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работников</a:t>
            </a:r>
          </a:p>
          <a:p>
            <a:pPr lvl="0"/>
            <a:r>
              <a:rPr lang="ru-RU" sz="14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туроператора,</a:t>
            </a:r>
          </a:p>
          <a:p>
            <a:pPr lvl="0"/>
            <a:r>
              <a:rPr lang="ru-RU" sz="14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турагентства</a:t>
            </a:r>
          </a:p>
          <a:p>
            <a:pPr lvl="0"/>
            <a:r>
              <a:rPr lang="ru-RU" sz="14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или организации,</a:t>
            </a:r>
          </a:p>
          <a:p>
            <a:pPr lvl="0"/>
            <a:r>
              <a:rPr lang="ru-RU" sz="14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осуществляющей</a:t>
            </a:r>
          </a:p>
          <a:p>
            <a:pPr lvl="0"/>
            <a:r>
              <a:rPr lang="ru-RU" sz="14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экскурсионное</a:t>
            </a:r>
          </a:p>
          <a:p>
            <a:pPr lvl="0"/>
            <a:r>
              <a:rPr lang="ru-RU" sz="14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обслуживание в</a:t>
            </a:r>
          </a:p>
          <a:p>
            <a:pPr lvl="0"/>
            <a:r>
              <a:rPr lang="ru-RU" sz="14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с</a:t>
            </a:r>
            <a:r>
              <a:rPr lang="ru-RU" sz="14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лучае их </a:t>
            </a:r>
            <a:r>
              <a:rPr lang="ru-RU" sz="14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участия </a:t>
            </a:r>
            <a:r>
              <a:rPr lang="ru-RU" sz="14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в</a:t>
            </a:r>
          </a:p>
          <a:p>
            <a:pPr lvl="0"/>
            <a:r>
              <a:rPr lang="ru-RU" sz="14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выполнении</a:t>
            </a:r>
          </a:p>
          <a:p>
            <a:pPr lvl="0"/>
            <a:r>
              <a:rPr lang="ru-RU" sz="14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программы</a:t>
            </a:r>
          </a:p>
          <a:p>
            <a:pPr lvl="0"/>
            <a:r>
              <a:rPr lang="ru-RU" sz="14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маршрута</a:t>
            </a:r>
          </a:p>
          <a:p>
            <a:pPr lvl="0"/>
            <a:r>
              <a:rPr lang="ru-RU" sz="14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(с указанием</a:t>
            </a:r>
          </a:p>
          <a:p>
            <a:pPr lvl="0"/>
            <a:r>
              <a:rPr lang="ru-RU" sz="14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фамилии</a:t>
            </a:r>
            <a:r>
              <a:rPr lang="ru-RU" sz="14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, </a:t>
            </a:r>
            <a:r>
              <a:rPr lang="ru-RU" sz="14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имени,</a:t>
            </a:r>
          </a:p>
          <a:p>
            <a:pPr lvl="0"/>
            <a:r>
              <a:rPr lang="ru-RU" sz="14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отчества</a:t>
            </a:r>
          </a:p>
          <a:p>
            <a:pPr lvl="0"/>
            <a:r>
              <a:rPr lang="ru-RU" sz="14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(при наличии)</a:t>
            </a:r>
          </a:p>
          <a:p>
            <a:pPr lvl="0"/>
            <a:r>
              <a:rPr lang="ru-RU" sz="14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каждого</a:t>
            </a:r>
          </a:p>
          <a:p>
            <a:pPr lvl="0"/>
            <a:r>
              <a:rPr lang="ru-RU" sz="14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сопровождающего,</a:t>
            </a:r>
          </a:p>
          <a:p>
            <a:pPr lvl="0"/>
            <a:r>
              <a:rPr lang="ru-RU" sz="14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номера его</a:t>
            </a:r>
          </a:p>
          <a:p>
            <a:pPr lvl="0"/>
            <a:r>
              <a:rPr lang="ru-RU" sz="14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контактного</a:t>
            </a:r>
          </a:p>
          <a:p>
            <a:pPr lvl="0"/>
            <a:r>
              <a:rPr lang="ru-RU" sz="14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телефона)</a:t>
            </a:r>
            <a:endParaRPr lang="ru-RU" sz="1400" dirty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147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1219616"/>
            <a:ext cx="698477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900" i="1" u="sng" dirty="0" smtClean="0">
                <a:latin typeface="Verdana" pitchFamily="34" charset="0"/>
                <a:ea typeface="굴림" charset="-127"/>
              </a:rPr>
              <a:t>Развитие культурно-образовательного туризма в школе нацелено на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900" dirty="0" smtClean="0">
                <a:latin typeface="Verdana" pitchFamily="34" charset="0"/>
                <a:ea typeface="굴림" charset="-127"/>
              </a:rPr>
              <a:t>достижение учащимися личностных, </a:t>
            </a:r>
            <a:r>
              <a:rPr lang="ru-RU" sz="1900" dirty="0" err="1" smtClean="0">
                <a:latin typeface="Verdana" pitchFamily="34" charset="0"/>
                <a:ea typeface="굴림" charset="-127"/>
              </a:rPr>
              <a:t>метапредметных</a:t>
            </a:r>
            <a:r>
              <a:rPr lang="ru-RU" sz="1900" dirty="0" smtClean="0">
                <a:latin typeface="Verdana" pitchFamily="34" charset="0"/>
                <a:ea typeface="굴림" charset="-127"/>
              </a:rPr>
              <a:t>, предметных результатов,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900" dirty="0" smtClean="0">
                <a:latin typeface="Verdana" pitchFamily="34" charset="0"/>
                <a:ea typeface="굴림" charset="-127"/>
              </a:rPr>
              <a:t>формирование патриотизма (знаний, чувств, отношений, активной жизненной позиции),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900" dirty="0" smtClean="0">
                <a:latin typeface="Verdana" pitchFamily="34" charset="0"/>
                <a:ea typeface="굴림" charset="-127"/>
              </a:rPr>
              <a:t>развитие творческих способностей,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900" dirty="0" smtClean="0">
                <a:latin typeface="Verdana" pitchFamily="34" charset="0"/>
                <a:ea typeface="굴림" charset="-127"/>
              </a:rPr>
              <a:t>удовлетворение индивидуальных потребностей в интеллектуальном, духовно-нравственном совершенствовании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71700" y="73561"/>
            <a:ext cx="72008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Задачи культурно-образовательного туризма в школе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7417" name="Picture 9" descr="https://cf.ppt-online.org/files/slide/j/j59UhrqsgkWD7KP8NeovQB3uwnzFGSimaMd6RX/slide-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t="6036" r="22266" b="5177"/>
          <a:stretch/>
        </p:blipFill>
        <p:spPr bwMode="auto">
          <a:xfrm>
            <a:off x="2352673" y="4235826"/>
            <a:ext cx="2767385" cy="2375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3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3" t="7337" r="31508" b="17178"/>
          <a:stretch/>
        </p:blipFill>
        <p:spPr bwMode="auto">
          <a:xfrm>
            <a:off x="5652120" y="4235825"/>
            <a:ext cx="3096344" cy="2375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71700" y="73561"/>
            <a:ext cx="7200800" cy="83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Документы на экскурсию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71700" y="882937"/>
            <a:ext cx="70050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Туристские предприятия при проектировании экскурсий пользуются ГОСТом Р 50681-2010 Туристские услуги. Проектирование туристских услуг , в котором представлены основные требования к данному виду </a:t>
            </a:r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деятельности </a:t>
            </a:r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и образец технологической карты </a:t>
            </a:r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экскурсии</a:t>
            </a:r>
            <a:endParaRPr lang="ru-RU" sz="20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  <p:pic>
        <p:nvPicPr>
          <p:cNvPr id="2051" name="Picture 3" descr="J:\Работа\Бочкарев С\УМК учебник\Презентации\Технологическая карт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8" b="7664"/>
          <a:stretch/>
        </p:blipFill>
        <p:spPr bwMode="auto">
          <a:xfrm>
            <a:off x="2951820" y="2851770"/>
            <a:ext cx="5040560" cy="388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7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58313" y="990"/>
            <a:ext cx="7200800" cy="83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Предложения Санкт-Петербурга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1700" y="827066"/>
            <a:ext cx="33483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Многие туристские компании Санкт-Петербурга предлагают пешеходные и автобусные экскурсии, </a:t>
            </a:r>
            <a:r>
              <a:rPr lang="ru-RU" sz="2000" dirty="0" err="1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квесты</a:t>
            </a:r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, музейные занятия, которые можно объединить общим названием «Уроки дает город</a:t>
            </a:r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»</a:t>
            </a:r>
            <a:endParaRPr lang="ru-RU" sz="20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0075" y="827066"/>
            <a:ext cx="36153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Как правило, туристский продукт создают специалисты с учетом содержания базовых учебных программ школьных предметов и дополнительных общеобразовательных программ краеведческой направленности</a:t>
            </a:r>
          </a:p>
        </p:txBody>
      </p:sp>
      <p:pic>
        <p:nvPicPr>
          <p:cNvPr id="3074" name="Picture 2" descr="https://images.by.prom.st/26319139_w640_h640_ekskursionnyj-avtob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368" y="4644180"/>
            <a:ext cx="2952328" cy="2079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t03.kakprosto.ru/images/article/2014/6/13/125596_539afab10eea9539afab10eeb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59" y="4644180"/>
            <a:ext cx="3327908" cy="2079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5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58313" y="990"/>
            <a:ext cx="7200800" cy="83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Предложения Санкт-Петербурга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71700" y="827066"/>
            <a:ext cx="70207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В качестве примера приведем экскурсионные программы туроператора по Санкт-Петербургу «Галерея экскурсий»</a:t>
            </a:r>
            <a:endParaRPr lang="ru-RU" sz="20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070607"/>
              </p:ext>
            </p:extLst>
          </p:nvPr>
        </p:nvGraphicFramePr>
        <p:xfrm>
          <a:off x="1919012" y="1988840"/>
          <a:ext cx="7079401" cy="4721768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304080"/>
                <a:gridCol w="3379382"/>
                <a:gridCol w="2395939"/>
              </a:tblGrid>
              <a:tr h="41886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effectLst/>
                        </a:rPr>
                        <a:t>Название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effectLst/>
                        </a:rPr>
                        <a:t>экскурсии</a:t>
                      </a:r>
                      <a:endParaRPr lang="ru-RU" sz="13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effectLst/>
                        </a:rPr>
                        <a:t>Содержание </a:t>
                      </a:r>
                      <a:endParaRPr lang="ru-RU" sz="13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effectLst/>
                        </a:rPr>
                        <a:t>Объекты экскурсионного показа</a:t>
                      </a:r>
                      <a:endParaRPr lang="ru-RU" sz="13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989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«А здесь когда-то было море...». 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Геология Санкт-Петербурга (</a:t>
                      </a:r>
                      <a:r>
                        <a:rPr lang="ru-RU" sz="1300" dirty="0" err="1">
                          <a:effectLst/>
                        </a:rPr>
                        <a:t>Литориновое</a:t>
                      </a:r>
                      <a:r>
                        <a:rPr lang="ru-RU" sz="1300" dirty="0">
                          <a:effectLst/>
                        </a:rPr>
                        <a:t> море. История Северного торгового пути. Подвиги русских моряков 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Музей Арктики и Антарктики, Ледокол «Красин»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96452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«Этнография и антропология»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Экспозиции и коллекции. Этнографии Санкт-Петербурга и Ленинградской области, других регионов России и мира. Вклад российских этнографов в изучение народов России и других стран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Музей антропологии и этнографии народов мира им.  Петра Великого РАН (Кунсткамера). Российский этнографический музей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989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«И звезда с звездою говорит...».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История астрономии. Вклад русских ученых в изучение космоса. Знакомство с телескопами разного типа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Пулковская обсерватория. Санкт-Петербургский планетарий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541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«Петербург - город великих открытий».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Судьба и научные открытия классиков науки М. В. Ломоносова, Д. И. Менделеева, В. В. Докучаева, И.  П. Павлов и др.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Центральный музей почвоведения им. В. В. Докучаева. Музей-архив Д. И. Менделеева и т. д.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7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73255" y="188640"/>
            <a:ext cx="7200800" cy="83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План </a:t>
            </a:r>
            <a:r>
              <a:rPr lang="ru-RU" sz="3600" dirty="0">
                <a:solidFill>
                  <a:schemeClr val="tx1"/>
                </a:solidFill>
              </a:rPr>
              <a:t>проведения экскурсионного мероприятия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86642" y="1404042"/>
            <a:ext cx="7020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Педагог разрабатывает свой план проведения экскурсионного мероприятия: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73255" y="2180839"/>
            <a:ext cx="7020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i="1" u="sng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Подготовительный этап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71700" y="2709832"/>
            <a:ext cx="7020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Педагог разрабатывает свой план проведения экскурсионного мероприятия: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86642" y="3424727"/>
            <a:ext cx="70207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Необходимо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обсудить цель,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тему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маршрут поездки</a:t>
            </a:r>
          </a:p>
          <a:p>
            <a:pPr marL="342900" lvl="0" indent="-342900" algn="l">
              <a:buFont typeface="Arial" pitchFamily="34" charset="0"/>
              <a:buChar char="•"/>
            </a:pPr>
            <a:endParaRPr lang="ru-RU" sz="2000" dirty="0" smtClean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  <a:p>
            <a:pPr marL="342900" lvl="0" indent="-342900" algn="l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обучающиеся </a:t>
            </a:r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могут предварительно ознакомиться с информационными материалами турфирм по предложенной педагогом методике</a:t>
            </a:r>
          </a:p>
        </p:txBody>
      </p:sp>
    </p:spTree>
    <p:extLst>
      <p:ext uri="{BB962C8B-B14F-4D97-AF65-F5344CB8AC3E}">
        <p14:creationId xmlns:p14="http://schemas.microsoft.com/office/powerpoint/2010/main" val="416535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58313" y="19831"/>
            <a:ext cx="7200800" cy="83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2800" dirty="0">
                <a:solidFill>
                  <a:schemeClr val="tx1"/>
                </a:solidFill>
              </a:rPr>
              <a:t>План проведения экскурсионного мероприятия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5149080" y="2924944"/>
            <a:ext cx="65167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, </a:t>
            </a:r>
            <a:endParaRPr lang="ru-RU" sz="20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3550501" y="956590"/>
            <a:ext cx="3816424" cy="144016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Педагог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858313" y="2780928"/>
            <a:ext cx="3319558" cy="396044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проводит </a:t>
            </a:r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отбор</a:t>
            </a:r>
          </a:p>
          <a:p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объектов</a:t>
            </a:r>
          </a:p>
          <a:p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экскурсионного</a:t>
            </a:r>
          </a:p>
          <a:p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показа в</a:t>
            </a:r>
          </a:p>
          <a:p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соответствии с</a:t>
            </a:r>
          </a:p>
          <a:p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целями и</a:t>
            </a:r>
          </a:p>
          <a:p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задачами</a:t>
            </a:r>
          </a:p>
          <a:p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экскурсии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652119" y="2780928"/>
            <a:ext cx="3406993" cy="396044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8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готовит необходимое</a:t>
            </a:r>
          </a:p>
          <a:p>
            <a:pPr lvl="0"/>
            <a:r>
              <a:rPr lang="ru-RU" sz="18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методическое</a:t>
            </a:r>
          </a:p>
          <a:p>
            <a:pPr lvl="0"/>
            <a:r>
              <a:rPr lang="ru-RU" sz="18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сопровождение: </a:t>
            </a:r>
          </a:p>
          <a:p>
            <a:pPr lvl="0"/>
            <a:r>
              <a:rPr lang="ru-RU" sz="18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дополнительную </a:t>
            </a:r>
          </a:p>
          <a:p>
            <a:pPr lvl="0"/>
            <a:r>
              <a:rPr lang="ru-RU" sz="18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информацию, творческие</a:t>
            </a:r>
          </a:p>
          <a:p>
            <a:pPr lvl="0"/>
            <a:r>
              <a:rPr lang="ru-RU" sz="18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и</a:t>
            </a:r>
            <a:r>
              <a:rPr lang="ru-RU" sz="18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ли индивидуальные</a:t>
            </a:r>
          </a:p>
          <a:p>
            <a:pPr lvl="0"/>
            <a:r>
              <a:rPr lang="ru-RU" sz="18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маршрутные листы,</a:t>
            </a:r>
          </a:p>
          <a:p>
            <a:pPr lvl="0"/>
            <a:r>
              <a:rPr lang="ru-RU" sz="18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контрольные вопросы,</a:t>
            </a:r>
          </a:p>
          <a:p>
            <a:pPr lvl="0"/>
            <a:r>
              <a:rPr lang="ru-RU" sz="18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задания, приемы</a:t>
            </a:r>
          </a:p>
          <a:p>
            <a:pPr lvl="0"/>
            <a:r>
              <a:rPr lang="ru-RU" sz="18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диагностики уровня</a:t>
            </a:r>
          </a:p>
          <a:p>
            <a:pPr lvl="0"/>
            <a:r>
              <a:rPr lang="ru-RU" sz="18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достижения </a:t>
            </a:r>
          </a:p>
          <a:p>
            <a:pPr lvl="0"/>
            <a:r>
              <a:rPr lang="ru-RU" sz="18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образовательных</a:t>
            </a:r>
          </a:p>
          <a:p>
            <a:pPr lvl="0"/>
            <a:r>
              <a:rPr lang="ru-RU" sz="18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р</a:t>
            </a:r>
            <a:r>
              <a:rPr lang="ru-RU" sz="18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езультатов </a:t>
            </a:r>
            <a:r>
              <a:rPr lang="ru-RU" sz="18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и т. д.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Прямая со стрелкой 7"/>
          <p:cNvCxnSpPr>
            <a:stCxn id="4" idx="2"/>
            <a:endCxn id="5" idx="0"/>
          </p:cNvCxnSpPr>
          <p:nvPr/>
        </p:nvCxnSpPr>
        <p:spPr bwMode="auto">
          <a:xfrm flipH="1">
            <a:off x="3518092" y="1676670"/>
            <a:ext cx="32409" cy="1104258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6"/>
            <a:endCxn id="6" idx="0"/>
          </p:cNvCxnSpPr>
          <p:nvPr/>
        </p:nvCxnSpPr>
        <p:spPr bwMode="auto">
          <a:xfrm flipH="1">
            <a:off x="7355616" y="1676670"/>
            <a:ext cx="11309" cy="1104258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0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58313" y="19831"/>
            <a:ext cx="7200800" cy="83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2800" dirty="0">
                <a:solidFill>
                  <a:schemeClr val="tx1"/>
                </a:solidFill>
              </a:rPr>
              <a:t>План проведения экскурсионного мероприятия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43252" y="1452846"/>
            <a:ext cx="70207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Определяется форма организации деятельности учеников в ходе поездки. Чтобы реализовать образовательный потенциал экскурсии, педагогу необходимо разделить работу учеников на две части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48323" y="1052736"/>
            <a:ext cx="7020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i="1" u="sng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Основной этап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4522841"/>
              </p:ext>
            </p:extLst>
          </p:nvPr>
        </p:nvGraphicFramePr>
        <p:xfrm>
          <a:off x="1887635" y="1988840"/>
          <a:ext cx="7295424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19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58313" y="19831"/>
            <a:ext cx="7200800" cy="83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2800" dirty="0">
                <a:solidFill>
                  <a:schemeClr val="tx1"/>
                </a:solidFill>
              </a:rPr>
              <a:t>План проведения экскурсионного мероприятия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58313" y="980728"/>
            <a:ext cx="31457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Следует </a:t>
            </a:r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согласовать </a:t>
            </a:r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с экскурсоводом</a:t>
            </a:r>
            <a:endParaRPr lang="ru-RU" sz="2000" dirty="0" smtClean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принципы работы,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состав </a:t>
            </a:r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объектов 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содержание материала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43600" y="980728"/>
            <a:ext cx="3600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К сожалению, во многих случаях достичь этого не удается – экскурсоводы строго следуют маршруту, утвержденному руководителем туристской организации, и не готовы его изменять. Особенно строго контролируется порядок движения экскурсионных групп в музеях и музеях-заповедниках</a:t>
            </a:r>
          </a:p>
        </p:txBody>
      </p:sp>
      <p:sp>
        <p:nvSpPr>
          <p:cNvPr id="6" name="Выгнутая вниз стрелка 5"/>
          <p:cNvSpPr/>
          <p:nvPr/>
        </p:nvSpPr>
        <p:spPr bwMode="auto">
          <a:xfrm>
            <a:off x="4283968" y="2276872"/>
            <a:ext cx="1512168" cy="642848"/>
          </a:xfrm>
          <a:prstGeom prst="curvedUpArrow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8313" y="5725071"/>
            <a:ext cx="39378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Педагог, не имеющий лицензии на проведение экскурсий, не имеет права что-либо объяснять и показывать группе обучающихся</a:t>
            </a:r>
          </a:p>
        </p:txBody>
      </p:sp>
      <p:pic>
        <p:nvPicPr>
          <p:cNvPr id="7170" name="Picture 2" descr="https://traveldaily.ru/wp-content/plugins/rss-poster/cache/619be7ae_20180614-045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587" y="3140967"/>
            <a:ext cx="3572132" cy="2525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8313" y="882666"/>
            <a:ext cx="7020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i="1" u="sng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Заключительный этап (рефлексия)</a:t>
            </a:r>
            <a:endParaRPr lang="ru-RU" sz="2000" i="1" u="sng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58313" y="47507"/>
            <a:ext cx="7200800" cy="83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2800" dirty="0">
                <a:solidFill>
                  <a:schemeClr val="tx1"/>
                </a:solidFill>
              </a:rPr>
              <a:t>План проведения экскурсионного мероприятия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8313" y="1282776"/>
            <a:ext cx="415384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Практика показывает недостаточную эффективность мини-сочинений, отзывов, эссе, которые обучающимся следует выполнить после проведения </a:t>
            </a: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экскурсии</a:t>
            </a:r>
            <a:endParaRPr lang="ru-RU" sz="19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С </a:t>
            </a:r>
            <a:r>
              <a:rPr lang="ru-RU" sz="1900" dirty="0" err="1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бóльшим</a:t>
            </a: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 интересом школьники рефлексируют свои впечатления в игровой форме (независимо от возраста), например, нарисовать «портрет города», в котором они побывали, сыграть в «Что? Где? Когда?», создать коллаж, отображающий их впечатления и </a:t>
            </a: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др.</a:t>
            </a:r>
          </a:p>
        </p:txBody>
      </p:sp>
      <p:pic>
        <p:nvPicPr>
          <p:cNvPr id="10242" name="Picture 2" descr="https://currystonefoundation.org/wp-content/uploads/2018/05/csf_pr_institute-of-play_imag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3131369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ds05.infourok.ru/uploads/ex/0d9a/0008d3b1-e453f922/2/img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7" t="5800" r="11806" b="9966"/>
          <a:stretch/>
        </p:blipFill>
        <p:spPr bwMode="auto">
          <a:xfrm>
            <a:off x="5868144" y="4224241"/>
            <a:ext cx="3010949" cy="2406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0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58313" y="47507"/>
            <a:ext cx="7200800" cy="83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>
                <a:solidFill>
                  <a:schemeClr val="tx1"/>
                </a:solidFill>
              </a:rPr>
              <a:t>Образовательное путешествие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58313" y="882666"/>
            <a:ext cx="703416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ru-RU" sz="1900" b="1" i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Образовательное путешествие </a:t>
            </a: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в отличии от туристской услуги (экскурсии) способствует овладению умениями и навыками поисковой, информационной, коммуникативной и социокультурной деятельности, составляющими основу культурной </a:t>
            </a: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компетентности</a:t>
            </a:r>
            <a:endParaRPr lang="ru-RU" sz="19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3" y="2731820"/>
            <a:ext cx="455912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Педагогический метод образовательного путешествия представляет собой эффективный инструмент развивающего обучения, направленного на раскрытие творческого потенциала личности в процессе системного изучения среды человеческого существования, мира человеческой культуры, явленного в его целостности и </a:t>
            </a: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многогранности</a:t>
            </a:r>
            <a:endParaRPr lang="ru-RU" sz="19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  <p:pic>
        <p:nvPicPr>
          <p:cNvPr id="11266" name="Picture 2" descr="https://abc-decor.com/img/gallery/3/thumbs/thumb_l_334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13" y="3073304"/>
            <a:ext cx="2944766" cy="1966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www.expat-news.com/wp-content/uploads/2017/10/Weltkugel_Doktorhut_Studium_Fotolia_4378562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046" y="5001612"/>
            <a:ext cx="2765300" cy="183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58313" y="47507"/>
            <a:ext cx="7200800" cy="83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>
                <a:solidFill>
                  <a:schemeClr val="tx1"/>
                </a:solidFill>
              </a:rPr>
              <a:t>Образовательное путешествие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74652" y="938840"/>
            <a:ext cx="3584061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Отсутствие заранее спрогнозированных конечных результатов </a:t>
            </a: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путешествия</a:t>
            </a: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, ориентированного на реализацию индивидуальных способностей и устремлений каждого участника, обуславливает ситуацию непредсказуемости, при которой педагог лишается традиционной роли </a:t>
            </a: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всезнающего </a:t>
            </a: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и все объясняющего </a:t>
            </a: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руководителя</a:t>
            </a:r>
            <a:endParaRPr lang="ru-RU" sz="19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891687"/>
            <a:ext cx="383904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Необходимость открывать и изучать окружающий мир вместе с детьми создает атмосферу творчества, свободы и поддержки</a:t>
            </a:r>
          </a:p>
        </p:txBody>
      </p:sp>
      <p:pic>
        <p:nvPicPr>
          <p:cNvPr id="12290" name="Picture 2" descr="http://kzschool.ru/uploads/posts/2019-06/1560109150__o6y31__bo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8" b="16252"/>
          <a:stretch/>
        </p:blipFill>
        <p:spPr bwMode="auto">
          <a:xfrm>
            <a:off x="5143228" y="3645024"/>
            <a:ext cx="3711637" cy="1922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2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9712" y="1219615"/>
            <a:ext cx="698477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900" dirty="0">
                <a:latin typeface="Verdana" pitchFamily="34" charset="0"/>
                <a:ea typeface="굴림" charset="-127"/>
              </a:rPr>
              <a:t>Культурно-образовательный туризм может развиваться в системах </a:t>
            </a:r>
            <a:r>
              <a:rPr lang="ru-RU" sz="1900" dirty="0" smtClean="0">
                <a:latin typeface="Verdana" pitchFamily="34" charset="0"/>
                <a:ea typeface="굴림" charset="-127"/>
              </a:rPr>
              <a:t>внеурочной </a:t>
            </a:r>
            <a:r>
              <a:rPr lang="ru-RU" sz="1900" dirty="0">
                <a:latin typeface="Verdana" pitchFamily="34" charset="0"/>
                <a:ea typeface="굴림" charset="-127"/>
              </a:rPr>
              <a:t>образовательной деятельности и дополнительного образования детей</a:t>
            </a:r>
            <a:r>
              <a:rPr lang="ru-RU" sz="1900" dirty="0" smtClean="0">
                <a:latin typeface="Verdana" pitchFamily="34" charset="0"/>
                <a:ea typeface="굴림" charset="-127"/>
              </a:rPr>
              <a:t>.</a:t>
            </a:r>
            <a:endParaRPr lang="ru-RU" sz="1900" dirty="0">
              <a:latin typeface="Verdana" pitchFamily="34" charset="0"/>
              <a:ea typeface="굴림" charset="-127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71700" y="73561"/>
            <a:ext cx="72008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Система внеурочной образовательной деятельности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7155" y="2192165"/>
            <a:ext cx="3948981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1900" b="1" i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Внеурочная образовательная деятельность </a:t>
            </a: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осуществляется в формах, отличных от классно-урочной, и направлена на достижение планируемых результатов освоения основной образовательной программы, расширение знаний учащихся о культурологических понятиях, стимулирование художественно-образного способа познания мира</a:t>
            </a:r>
            <a:endParaRPr lang="ru-RU" sz="19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22122" y="2178160"/>
            <a:ext cx="3024336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ru-RU" sz="1900" b="1" i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Дополнительное образование детей </a:t>
            </a: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– неотъемлемую часть общего образования, которая выходит за рамки ФГОС и реализуется посредством дополнительных образовательных программ и </a:t>
            </a: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услуг</a:t>
            </a:r>
            <a:endParaRPr lang="ru-RU" sz="19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33" y="882666"/>
            <a:ext cx="6840760" cy="52826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58313" y="47507"/>
            <a:ext cx="7200800" cy="83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>
                <a:solidFill>
                  <a:schemeClr val="tx1"/>
                </a:solidFill>
              </a:rPr>
              <a:t>Образовательное путешествие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03590" y="6171656"/>
            <a:ext cx="5110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/>
              <a:t>Модель метода образовательного путешествия </a:t>
            </a:r>
          </a:p>
        </p:txBody>
      </p:sp>
    </p:spTree>
    <p:extLst>
      <p:ext uri="{BB962C8B-B14F-4D97-AF65-F5344CB8AC3E}">
        <p14:creationId xmlns:p14="http://schemas.microsoft.com/office/powerpoint/2010/main" val="13407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58313" y="97630"/>
            <a:ext cx="7200800" cy="11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План осуществления образовательного путешествия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8313" y="1376795"/>
            <a:ext cx="7020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i="1" u="sng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Подготовительный этап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58313" y="1824864"/>
            <a:ext cx="70207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Подготовка к познавательному путешествию начинается с определения темы, идеи (проблемы), осмысление которой актуально для современного школьника, способно «повести» его в </a:t>
            </a:r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путешествие</a:t>
            </a:r>
            <a:endParaRPr lang="ru-RU" sz="20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  <p:pic>
        <p:nvPicPr>
          <p:cNvPr id="14338" name="Picture 2" descr="http://schoolplusnet.com/useruploads/images/uchenik_na_uroke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99" y="3326521"/>
            <a:ext cx="3084314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paidagogos.com/wp-content/uploads/2014/12/41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98" y="3326521"/>
            <a:ext cx="3575315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1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8313" y="1317193"/>
            <a:ext cx="7020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Отбираемые объекты должны отвечать следующим требованиям:</a:t>
            </a:r>
            <a:endParaRPr lang="ru-RU" sz="20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58313" y="97630"/>
            <a:ext cx="7200800" cy="11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План осуществления образовательного путешествия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5043" y="2025079"/>
            <a:ext cx="712731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адекватно </a:t>
            </a: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отражать различные грани мира культуры; 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представлять </a:t>
            </a: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нечто необычайно важное для всех представителей социума, обладать множественностью смыслов и неоднозначностью их прочтения; 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обладать</a:t>
            </a: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, по выражению Л. М. </a:t>
            </a:r>
            <a:r>
              <a:rPr lang="ru-RU" sz="1900" dirty="0" err="1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Баткина</a:t>
            </a: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, «свободной зоной </a:t>
            </a: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сотворчества</a:t>
            </a: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» , которую автор оставляет для своего «зрителя», давая возможность домыслить, </a:t>
            </a:r>
            <a:r>
              <a:rPr lang="ru-RU" sz="1900" dirty="0" err="1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дофантазировать</a:t>
            </a: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sz="1900" dirty="0" err="1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дорешать</a:t>
            </a: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 что-то в своем восприятии;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иметь </a:t>
            </a: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достаточно продолжительную историю бытования в культуре: 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стимулировать </a:t>
            </a: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осмысление проблем, актуальных и значимых для </a:t>
            </a: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современного </a:t>
            </a: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человека, волнующих его в реальной </a:t>
            </a: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жизни</a:t>
            </a:r>
            <a:endParaRPr lang="ru-RU" sz="19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931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2278" y="1432181"/>
            <a:ext cx="7127316" cy="3729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Подобрав объекты исследования, необходимо составить образовательный </a:t>
            </a: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маршрут:</a:t>
            </a:r>
          </a:p>
          <a:p>
            <a:pPr marL="363538" lvl="0" indent="-363538" algn="l">
              <a:buFont typeface="+mj-lt"/>
              <a:buAutoNum type="arabicPeriod"/>
            </a:pP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определить </a:t>
            </a: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очередность исследования </a:t>
            </a: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объектов,</a:t>
            </a:r>
          </a:p>
          <a:p>
            <a:pPr marL="363538" lvl="0" indent="-363538" algn="l">
              <a:buFont typeface="+mj-lt"/>
              <a:buAutoNum type="arabicPeriod"/>
            </a:pP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последовательность </a:t>
            </a: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предлагаемых для решения </a:t>
            </a: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задач,</a:t>
            </a:r>
          </a:p>
          <a:p>
            <a:pPr marL="363538" lvl="0" indent="-363538" algn="l">
              <a:spcAft>
                <a:spcPts val="1000"/>
              </a:spcAft>
              <a:buFont typeface="+mj-lt"/>
              <a:buAutoNum type="arabicPeriod"/>
            </a:pP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сформулировать </a:t>
            </a: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вопросы и </a:t>
            </a: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задания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Под </a:t>
            </a: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маршрутным листом образовательного путешествия понимается составленный педагогом путеводитель, в котором представлен подробный алгоритм деятельности обучающихся в реальном или виртуальном пространствах, в городе, сельской местности, музее, усадьбе и т. д.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58313" y="97630"/>
            <a:ext cx="7200800" cy="11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План осуществления образовательного путешествия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7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2278" y="1270739"/>
            <a:ext cx="712731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В</a:t>
            </a: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 маршрутном листе образовательного путешествия должны быть определены</a:t>
            </a: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: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ru-RU" sz="19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58313" y="97630"/>
            <a:ext cx="7200800" cy="11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План осуществления образовательного путешествия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051720" y="2060848"/>
            <a:ext cx="2396104" cy="2448272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800" dirty="0" smtClean="0"/>
              <a:t>объекты, которые</a:t>
            </a:r>
          </a:p>
          <a:p>
            <a:r>
              <a:rPr lang="ru-RU" sz="1800" dirty="0" smtClean="0"/>
              <a:t>предстоит</a:t>
            </a:r>
          </a:p>
          <a:p>
            <a:r>
              <a:rPr lang="ru-RU" sz="1800" dirty="0"/>
              <a:t>и</a:t>
            </a:r>
            <a:r>
              <a:rPr lang="ru-RU" sz="1800" dirty="0" smtClean="0"/>
              <a:t>сследовать в</a:t>
            </a:r>
          </a:p>
          <a:p>
            <a:r>
              <a:rPr lang="ru-RU" sz="1800" dirty="0" smtClean="0"/>
              <a:t>последовательности,</a:t>
            </a:r>
          </a:p>
          <a:p>
            <a:r>
              <a:rPr lang="ru-RU" sz="1800" dirty="0"/>
              <a:t>о</a:t>
            </a:r>
            <a:r>
              <a:rPr lang="ru-RU" sz="1800" dirty="0" smtClean="0"/>
              <a:t>пределенной</a:t>
            </a:r>
          </a:p>
          <a:p>
            <a:r>
              <a:rPr lang="ru-RU" sz="1800" dirty="0" smtClean="0"/>
              <a:t>педагогом</a:t>
            </a:r>
          </a:p>
          <a:p>
            <a:r>
              <a:rPr lang="ru-RU" sz="1800" dirty="0" smtClean="0"/>
              <a:t>или участниками</a:t>
            </a:r>
          </a:p>
          <a:p>
            <a:r>
              <a:rPr lang="ru-RU" sz="1800" dirty="0" smtClean="0"/>
              <a:t>путешествия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447824" y="4221088"/>
            <a:ext cx="2232248" cy="2448272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800" dirty="0" smtClean="0">
                <a:solidFill>
                  <a:srgbClr val="4D4D4D"/>
                </a:solidFill>
              </a:rPr>
              <a:t>порядок действий</a:t>
            </a:r>
          </a:p>
          <a:p>
            <a:pPr lvl="0"/>
            <a:r>
              <a:rPr lang="ru-RU" sz="1800" dirty="0" smtClean="0">
                <a:solidFill>
                  <a:srgbClr val="4D4D4D"/>
                </a:solidFill>
              </a:rPr>
              <a:t>при исследовании</a:t>
            </a:r>
          </a:p>
          <a:p>
            <a:pPr lvl="0"/>
            <a:r>
              <a:rPr lang="ru-RU" sz="1800" dirty="0" smtClean="0">
                <a:solidFill>
                  <a:srgbClr val="4D4D4D"/>
                </a:solidFill>
              </a:rPr>
              <a:t>данных </a:t>
            </a:r>
            <a:r>
              <a:rPr lang="ru-RU" sz="1800" dirty="0">
                <a:solidFill>
                  <a:srgbClr val="4D4D4D"/>
                </a:solidFill>
              </a:rPr>
              <a:t>объектов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680072" y="2060848"/>
            <a:ext cx="2402211" cy="2448272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500" dirty="0"/>
              <a:t>вопросы, </a:t>
            </a:r>
            <a:r>
              <a:rPr lang="ru-RU" sz="1500" dirty="0" smtClean="0"/>
              <a:t>которые</a:t>
            </a:r>
          </a:p>
          <a:p>
            <a:r>
              <a:rPr lang="ru-RU" sz="1500" dirty="0" smtClean="0"/>
              <a:t>позволят</a:t>
            </a:r>
          </a:p>
          <a:p>
            <a:r>
              <a:rPr lang="ru-RU" sz="1500" dirty="0" smtClean="0"/>
              <a:t>сконцентрировать </a:t>
            </a:r>
            <a:r>
              <a:rPr lang="ru-RU" sz="1500" dirty="0" err="1" smtClean="0"/>
              <a:t>вни</a:t>
            </a:r>
            <a:r>
              <a:rPr lang="ru-RU" sz="1500" dirty="0" smtClean="0"/>
              <a:t>-</a:t>
            </a:r>
          </a:p>
          <a:p>
            <a:r>
              <a:rPr lang="ru-RU" sz="1500" dirty="0"/>
              <a:t>м</a:t>
            </a:r>
            <a:r>
              <a:rPr lang="ru-RU" sz="1500" dirty="0" smtClean="0"/>
              <a:t>ание обучающихся,</a:t>
            </a:r>
          </a:p>
          <a:p>
            <a:r>
              <a:rPr lang="ru-RU" sz="1500" dirty="0" smtClean="0"/>
              <a:t>побудить </a:t>
            </a:r>
            <a:r>
              <a:rPr lang="ru-RU" sz="1500" dirty="0"/>
              <a:t>их </a:t>
            </a:r>
            <a:r>
              <a:rPr lang="ru-RU" sz="1500" dirty="0" smtClean="0"/>
              <a:t>тщательно</a:t>
            </a:r>
          </a:p>
          <a:p>
            <a:r>
              <a:rPr lang="ru-RU" sz="1500" dirty="0"/>
              <a:t>р</a:t>
            </a:r>
            <a:r>
              <a:rPr lang="ru-RU" sz="1500" dirty="0" smtClean="0"/>
              <a:t>ассматривать и </a:t>
            </a:r>
            <a:r>
              <a:rPr lang="ru-RU" sz="1500" dirty="0" err="1" smtClean="0"/>
              <a:t>иссле</a:t>
            </a:r>
            <a:r>
              <a:rPr lang="ru-RU" sz="1500" dirty="0" smtClean="0"/>
              <a:t>-</a:t>
            </a:r>
          </a:p>
          <a:p>
            <a:r>
              <a:rPr lang="ru-RU" sz="1500" dirty="0" err="1" smtClean="0"/>
              <a:t>довать</a:t>
            </a:r>
            <a:r>
              <a:rPr lang="ru-RU" sz="1500" dirty="0" smtClean="0"/>
              <a:t> предлагаемые</a:t>
            </a:r>
          </a:p>
          <a:p>
            <a:r>
              <a:rPr lang="ru-RU" sz="1500" dirty="0" smtClean="0"/>
              <a:t>артефакты,</a:t>
            </a:r>
          </a:p>
          <a:p>
            <a:r>
              <a:rPr lang="ru-RU" sz="1500" dirty="0" smtClean="0"/>
              <a:t>анализировать</a:t>
            </a:r>
          </a:p>
          <a:p>
            <a:r>
              <a:rPr lang="ru-RU" sz="1500" dirty="0"/>
              <a:t>п</a:t>
            </a:r>
            <a:r>
              <a:rPr lang="ru-RU" sz="1500" dirty="0" smtClean="0"/>
              <a:t>олученную информацию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797944" y="2280609"/>
            <a:ext cx="1532008" cy="1656184"/>
            <a:chOff x="4797944" y="2420888"/>
            <a:chExt cx="1532008" cy="1656184"/>
          </a:xfrm>
        </p:grpSpPr>
        <p:sp>
          <p:nvSpPr>
            <p:cNvPr id="11" name="Выноска со стрелками влево/вправо 10"/>
            <p:cNvSpPr/>
            <p:nvPr/>
          </p:nvSpPr>
          <p:spPr bwMode="auto">
            <a:xfrm>
              <a:off x="4797944" y="2420888"/>
              <a:ext cx="1532008" cy="1224136"/>
            </a:xfrm>
            <a:prstGeom prst="leftRightArrowCallout">
              <a:avLst/>
            </a:prstGeom>
            <a:ln/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Стрелка вниз 11"/>
            <p:cNvSpPr/>
            <p:nvPr/>
          </p:nvSpPr>
          <p:spPr bwMode="auto">
            <a:xfrm>
              <a:off x="5249832" y="3645024"/>
              <a:ext cx="628232" cy="432048"/>
            </a:xfrm>
            <a:prstGeom prst="downArrow">
              <a:avLst/>
            </a:prstGeom>
            <a:ln/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6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481" y="18143"/>
            <a:ext cx="4608512" cy="6839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67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636206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02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232" y="22515"/>
            <a:ext cx="5731183" cy="6835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8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0"/>
            <a:ext cx="57606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220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2278" y="1432181"/>
            <a:ext cx="3566435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Часть предлагаемых заданий может быть обращена к различным видам творческой деятельности, что дает возможность обучающимся осмыслить информацию, полученную в процессе исследования, творчески переработать ее и тем самым освоить на личностном </a:t>
            </a: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уровне</a:t>
            </a:r>
            <a:endParaRPr lang="ru-RU" sz="19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58313" y="97630"/>
            <a:ext cx="7200800" cy="11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План осуществления образовательного путешествия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36063" y="1448411"/>
            <a:ext cx="347900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Создание маршрутов образовательных путешествий требует от педагога определенного навыка, а главное – предварительного самостоятельного изучения тех объектов, которые будут включены в маршрутный </a:t>
            </a: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лист</a:t>
            </a:r>
            <a:endParaRPr lang="ru-RU" sz="19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42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63688" y="73560"/>
            <a:ext cx="7200800" cy="148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200" dirty="0">
                <a:solidFill>
                  <a:schemeClr val="tx1"/>
                </a:solidFill>
              </a:rPr>
              <a:t>Создание программы развития культурно-образовательного туризма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Семиугольник 5"/>
          <p:cNvSpPr/>
          <p:nvPr/>
        </p:nvSpPr>
        <p:spPr bwMode="auto">
          <a:xfrm>
            <a:off x="1792288" y="1343496"/>
            <a:ext cx="2880320" cy="2569095"/>
          </a:xfrm>
          <a:prstGeom prst="heptagon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400" dirty="0" smtClean="0">
                <a:solidFill>
                  <a:sysClr val="windowText" lastClr="000000"/>
                </a:solidFill>
              </a:rPr>
              <a:t>Формирование</a:t>
            </a:r>
          </a:p>
          <a:p>
            <a:r>
              <a:rPr lang="ru-RU" sz="1400" dirty="0" smtClean="0">
                <a:solidFill>
                  <a:sysClr val="windowText" lastClr="000000"/>
                </a:solidFill>
              </a:rPr>
              <a:t>команды</a:t>
            </a:r>
          </a:p>
          <a:p>
            <a:r>
              <a:rPr lang="ru-RU" sz="1400" dirty="0" smtClean="0">
                <a:solidFill>
                  <a:sysClr val="windowText" lastClr="000000"/>
                </a:solidFill>
              </a:rPr>
              <a:t>разработчиков</a:t>
            </a:r>
          </a:p>
          <a:p>
            <a:r>
              <a:rPr lang="ru-RU" sz="1400" dirty="0" smtClean="0">
                <a:solidFill>
                  <a:sysClr val="windowText" lastClr="000000"/>
                </a:solidFill>
              </a:rPr>
              <a:t>(учителя</a:t>
            </a:r>
            <a:r>
              <a:rPr lang="ru-RU" sz="1400" dirty="0">
                <a:solidFill>
                  <a:sysClr val="windowText" lastClr="000000"/>
                </a:solidFill>
              </a:rPr>
              <a:t>, </a:t>
            </a:r>
            <a:r>
              <a:rPr lang="ru-RU" sz="1400" dirty="0" smtClean="0">
                <a:solidFill>
                  <a:sysClr val="windowText" lastClr="000000"/>
                </a:solidFill>
              </a:rPr>
              <a:t>организаторы</a:t>
            </a:r>
          </a:p>
          <a:p>
            <a:r>
              <a:rPr lang="ru-RU" sz="1400" dirty="0" err="1" smtClean="0">
                <a:solidFill>
                  <a:sysClr val="windowText" lastClr="000000"/>
                </a:solidFill>
              </a:rPr>
              <a:t>внеучебной</a:t>
            </a:r>
            <a:r>
              <a:rPr lang="ru-RU" sz="1400" dirty="0" smtClean="0">
                <a:solidFill>
                  <a:sysClr val="windowText" lastClr="000000"/>
                </a:solidFill>
              </a:rPr>
              <a:t> работы,</a:t>
            </a:r>
          </a:p>
          <a:p>
            <a:r>
              <a:rPr lang="ru-RU" sz="1400" dirty="0" smtClean="0">
                <a:solidFill>
                  <a:sysClr val="windowText" lastClr="000000"/>
                </a:solidFill>
              </a:rPr>
              <a:t>руководитель</a:t>
            </a:r>
          </a:p>
          <a:p>
            <a:r>
              <a:rPr lang="ru-RU" sz="1400" dirty="0" smtClean="0">
                <a:solidFill>
                  <a:sysClr val="windowText" lastClr="000000"/>
                </a:solidFill>
              </a:rPr>
              <a:t>школьного</a:t>
            </a:r>
          </a:p>
          <a:p>
            <a:r>
              <a:rPr lang="ru-RU" sz="1400" dirty="0" smtClean="0">
                <a:solidFill>
                  <a:sysClr val="windowText" lastClr="000000"/>
                </a:solidFill>
              </a:rPr>
              <a:t>краеведческого</a:t>
            </a:r>
          </a:p>
          <a:p>
            <a:r>
              <a:rPr lang="ru-RU" sz="1400" dirty="0" smtClean="0">
                <a:solidFill>
                  <a:sysClr val="windowText" lastClr="000000"/>
                </a:solidFill>
              </a:rPr>
              <a:t>музея</a:t>
            </a:r>
            <a:r>
              <a:rPr lang="ru-RU" sz="1400" dirty="0">
                <a:solidFill>
                  <a:sysClr val="windowText" lastClr="000000"/>
                </a:solidFill>
              </a:rPr>
              <a:t> и др.)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7" name="Семиугольник 6"/>
          <p:cNvSpPr/>
          <p:nvPr/>
        </p:nvSpPr>
        <p:spPr bwMode="auto">
          <a:xfrm>
            <a:off x="6084168" y="1296144"/>
            <a:ext cx="2880320" cy="2569095"/>
          </a:xfrm>
          <a:prstGeom prst="heptagon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600" dirty="0">
                <a:solidFill>
                  <a:sysClr val="windowText" lastClr="000000"/>
                </a:solidFill>
              </a:rPr>
              <a:t>Определение</a:t>
            </a:r>
          </a:p>
          <a:p>
            <a:r>
              <a:rPr lang="ru-RU" sz="1600" dirty="0" smtClean="0">
                <a:solidFill>
                  <a:sysClr val="windowText" lastClr="000000"/>
                </a:solidFill>
              </a:rPr>
              <a:t>образовательных</a:t>
            </a:r>
            <a:endParaRPr lang="ru-RU" sz="1600" dirty="0">
              <a:solidFill>
                <a:sysClr val="windowText" lastClr="000000"/>
              </a:solidFill>
            </a:endParaRPr>
          </a:p>
          <a:p>
            <a:r>
              <a:rPr lang="ru-RU" sz="1600" dirty="0">
                <a:solidFill>
                  <a:sysClr val="windowText" lastClr="000000"/>
                </a:solidFill>
              </a:rPr>
              <a:t>результатов и</a:t>
            </a:r>
          </a:p>
          <a:p>
            <a:r>
              <a:rPr lang="ru-RU" sz="1600" dirty="0" smtClean="0">
                <a:solidFill>
                  <a:sysClr val="windowText" lastClr="000000"/>
                </a:solidFill>
              </a:rPr>
              <a:t>оценка</a:t>
            </a:r>
            <a:endParaRPr lang="ru-RU" sz="1600" dirty="0">
              <a:solidFill>
                <a:sysClr val="windowText" lastClr="000000"/>
              </a:solidFill>
            </a:endParaRPr>
          </a:p>
          <a:p>
            <a:r>
              <a:rPr lang="ru-RU" sz="1600" dirty="0" smtClean="0">
                <a:solidFill>
                  <a:sysClr val="windowText" lastClr="000000"/>
                </a:solidFill>
              </a:rPr>
              <a:t>школьных</a:t>
            </a:r>
            <a:endParaRPr lang="ru-RU" sz="1600" dirty="0">
              <a:solidFill>
                <a:sysClr val="windowText" lastClr="000000"/>
              </a:solidFill>
            </a:endParaRPr>
          </a:p>
          <a:p>
            <a:r>
              <a:rPr lang="ru-RU" sz="1600" dirty="0">
                <a:solidFill>
                  <a:sysClr val="windowText" lastClr="000000"/>
                </a:solidFill>
              </a:rPr>
              <a:t>ресурсов</a:t>
            </a:r>
          </a:p>
        </p:txBody>
      </p:sp>
      <p:sp>
        <p:nvSpPr>
          <p:cNvPr id="8" name="Семиугольник 7"/>
          <p:cNvSpPr/>
          <p:nvPr/>
        </p:nvSpPr>
        <p:spPr bwMode="auto">
          <a:xfrm>
            <a:off x="1792288" y="4100714"/>
            <a:ext cx="2880320" cy="2569095"/>
          </a:xfrm>
          <a:prstGeom prst="heptagon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600" dirty="0" smtClean="0">
                <a:solidFill>
                  <a:sysClr val="windowText" lastClr="000000"/>
                </a:solidFill>
              </a:rPr>
              <a:t>Создание</a:t>
            </a:r>
          </a:p>
          <a:p>
            <a:r>
              <a:rPr lang="ru-RU" sz="1600" dirty="0" smtClean="0">
                <a:solidFill>
                  <a:sysClr val="windowText" lastClr="000000"/>
                </a:solidFill>
              </a:rPr>
              <a:t>плана</a:t>
            </a:r>
          </a:p>
          <a:p>
            <a:r>
              <a:rPr lang="ru-RU" sz="1600" dirty="0" smtClean="0">
                <a:solidFill>
                  <a:sysClr val="windowText" lastClr="000000"/>
                </a:solidFill>
              </a:rPr>
              <a:t>действий и</a:t>
            </a:r>
          </a:p>
          <a:p>
            <a:r>
              <a:rPr lang="en-US" sz="1600" dirty="0">
                <a:solidFill>
                  <a:sysClr val="windowText" lastClr="000000"/>
                </a:solidFill>
              </a:rPr>
              <a:t>P</a:t>
            </a:r>
            <a:r>
              <a:rPr lang="ru-RU" sz="1600" dirty="0" smtClean="0">
                <a:solidFill>
                  <a:sysClr val="windowText" lastClr="000000"/>
                </a:solidFill>
              </a:rPr>
              <a:t>R-сопровождения</a:t>
            </a:r>
          </a:p>
          <a:p>
            <a:r>
              <a:rPr lang="ru-RU" sz="1600" dirty="0" smtClean="0">
                <a:solidFill>
                  <a:sysClr val="windowText" lastClr="000000"/>
                </a:solidFill>
              </a:rPr>
              <a:t>программы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9" name="Семиугольник 8"/>
          <p:cNvSpPr/>
          <p:nvPr/>
        </p:nvSpPr>
        <p:spPr bwMode="auto">
          <a:xfrm>
            <a:off x="6084168" y="4077072"/>
            <a:ext cx="2880320" cy="2569095"/>
          </a:xfrm>
          <a:prstGeom prst="heptagon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500" dirty="0" smtClean="0">
                <a:solidFill>
                  <a:sysClr val="windowText" lastClr="000000"/>
                </a:solidFill>
              </a:rPr>
              <a:t>Организация</a:t>
            </a:r>
          </a:p>
          <a:p>
            <a:pPr lvl="0"/>
            <a:r>
              <a:rPr lang="ru-RU" sz="1500" dirty="0" smtClean="0">
                <a:solidFill>
                  <a:sysClr val="windowText" lastClr="000000"/>
                </a:solidFill>
              </a:rPr>
              <a:t>общественного</a:t>
            </a:r>
          </a:p>
          <a:p>
            <a:pPr lvl="0"/>
            <a:r>
              <a:rPr lang="ru-RU" sz="1500" dirty="0" smtClean="0">
                <a:solidFill>
                  <a:sysClr val="windowText" lastClr="000000"/>
                </a:solidFill>
              </a:rPr>
              <a:t>обсуждения</a:t>
            </a:r>
          </a:p>
          <a:p>
            <a:pPr lvl="0"/>
            <a:r>
              <a:rPr lang="ru-RU" sz="1500" dirty="0" smtClean="0">
                <a:solidFill>
                  <a:sysClr val="windowText" lastClr="000000"/>
                </a:solidFill>
              </a:rPr>
              <a:t>программы на</a:t>
            </a:r>
          </a:p>
          <a:p>
            <a:pPr lvl="0"/>
            <a:r>
              <a:rPr lang="ru-RU" sz="1500" dirty="0" smtClean="0">
                <a:solidFill>
                  <a:sysClr val="windowText" lastClr="000000"/>
                </a:solidFill>
              </a:rPr>
              <a:t>школьной конференции, </a:t>
            </a:r>
          </a:p>
          <a:p>
            <a:pPr lvl="0"/>
            <a:r>
              <a:rPr lang="ru-RU" sz="1500" dirty="0" smtClean="0">
                <a:solidFill>
                  <a:sysClr val="windowText" lastClr="000000"/>
                </a:solidFill>
              </a:rPr>
              <a:t>общешкольном</a:t>
            </a:r>
          </a:p>
          <a:p>
            <a:pPr lvl="0"/>
            <a:r>
              <a:rPr lang="ru-RU" sz="1500" dirty="0">
                <a:solidFill>
                  <a:sysClr val="windowText" lastClr="000000"/>
                </a:solidFill>
              </a:rPr>
              <a:t>р</a:t>
            </a:r>
            <a:r>
              <a:rPr lang="ru-RU" sz="1500" dirty="0" smtClean="0">
                <a:solidFill>
                  <a:sysClr val="windowText" lastClr="000000"/>
                </a:solidFill>
              </a:rPr>
              <a:t>одительском собрании</a:t>
            </a:r>
            <a:r>
              <a:rPr lang="ru-RU" sz="1500" dirty="0">
                <a:solidFill>
                  <a:sysClr val="windowText" lastClr="000000"/>
                </a:solidFill>
              </a:rPr>
              <a:t>, </a:t>
            </a:r>
            <a:r>
              <a:rPr lang="ru-RU" sz="1500" dirty="0" smtClean="0">
                <a:solidFill>
                  <a:sysClr val="windowText" lastClr="000000"/>
                </a:solidFill>
              </a:rPr>
              <a:t>в</a:t>
            </a:r>
          </a:p>
          <a:p>
            <a:pPr lvl="0"/>
            <a:r>
              <a:rPr lang="ru-RU" sz="1500" dirty="0" smtClean="0">
                <a:solidFill>
                  <a:sysClr val="windowText" lastClr="000000"/>
                </a:solidFill>
              </a:rPr>
              <a:t>сетевых</a:t>
            </a:r>
          </a:p>
          <a:p>
            <a:pPr lvl="0"/>
            <a:r>
              <a:rPr lang="ru-RU" sz="1500" dirty="0" smtClean="0">
                <a:solidFill>
                  <a:sysClr val="windowText" lastClr="000000"/>
                </a:solidFill>
              </a:rPr>
              <a:t>сообществах</a:t>
            </a:r>
            <a:r>
              <a:rPr lang="ru-RU" sz="1500" dirty="0">
                <a:solidFill>
                  <a:sysClr val="windowText" lastClr="000000"/>
                </a:solidFill>
              </a:rPr>
              <a:t> и т. д. 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4219150" y="1914612"/>
            <a:ext cx="2304256" cy="4392488"/>
            <a:chOff x="4278334" y="1904470"/>
            <a:chExt cx="2304256" cy="4392488"/>
          </a:xfrm>
        </p:grpSpPr>
        <p:sp>
          <p:nvSpPr>
            <p:cNvPr id="11" name="Двойная стрелка влево/вправо 10"/>
            <p:cNvSpPr/>
            <p:nvPr/>
          </p:nvSpPr>
          <p:spPr bwMode="auto">
            <a:xfrm>
              <a:off x="4278334" y="3645024"/>
              <a:ext cx="2304256" cy="864096"/>
            </a:xfrm>
            <a:prstGeom prst="leftRightArrow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Двойная стрелка вверх/вниз 9"/>
            <p:cNvSpPr/>
            <p:nvPr/>
          </p:nvSpPr>
          <p:spPr bwMode="auto">
            <a:xfrm>
              <a:off x="4926406" y="1904470"/>
              <a:ext cx="1008112" cy="4392488"/>
            </a:xfrm>
            <a:prstGeom prst="upDownArrow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724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2278" y="1284971"/>
            <a:ext cx="700020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В ходе работы 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уточняется </a:t>
            </a: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маршрут; 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определяются </a:t>
            </a: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ориентиры;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выясняется </a:t>
            </a: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образовательный потенциал объектов, которые были намечены для исследования – их информативность, доступность для самостоятельного изучения;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определяется </a:t>
            </a: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круг вопросов и исследовательских </a:t>
            </a: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заданий</a:t>
            </a:r>
            <a:endParaRPr lang="ru-RU" sz="19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58313" y="97630"/>
            <a:ext cx="7200800" cy="11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План осуществления образовательного путешествия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veselyiturist.ru/upload/iblock/8af/8af6e7df03ce471e2be9f300eceb5a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218" y="3933056"/>
            <a:ext cx="4248322" cy="2831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31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8323" y="1277544"/>
            <a:ext cx="7020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i="1" u="sng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Основной этап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58313" y="1718688"/>
            <a:ext cx="70207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Образовательное путешествие предполагает самостоятельную работу обучающихся на маршруте – на местности, в музейном или виртуальном пространствах. Она проводится в малых группах, по 6–9 человек в зависимости от возраста участников. Как правило, каждая группа получает собственный </a:t>
            </a:r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маршрут</a:t>
            </a:r>
            <a:endParaRPr lang="ru-RU" sz="20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58313" y="97630"/>
            <a:ext cx="7200800" cy="11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План осуществления образовательного путешествия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AutoShape 2" descr="Картинки по запросу маршрут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маршрут картин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Картинки по запросу маршрут картинк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7" descr="C:\Users\HP\Desktop\Университет\Работа\Бочкарев С\Учебное пособие\Презентации\Маршру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98" y="3984242"/>
            <a:ext cx="3671810" cy="252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58313" y="97630"/>
            <a:ext cx="7200800" cy="11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План осуществления образовательного путешествия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64751" y="1301363"/>
            <a:ext cx="363178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В первом путешествии, когда у учащихся еще не сформировались навыки исследовательской деятельности, предпочтительно, чтобы каждую группу сопровождал педагог, основная задача которого – организовать работу детей и подростков, выбрать наиболее удобные точки для осмотра, обеспечить </a:t>
            </a:r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безопасность</a:t>
            </a:r>
            <a:endParaRPr lang="ru-RU" sz="20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80907" y="1301363"/>
            <a:ext cx="333498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Во время работы на маршруте педагог направляет внимание учеников на тщательный осмотр объекта и его самостоятельное изучение, помогает найти пути получения информации, организует исследовательскую деятельность, оперируя вопросами и заданиями маршрутного листа</a:t>
            </a:r>
          </a:p>
        </p:txBody>
      </p:sp>
    </p:spTree>
    <p:extLst>
      <p:ext uri="{BB962C8B-B14F-4D97-AF65-F5344CB8AC3E}">
        <p14:creationId xmlns:p14="http://schemas.microsoft.com/office/powerpoint/2010/main" val="400405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58313" y="97630"/>
            <a:ext cx="7200800" cy="11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План осуществления образовательного путешествия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8314" y="1860983"/>
            <a:ext cx="3335502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выслушивать суждение </a:t>
            </a: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каждого участника </a:t>
            </a: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путешествия;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помнить</a:t>
            </a: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, что все имеют право на </a:t>
            </a: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собственное мнение;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уметь аргументировано отстаивать свою точку зрения;</a:t>
            </a:r>
          </a:p>
        </p:txBody>
      </p:sp>
      <p:pic>
        <p:nvPicPr>
          <p:cNvPr id="2054" name="Picture 6" descr="https://deti57.ru/wp-content/uploads/2016/08/3-Organizatsiya-detskogo-dosuga-i-detskikh-razvlecheniy-v-pokhode.-Programma-detskikh-zanyatiy-v-pokho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71" y="4584806"/>
            <a:ext cx="4189149" cy="2094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20139" y="1207880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900" u="sng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Не менее важно научить учеников работать в группе: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93816" y="1860983"/>
            <a:ext cx="3865297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принимать к обсуждению все возможные версии и гипотезы;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корректировать собственные представления в процессе обсуждения;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19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вести конструктивный диалог</a:t>
            </a:r>
          </a:p>
        </p:txBody>
      </p:sp>
    </p:spTree>
    <p:extLst>
      <p:ext uri="{BB962C8B-B14F-4D97-AF65-F5344CB8AC3E}">
        <p14:creationId xmlns:p14="http://schemas.microsoft.com/office/powerpoint/2010/main" val="31724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 descr="https://avatars.mds.yandex.net/get-pdb/199965/a263a7c1-3432-4915-a860-b004544d7f85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061" y="4183862"/>
            <a:ext cx="3356372" cy="2347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58313" y="97630"/>
            <a:ext cx="7200800" cy="11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План осуществления образовательного путешествия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8314" y="1340768"/>
            <a:ext cx="72856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Задача педагога заключается не в том, чтобы дать готовые ответы, а в том, чтобы указать возможные пути поиска недостающей информации. Результатом этого могут стать последующие самостоятельные исследования в библиотеках, архивах, музеях, поиск в сети Интернет, встречи с уникальными людьми и </a:t>
            </a:r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разработки </a:t>
            </a:r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новых образовательных </a:t>
            </a:r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путешествий</a:t>
            </a:r>
            <a:endParaRPr lang="ru-RU" sz="20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2" t="7868" r="38442" b="17232"/>
          <a:stretch/>
        </p:blipFill>
        <p:spPr bwMode="auto">
          <a:xfrm>
            <a:off x="5940152" y="4183862"/>
            <a:ext cx="3007137" cy="2347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9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1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/>
          <p:cNvSpPr>
            <a:spLocks noChangeAspect="1" noChangeArrowheads="1"/>
          </p:cNvSpPr>
          <p:nvPr/>
        </p:nvSpPr>
        <p:spPr bwMode="auto">
          <a:xfrm>
            <a:off x="8255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7" name="Picture 15" descr="J:\Работа\Бочкарев С\УМК учебник\Презентации\луп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348" y="4293096"/>
            <a:ext cx="3121365" cy="198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99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58313" y="97630"/>
            <a:ext cx="7200800" cy="11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План осуществления образовательного путешествия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8323" y="1277544"/>
            <a:ext cx="7020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i="1" u="sng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Рефлексия (защита)</a:t>
            </a:r>
            <a:endParaRPr lang="ru-RU" sz="2000" i="1" u="sng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8313" y="1718688"/>
            <a:ext cx="70207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Итоговое </a:t>
            </a:r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занятие получило название «защита», так как ученикам предоставляется возможность отстоять свое, часто отличное от общепринятого, мнение, основываясь на тех фактах, с которыми они познакомились во время путешествия, и тех ощущениях, которые </a:t>
            </a:r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испытали</a:t>
            </a:r>
            <a:endParaRPr lang="ru-RU" sz="20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  <p:pic>
        <p:nvPicPr>
          <p:cNvPr id="4098" name="Picture 2" descr="http://crimea.man.gov.ua/images/pic_big/pic_14297699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961" y="4110571"/>
            <a:ext cx="3296132" cy="2198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s04.infourok.ru/uploads/ex/00a6/000962fd-0f6770f6/hello_html_m378235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876" y="4110571"/>
            <a:ext cx="3296587" cy="2198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1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58313" y="97630"/>
            <a:ext cx="7200800" cy="11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План осуществления образовательного путешествия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8314" y="1340768"/>
            <a:ext cx="72856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Подведение итогов не должно сводиться к отчету о работе или </a:t>
            </a:r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последовательному </a:t>
            </a:r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изложению того, что удалось </a:t>
            </a:r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узнать </a:t>
            </a:r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в процессе </a:t>
            </a:r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путешествия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Э</a:t>
            </a:r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то </a:t>
            </a:r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проблемное обсуждение, в результате которого </a:t>
            </a:r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высказываются </a:t>
            </a:r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версии по поводу заявленной в ходе подготовки проблемы путешествия</a:t>
            </a:r>
          </a:p>
        </p:txBody>
      </p:sp>
      <p:pic>
        <p:nvPicPr>
          <p:cNvPr id="5122" name="Picture 2" descr="http://84.r.photoshare.ru/00842/008086c9d40f1d89a99a9d6c29398b23f1847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36" y="3312879"/>
            <a:ext cx="3131160" cy="2348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nios.ru/sites/nios.ru/files/248A3222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20"/>
          <a:stretch/>
        </p:blipFill>
        <p:spPr bwMode="auto">
          <a:xfrm>
            <a:off x="2197653" y="4691174"/>
            <a:ext cx="3508166" cy="1882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6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58313" y="97630"/>
            <a:ext cx="7200800" cy="11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План осуществления образовательного путешествия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6517232" y="0"/>
            <a:ext cx="7285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. </a:t>
            </a:r>
            <a:endParaRPr lang="ru-RU" sz="20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72780106"/>
              </p:ext>
            </p:extLst>
          </p:nvPr>
        </p:nvGraphicFramePr>
        <p:xfrm>
          <a:off x="1858313" y="1585048"/>
          <a:ext cx="7200800" cy="515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3851920" y="1772816"/>
            <a:ext cx="2566491" cy="486843"/>
            <a:chOff x="2209642" y="2780055"/>
            <a:chExt cx="2566491" cy="48684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209642" y="2780055"/>
              <a:ext cx="2422475" cy="45288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2353658" y="2814012"/>
              <a:ext cx="2422475" cy="4528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0480" rIns="0" bIns="3048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1</a:t>
              </a:r>
              <a:endParaRPr lang="ru-RU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63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77181301"/>
              </p:ext>
            </p:extLst>
          </p:nvPr>
        </p:nvGraphicFramePr>
        <p:xfrm>
          <a:off x="1858313" y="1556792"/>
          <a:ext cx="7285687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58313" y="97630"/>
            <a:ext cx="7200800" cy="11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План осуществления образовательного путешествия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58313" y="97630"/>
            <a:ext cx="7200800" cy="11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План осуществления образовательного путешествия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8314" y="1340768"/>
            <a:ext cx="72856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Выбор формы проведения подобного занятия зависит от фантазии и возможностей педагога – выступления подгрупп, диспут, театрализация, создание визуальных образов, организация выставок, представление коллекций и т. п. </a:t>
            </a:r>
          </a:p>
        </p:txBody>
      </p:sp>
      <p:sp>
        <p:nvSpPr>
          <p:cNvPr id="4" name="AutoShape 2" descr="http://900igr.net/datai/pedagogika/Proektnaja-dejatelnost-v-nachalnoj-shkole/0013-034-Podgotovka-uchitelja-k-proektnoj-dejatelnosti-uchaschikhsj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s://ds04.infourok.ru/uploads/ex/05e6/00195a45-f86510b0/hello_html_md0f86f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86446"/>
            <a:ext cx="3911025" cy="348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ww.brd24.com/up/resize_cache/iblock/ec9/908_606_1/ec9d574b378422d6c07d571a8f81591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86467"/>
            <a:ext cx="2592288" cy="3287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1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71700" y="73561"/>
            <a:ext cx="72008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Модели </a:t>
            </a:r>
            <a:r>
              <a:rPr lang="ru-RU" sz="3600" dirty="0">
                <a:solidFill>
                  <a:schemeClr val="tx1"/>
                </a:solidFill>
              </a:rPr>
              <a:t>развития </a:t>
            </a:r>
            <a:r>
              <a:rPr lang="ru-RU" sz="3600" dirty="0" smtClean="0">
                <a:solidFill>
                  <a:schemeClr val="tx1"/>
                </a:solidFill>
              </a:rPr>
              <a:t>культурно-образовательного </a:t>
            </a:r>
            <a:r>
              <a:rPr lang="ru-RU" sz="3600" dirty="0">
                <a:solidFill>
                  <a:schemeClr val="tx1"/>
                </a:solidFill>
              </a:rPr>
              <a:t>туризма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68093603"/>
              </p:ext>
            </p:extLst>
          </p:nvPr>
        </p:nvGraphicFramePr>
        <p:xfrm>
          <a:off x="2051720" y="1225688"/>
          <a:ext cx="6912768" cy="551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446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58313" y="97630"/>
            <a:ext cx="7200800" cy="11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План осуществления образовательного путешествия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8314" y="1246875"/>
            <a:ext cx="7285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i="1" u="sng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Защита имеет свои правила и систему оценивания, основу которой составляют следующие </a:t>
            </a:r>
            <a:r>
              <a:rPr lang="ru-RU" sz="2000" i="1" u="sng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положения</a:t>
            </a:r>
            <a:endParaRPr lang="ru-RU" sz="2000" i="1" u="sng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954283" y="2101795"/>
            <a:ext cx="7104830" cy="144016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l">
              <a:buFont typeface="Wingdings" pitchFamily="2" charset="2"/>
              <a:buChar char="§"/>
            </a:pPr>
            <a:r>
              <a:rPr lang="ru-RU" sz="2000" dirty="0" smtClean="0">
                <a:latin typeface="Verdana" pitchFamily="34" charset="0"/>
                <a:ea typeface="Verdana" pitchFamily="34" charset="0"/>
              </a:rPr>
              <a:t>Необходимо, чтобы высказалось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как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можно</a:t>
            </a:r>
            <a:endParaRPr lang="en-US" sz="2000" dirty="0" smtClean="0">
              <a:latin typeface="Verdana" pitchFamily="34" charset="0"/>
              <a:ea typeface="Verdana" pitchFamily="34" charset="0"/>
            </a:endParaRPr>
          </a:p>
          <a:p>
            <a:pPr algn="l"/>
            <a:r>
              <a:rPr lang="ru-RU" sz="2000" dirty="0" smtClean="0">
                <a:latin typeface="Verdana" pitchFamily="34" charset="0"/>
                <a:ea typeface="Verdana" pitchFamily="34" charset="0"/>
              </a:rPr>
              <a:t>Больше</a:t>
            </a:r>
            <a:r>
              <a:rPr lang="en-US" sz="200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участников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путешествия –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чем больше</a:t>
            </a:r>
            <a:endParaRPr lang="en-US" sz="2000" dirty="0" smtClean="0">
              <a:latin typeface="Verdana" pitchFamily="34" charset="0"/>
              <a:ea typeface="Verdana" pitchFamily="34" charset="0"/>
            </a:endParaRPr>
          </a:p>
          <a:p>
            <a:pPr algn="l"/>
            <a:r>
              <a:rPr lang="ru-RU" sz="2000" dirty="0" smtClean="0">
                <a:latin typeface="Verdana" pitchFamily="34" charset="0"/>
                <a:ea typeface="Verdana" pitchFamily="34" charset="0"/>
              </a:rPr>
              <a:t>выступающих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,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тем</a:t>
            </a:r>
            <a:r>
              <a:rPr lang="en-US" sz="200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выше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оценивается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работа</a:t>
            </a:r>
            <a:endParaRPr lang="en-US" sz="2000" dirty="0" smtClean="0">
              <a:latin typeface="Verdana" pitchFamily="34" charset="0"/>
              <a:ea typeface="Verdana" pitchFamily="34" charset="0"/>
            </a:endParaRPr>
          </a:p>
          <a:p>
            <a:pPr algn="l"/>
            <a:r>
              <a:rPr lang="ru-RU" sz="2000" dirty="0" smtClean="0">
                <a:latin typeface="Verdana" pitchFamily="34" charset="0"/>
                <a:ea typeface="Verdana" pitchFamily="34" charset="0"/>
              </a:rPr>
              <a:t>подгруппы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966997" y="3717032"/>
            <a:ext cx="7079401" cy="144016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l">
              <a:buFont typeface="Wingdings" pitchFamily="2" charset="2"/>
              <a:buChar char="§"/>
            </a:pPr>
            <a:r>
              <a:rPr lang="ru-RU" sz="2000" dirty="0">
                <a:latin typeface="Verdana" pitchFamily="34" charset="0"/>
                <a:ea typeface="Verdana" pitchFamily="34" charset="0"/>
              </a:rPr>
              <a:t>З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а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педагогом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закрепляется</a:t>
            </a:r>
            <a:r>
              <a:rPr lang="en-US" sz="200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право задавать</a:t>
            </a:r>
            <a:endParaRPr lang="en-US" sz="2000" dirty="0" smtClean="0">
              <a:latin typeface="Verdana" pitchFamily="34" charset="0"/>
              <a:ea typeface="Verdana" pitchFamily="34" charset="0"/>
            </a:endParaRPr>
          </a:p>
          <a:p>
            <a:pPr algn="l"/>
            <a:r>
              <a:rPr lang="ru-RU" sz="2000" dirty="0" smtClean="0">
                <a:latin typeface="Verdana" pitchFamily="34" charset="0"/>
                <a:ea typeface="Verdana" pitchFamily="34" charset="0"/>
              </a:rPr>
              <a:t>уточняющие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вопросы, а также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вопросы,</a:t>
            </a:r>
            <a:endParaRPr lang="en-US" sz="2000" dirty="0" smtClean="0">
              <a:latin typeface="Verdana" pitchFamily="34" charset="0"/>
              <a:ea typeface="Verdana" pitchFamily="34" charset="0"/>
            </a:endParaRPr>
          </a:p>
          <a:p>
            <a:pPr algn="l"/>
            <a:r>
              <a:rPr lang="ru-RU" sz="2000" dirty="0" smtClean="0">
                <a:latin typeface="Verdana" pitchFamily="34" charset="0"/>
                <a:ea typeface="Verdana" pitchFamily="34" charset="0"/>
              </a:rPr>
              <a:t>позволяющие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поддерживать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и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разворачивать</a:t>
            </a:r>
          </a:p>
          <a:p>
            <a:pPr algn="l"/>
            <a:r>
              <a:rPr lang="ru-RU" sz="2000" dirty="0" smtClean="0">
                <a:latin typeface="Verdana" pitchFamily="34" charset="0"/>
                <a:ea typeface="Verdana" pitchFamily="34" charset="0"/>
              </a:rPr>
              <a:t>дискуссию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954283" y="5417840"/>
            <a:ext cx="7079401" cy="144016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l">
              <a:buFont typeface="Wingdings" pitchFamily="2" charset="2"/>
              <a:buChar char="§"/>
            </a:pPr>
            <a:r>
              <a:rPr lang="ru-RU" sz="200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бсуждение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носит непредсказуемый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характер</a:t>
            </a:r>
          </a:p>
          <a:p>
            <a:pPr algn="l"/>
            <a:r>
              <a:rPr lang="ru-RU" sz="2000" dirty="0" smtClean="0">
                <a:latin typeface="Verdana" pitchFamily="34" charset="0"/>
                <a:ea typeface="Verdana" pitchFamily="34" charset="0"/>
              </a:rPr>
              <a:t>и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требует от педагога и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учеников мобильности</a:t>
            </a:r>
          </a:p>
          <a:p>
            <a:pPr algn="l"/>
            <a:r>
              <a:rPr lang="ru-RU" sz="2000" dirty="0" smtClean="0">
                <a:latin typeface="Verdana" pitchFamily="34" charset="0"/>
                <a:ea typeface="Verdana" pitchFamily="34" charset="0"/>
              </a:rPr>
              <a:t>мышления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и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способности к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импровизации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91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58313" y="97630"/>
            <a:ext cx="7200800" cy="11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План осуществления образовательного путешествия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966997" y="1369896"/>
            <a:ext cx="7092116" cy="1627055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l">
              <a:buFont typeface="Wingdings" pitchFamily="2" charset="2"/>
              <a:buChar char="§"/>
            </a:pPr>
            <a:r>
              <a:rPr lang="ru-RU" sz="2000" dirty="0" smtClean="0">
                <a:latin typeface="Verdana" pitchFamily="34" charset="0"/>
                <a:ea typeface="Verdana" pitchFamily="34" charset="0"/>
              </a:rPr>
              <a:t>задача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педагога – поддерживать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динамику</a:t>
            </a:r>
          </a:p>
          <a:p>
            <a:pPr algn="l"/>
            <a:r>
              <a:rPr lang="ru-RU" sz="2000" dirty="0" smtClean="0">
                <a:latin typeface="Verdana" pitchFamily="34" charset="0"/>
                <a:ea typeface="Verdana" pitchFamily="34" charset="0"/>
              </a:rPr>
              <a:t>дискуссии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и направлять ее в контексте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решения</a:t>
            </a:r>
          </a:p>
          <a:p>
            <a:pPr algn="l"/>
            <a:r>
              <a:rPr lang="ru-RU" sz="2000" dirty="0" smtClean="0">
                <a:latin typeface="Verdana" pitchFamily="34" charset="0"/>
                <a:ea typeface="Verdana" pitchFamily="34" charset="0"/>
              </a:rPr>
              <a:t>задач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, обозначенных в данном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конкретном</a:t>
            </a:r>
          </a:p>
          <a:p>
            <a:pPr algn="l"/>
            <a:r>
              <a:rPr lang="ru-RU" sz="2000" dirty="0" smtClean="0">
                <a:latin typeface="Verdana" pitchFamily="34" charset="0"/>
                <a:ea typeface="Verdana" pitchFamily="34" charset="0"/>
              </a:rPr>
              <a:t>путешествии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966997" y="3212976"/>
            <a:ext cx="7079401" cy="1584176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l">
              <a:buFont typeface="Wingdings" pitchFamily="2" charset="2"/>
              <a:buChar char="§"/>
            </a:pPr>
            <a:r>
              <a:rPr lang="ru-RU" sz="2000" dirty="0" smtClean="0">
                <a:latin typeface="Verdana" pitchFamily="34" charset="0"/>
                <a:ea typeface="Verdana" pitchFamily="34" charset="0"/>
              </a:rPr>
              <a:t>за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участниками защиты признается право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на</a:t>
            </a:r>
          </a:p>
          <a:p>
            <a:pPr algn="l"/>
            <a:r>
              <a:rPr lang="ru-RU" sz="2000" dirty="0" smtClean="0">
                <a:latin typeface="Verdana" pitchFamily="34" charset="0"/>
                <a:ea typeface="Verdana" pitchFamily="34" charset="0"/>
              </a:rPr>
              <a:t>ошибку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, неверные высказывания не влекут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за</a:t>
            </a:r>
          </a:p>
          <a:p>
            <a:pPr algn="l"/>
            <a:r>
              <a:rPr lang="ru-RU" sz="2000" dirty="0" smtClean="0">
                <a:latin typeface="Verdana" pitchFamily="34" charset="0"/>
                <a:ea typeface="Verdana" pitchFamily="34" charset="0"/>
              </a:rPr>
              <a:t>собой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отрицательной оценки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966997" y="5013176"/>
            <a:ext cx="7079401" cy="1656184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l">
              <a:buFont typeface="Wingdings" pitchFamily="2" charset="2"/>
              <a:buChar char="§"/>
            </a:pPr>
            <a:r>
              <a:rPr lang="ru-RU" sz="2000" dirty="0" smtClean="0">
                <a:latin typeface="Verdana" pitchFamily="34" charset="0"/>
                <a:ea typeface="Verdana" pitchFamily="34" charset="0"/>
              </a:rPr>
              <a:t>поощряется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деятельность учеников,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связанная</a:t>
            </a:r>
          </a:p>
          <a:p>
            <a:pPr algn="l"/>
            <a:r>
              <a:rPr lang="ru-RU" sz="2000" dirty="0" smtClean="0">
                <a:latin typeface="Verdana" pitchFamily="34" charset="0"/>
                <a:ea typeface="Verdana" pitchFamily="34" charset="0"/>
              </a:rPr>
              <a:t>с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размышлениями, построениями версий и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гипотез,</a:t>
            </a:r>
          </a:p>
          <a:p>
            <a:pPr algn="l"/>
            <a:r>
              <a:rPr lang="ru-RU" sz="2000" dirty="0" smtClean="0">
                <a:latin typeface="Verdana" pitchFamily="34" charset="0"/>
                <a:ea typeface="Verdana" pitchFamily="34" charset="0"/>
              </a:rPr>
              <a:t>доминантой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обсуждения являются не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знания</a:t>
            </a:r>
          </a:p>
          <a:p>
            <a:pPr algn="l"/>
            <a:r>
              <a:rPr lang="ru-RU" sz="2000" dirty="0" smtClean="0">
                <a:latin typeface="Verdana" pitchFamily="34" charset="0"/>
                <a:ea typeface="Verdana" pitchFamily="34" charset="0"/>
              </a:rPr>
              <a:t>учеников, а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выдвигаемые предположения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и</a:t>
            </a:r>
          </a:p>
          <a:p>
            <a:pPr algn="l"/>
            <a:r>
              <a:rPr lang="ru-RU" sz="2000" dirty="0" smtClean="0">
                <a:latin typeface="Verdana" pitchFamily="34" charset="0"/>
                <a:ea typeface="Verdana" pitchFamily="34" charset="0"/>
              </a:rPr>
              <a:t>их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аргументация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966997" y="1369896"/>
            <a:ext cx="7092116" cy="1627055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l">
              <a:buFont typeface="Wingdings" pitchFamily="2" charset="2"/>
              <a:buChar char="§"/>
            </a:pPr>
            <a:r>
              <a:rPr lang="ru-RU" sz="2000" dirty="0" smtClean="0">
                <a:latin typeface="Verdana" pitchFamily="34" charset="0"/>
                <a:ea typeface="Verdana" pitchFamily="34" charset="0"/>
              </a:rPr>
              <a:t>приветствуется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коллективная работа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учащихся,</a:t>
            </a:r>
          </a:p>
          <a:p>
            <a:pPr algn="l"/>
            <a:r>
              <a:rPr lang="ru-RU" sz="2000" dirty="0" smtClean="0">
                <a:latin typeface="Verdana" pitchFamily="34" charset="0"/>
                <a:ea typeface="Verdana" pitchFamily="34" charset="0"/>
              </a:rPr>
              <a:t>подсказки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и дополнение ответов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товарищей</a:t>
            </a:r>
          </a:p>
          <a:p>
            <a:pPr algn="l"/>
            <a:r>
              <a:rPr lang="ru-RU" sz="2000" dirty="0" smtClean="0">
                <a:latin typeface="Verdana" pitchFamily="34" charset="0"/>
                <a:ea typeface="Verdana" pitchFamily="34" charset="0"/>
              </a:rPr>
              <a:t>рассматриваются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на защите как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положительный</a:t>
            </a:r>
          </a:p>
          <a:p>
            <a:pPr algn="l"/>
            <a:r>
              <a:rPr lang="ru-RU" sz="2000" dirty="0" smtClean="0">
                <a:latin typeface="Verdana" pitchFamily="34" charset="0"/>
                <a:ea typeface="Verdana" pitchFamily="34" charset="0"/>
              </a:rPr>
              <a:t>фактор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966997" y="3212976"/>
            <a:ext cx="7079401" cy="1584176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l">
              <a:buFont typeface="Wingdings" pitchFamily="2" charset="2"/>
              <a:buChar char="§"/>
            </a:pPr>
            <a:r>
              <a:rPr lang="ru-RU" sz="2000" dirty="0" smtClean="0">
                <a:latin typeface="Verdana" pitchFamily="34" charset="0"/>
                <a:ea typeface="Verdana" pitchFamily="34" charset="0"/>
              </a:rPr>
              <a:t>высоко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оцениваются не только ответы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учеников</a:t>
            </a:r>
          </a:p>
          <a:p>
            <a:pPr algn="l"/>
            <a:r>
              <a:rPr lang="ru-RU" sz="2000" dirty="0" smtClean="0">
                <a:latin typeface="Verdana" pitchFamily="34" charset="0"/>
                <a:ea typeface="Verdana" pitchFamily="34" charset="0"/>
              </a:rPr>
              <a:t>на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вопросы, но и их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собственные вопросы,</a:t>
            </a:r>
          </a:p>
          <a:p>
            <a:pPr algn="l"/>
            <a:r>
              <a:rPr lang="ru-RU" sz="2000" dirty="0" smtClean="0">
                <a:latin typeface="Verdana" pitchFamily="34" charset="0"/>
                <a:ea typeface="Verdana" pitchFamily="34" charset="0"/>
              </a:rPr>
              <a:t>которые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возникают в процессе обсуждения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58313" y="97630"/>
            <a:ext cx="7200800" cy="11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План осуществления образовательного путешествия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966997" y="5013176"/>
            <a:ext cx="7079401" cy="1656184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l">
              <a:buFont typeface="Wingdings" pitchFamily="2" charset="2"/>
              <a:buChar char="§"/>
            </a:pPr>
            <a:r>
              <a:rPr lang="ru-RU" sz="1800" dirty="0" smtClean="0">
                <a:latin typeface="Verdana" pitchFamily="34" charset="0"/>
                <a:ea typeface="Verdana" pitchFamily="34" charset="0"/>
              </a:rPr>
              <a:t>снижение </a:t>
            </a:r>
            <a:r>
              <a:rPr lang="ru-RU" sz="1800" dirty="0">
                <a:latin typeface="Verdana" pitchFamily="34" charset="0"/>
                <a:ea typeface="Verdana" pitchFamily="34" charset="0"/>
              </a:rPr>
              <a:t>оценки может быть связано </a:t>
            </a:r>
            <a:r>
              <a:rPr lang="ru-RU" sz="1800" dirty="0" smtClean="0">
                <a:latin typeface="Verdana" pitchFamily="34" charset="0"/>
                <a:ea typeface="Verdana" pitchFamily="34" charset="0"/>
              </a:rPr>
              <a:t>с недостаточно</a:t>
            </a:r>
          </a:p>
          <a:p>
            <a:pPr algn="l"/>
            <a:r>
              <a:rPr lang="ru-RU" sz="1800" dirty="0" smtClean="0">
                <a:latin typeface="Verdana" pitchFamily="34" charset="0"/>
                <a:ea typeface="Verdana" pitchFamily="34" charset="0"/>
              </a:rPr>
              <a:t>тщательным проведением исследовательской </a:t>
            </a:r>
            <a:r>
              <a:rPr lang="ru-RU" sz="1800" dirty="0">
                <a:latin typeface="Verdana" pitchFamily="34" charset="0"/>
                <a:ea typeface="Verdana" pitchFamily="34" charset="0"/>
              </a:rPr>
              <a:t>работы </a:t>
            </a:r>
            <a:r>
              <a:rPr lang="ru-RU" sz="1800" dirty="0" smtClean="0">
                <a:latin typeface="Verdana" pitchFamily="34" charset="0"/>
                <a:ea typeface="Verdana" pitchFamily="34" charset="0"/>
              </a:rPr>
              <a:t>на</a:t>
            </a:r>
          </a:p>
          <a:p>
            <a:pPr algn="l"/>
            <a:r>
              <a:rPr lang="ru-RU" sz="1800" dirty="0" smtClean="0">
                <a:latin typeface="Verdana" pitchFamily="34" charset="0"/>
                <a:ea typeface="Verdana" pitchFamily="34" charset="0"/>
              </a:rPr>
              <a:t>маршруте, что </a:t>
            </a:r>
            <a:r>
              <a:rPr lang="ru-RU" sz="1800" dirty="0">
                <a:latin typeface="Verdana" pitchFamily="34" charset="0"/>
                <a:ea typeface="Verdana" pitchFamily="34" charset="0"/>
              </a:rPr>
              <a:t>приводит к слабой </a:t>
            </a:r>
            <a:r>
              <a:rPr lang="ru-RU" sz="1800" dirty="0" smtClean="0">
                <a:latin typeface="Verdana" pitchFamily="34" charset="0"/>
                <a:ea typeface="Verdana" pitchFamily="34" charset="0"/>
              </a:rPr>
              <a:t>аргументации</a:t>
            </a:r>
          </a:p>
          <a:p>
            <a:pPr algn="l"/>
            <a:r>
              <a:rPr lang="ru-RU" sz="1800" dirty="0" smtClean="0">
                <a:latin typeface="Verdana" pitchFamily="34" charset="0"/>
                <a:ea typeface="Verdana" pitchFamily="34" charset="0"/>
              </a:rPr>
              <a:t>высказываемых </a:t>
            </a:r>
            <a:r>
              <a:rPr lang="ru-RU" sz="1800" dirty="0">
                <a:latin typeface="Verdana" pitchFamily="34" charset="0"/>
                <a:ea typeface="Verdana" pitchFamily="34" charset="0"/>
              </a:rPr>
              <a:t>мнений и предположений, а </a:t>
            </a:r>
            <a:r>
              <a:rPr lang="ru-RU" sz="1800" dirty="0" smtClean="0">
                <a:latin typeface="Verdana" pitchFamily="34" charset="0"/>
                <a:ea typeface="Verdana" pitchFamily="34" charset="0"/>
              </a:rPr>
              <a:t>также с</a:t>
            </a:r>
          </a:p>
          <a:p>
            <a:pPr algn="l"/>
            <a:r>
              <a:rPr lang="ru-RU" sz="1800" dirty="0" smtClean="0">
                <a:latin typeface="Verdana" pitchFamily="34" charset="0"/>
                <a:ea typeface="Verdana" pitchFamily="34" charset="0"/>
              </a:rPr>
              <a:t>неумением </a:t>
            </a:r>
            <a:r>
              <a:rPr lang="ru-RU" sz="1800" dirty="0">
                <a:latin typeface="Verdana" pitchFamily="34" charset="0"/>
                <a:ea typeface="Verdana" pitchFamily="34" charset="0"/>
              </a:rPr>
              <a:t>слушать своих коллег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58313" y="97630"/>
            <a:ext cx="7200800" cy="11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План осуществления образовательного путешествия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8314" y="1340768"/>
            <a:ext cx="72856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Все три этапа образовательного путешествия: подготовка, работа на маршруте и защита – составляют единое целое и реализуются </a:t>
            </a:r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последовательно</a:t>
            </a:r>
            <a:endParaRPr lang="ru-RU" sz="20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2309" y="4303454"/>
            <a:ext cx="72728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Наибольший эффект достигается в том случае, если все компоненты одного образовательного путешествия будут осуществлены друг за другом в течение небольшого промежутка времени: </a:t>
            </a:r>
            <a:r>
              <a:rPr lang="ru-RU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1-2 </a:t>
            </a:r>
            <a:r>
              <a:rPr lang="ru-RU" sz="2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дней, максимум недели. Это позволяет погрузиться в материал, не растерять остроту переживаний и впечатлений, сконцентрироваться на поставленных проблемах</a:t>
            </a:r>
          </a:p>
        </p:txBody>
      </p:sp>
      <p:sp>
        <p:nvSpPr>
          <p:cNvPr id="6" name="Пятиугольник 5"/>
          <p:cNvSpPr/>
          <p:nvPr/>
        </p:nvSpPr>
        <p:spPr bwMode="auto">
          <a:xfrm>
            <a:off x="2051720" y="3167201"/>
            <a:ext cx="2232248" cy="864096"/>
          </a:xfrm>
          <a:prstGeom prst="homePlate">
            <a:avLst/>
          </a:prstGeom>
          <a:solidFill>
            <a:srgbClr val="D1D391"/>
          </a:solidFill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굴림" charset="-127"/>
              </a:rPr>
              <a:t>подготовка</a:t>
            </a:r>
            <a:endParaRPr kumimoji="0" lang="ru-RU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7" name="Пятиугольник 6"/>
          <p:cNvSpPr/>
          <p:nvPr/>
        </p:nvSpPr>
        <p:spPr bwMode="auto">
          <a:xfrm>
            <a:off x="4385033" y="3167201"/>
            <a:ext cx="2232248" cy="864096"/>
          </a:xfrm>
          <a:prstGeom prst="homePlate">
            <a:avLst/>
          </a:prstGeom>
          <a:solidFill>
            <a:srgbClr val="D1D391"/>
          </a:solidFill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굴림" charset="-127"/>
              </a:rPr>
              <a:t>работа</a:t>
            </a:r>
            <a:endPara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  <a:ea typeface="굴림" charset="-127"/>
            </a:endParaRPr>
          </a:p>
          <a:p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굴림" charset="-127"/>
              </a:rPr>
              <a:t>на маршруте</a:t>
            </a:r>
          </a:p>
        </p:txBody>
      </p:sp>
      <p:sp>
        <p:nvSpPr>
          <p:cNvPr id="8" name="Пятиугольник 7"/>
          <p:cNvSpPr/>
          <p:nvPr/>
        </p:nvSpPr>
        <p:spPr bwMode="auto">
          <a:xfrm>
            <a:off x="6855835" y="3167201"/>
            <a:ext cx="2232248" cy="864096"/>
          </a:xfrm>
          <a:prstGeom prst="homePlate">
            <a:avLst/>
          </a:prstGeom>
          <a:solidFill>
            <a:srgbClr val="D1D391"/>
          </a:solidFill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굴림" charset="-127"/>
              </a:rPr>
              <a:t>защита</a:t>
            </a:r>
            <a:endParaRPr kumimoji="0" lang="ru-RU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2" name="Скругленная соединительная линия 11"/>
          <p:cNvCxnSpPr>
            <a:stCxn id="6" idx="0"/>
            <a:endCxn id="8" idx="0"/>
          </p:cNvCxnSpPr>
          <p:nvPr/>
        </p:nvCxnSpPr>
        <p:spPr bwMode="auto">
          <a:xfrm rot="5400000" flipH="1" flipV="1">
            <a:off x="5353877" y="765144"/>
            <a:ext cx="12700" cy="4804115"/>
          </a:xfrm>
          <a:prstGeom prst="curvedConnector3">
            <a:avLst>
              <a:gd name="adj1" fmla="val 3688465"/>
            </a:avLst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3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059" y="1176634"/>
            <a:ext cx="6942058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ru-RU" sz="2300" b="1" dirty="0" smtClean="0"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algn="ctr"/>
            <a:r>
              <a:rPr lang="ru-RU" sz="2300" b="1" i="1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>Е.Н. </a:t>
            </a:r>
            <a:r>
              <a:rPr lang="ru-RU" sz="2300" b="1" i="1" dirty="0" err="1">
                <a:latin typeface="Verdana" pitchFamily="34" charset="0"/>
                <a:ea typeface="Verdana" pitchFamily="34" charset="0"/>
                <a:cs typeface="Times New Roman" pitchFamily="18" charset="0"/>
              </a:rPr>
              <a:t>Коробкова</a:t>
            </a:r>
            <a:r>
              <a:rPr lang="ru-RU" sz="2300" b="1" i="1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i="1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>– </a:t>
            </a:r>
            <a:r>
              <a:rPr lang="ru-RU" sz="2300" i="1" dirty="0" err="1">
                <a:latin typeface="Verdana" pitchFamily="34" charset="0"/>
                <a:ea typeface="Verdana" pitchFamily="34" charset="0"/>
                <a:cs typeface="Times New Roman" pitchFamily="18" charset="0"/>
              </a:rPr>
              <a:t>к.п.н</a:t>
            </a:r>
            <a:r>
              <a:rPr lang="ru-RU" sz="2300" i="1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>., </a:t>
            </a:r>
            <a:r>
              <a:rPr lang="ru-RU" sz="2300" i="1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доцент, зав</a:t>
            </a:r>
            <a:r>
              <a:rPr lang="ru-RU" sz="2300" i="1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>. </a:t>
            </a:r>
            <a:r>
              <a:rPr lang="ru-RU" sz="2300" i="1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каф. </a:t>
            </a:r>
            <a:r>
              <a:rPr lang="ru-RU" sz="2300" i="1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>культурологического образования СПб </a:t>
            </a:r>
            <a:r>
              <a:rPr lang="ru-RU" sz="2300" i="1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АППО</a:t>
            </a:r>
          </a:p>
          <a:p>
            <a:pPr algn="ctr"/>
            <a:r>
              <a:rPr lang="ru-RU" sz="2300" b="1" i="1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С.И. Андреевская </a:t>
            </a:r>
            <a:r>
              <a:rPr lang="ru-RU" sz="2300" i="1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– </a:t>
            </a:r>
            <a:r>
              <a:rPr lang="ru-RU" sz="2300" i="1" dirty="0" err="1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к.и.н</a:t>
            </a:r>
            <a:r>
              <a:rPr lang="ru-RU" sz="2300" i="1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>., директор </a:t>
            </a:r>
            <a:r>
              <a:rPr lang="ru-RU" sz="2300" i="1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ГБУ ДППО центр </a:t>
            </a:r>
            <a:r>
              <a:rPr lang="ru-RU" sz="2300" i="1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>повышения квалификации специалистов "Информационно-методический центр" Колпинского района </a:t>
            </a:r>
            <a:r>
              <a:rPr lang="ru-RU" sz="2300" i="1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СПб  </a:t>
            </a:r>
          </a:p>
          <a:p>
            <a:pPr algn="ctr"/>
            <a:r>
              <a:rPr lang="ru-RU" sz="2300" b="1" i="1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А.А. Соколова </a:t>
            </a:r>
            <a:r>
              <a:rPr lang="ru-RU" sz="2300" i="1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– </a:t>
            </a:r>
            <a:r>
              <a:rPr lang="ru-RU" sz="2300" i="1" dirty="0" err="1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д.п.н</a:t>
            </a:r>
            <a:r>
              <a:rPr lang="ru-RU" sz="2300" i="1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., доцент, методист Ресурсного центра</a:t>
            </a:r>
          </a:p>
          <a:p>
            <a:pPr algn="ctr"/>
            <a:r>
              <a:rPr lang="ru-RU" sz="2300" i="1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дополнительного образования СПб ГБУДО </a:t>
            </a:r>
            <a:r>
              <a:rPr lang="ru-RU" sz="2300" i="1" dirty="0" err="1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ДТДиМ</a:t>
            </a:r>
            <a:r>
              <a:rPr lang="ru-RU" sz="2300" i="1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 Колпинского района СПб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63688" y="-20118"/>
            <a:ext cx="7200800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Авторы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7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71700" y="73561"/>
            <a:ext cx="72008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Модели </a:t>
            </a:r>
            <a:r>
              <a:rPr lang="ru-RU" sz="3600" dirty="0">
                <a:solidFill>
                  <a:schemeClr val="tx1"/>
                </a:solidFill>
              </a:rPr>
              <a:t>развития </a:t>
            </a:r>
            <a:r>
              <a:rPr lang="ru-RU" sz="3600" dirty="0" smtClean="0">
                <a:solidFill>
                  <a:schemeClr val="tx1"/>
                </a:solidFill>
              </a:rPr>
              <a:t>культурно-образовательного </a:t>
            </a:r>
            <a:r>
              <a:rPr lang="ru-RU" sz="3600" dirty="0">
                <a:solidFill>
                  <a:schemeClr val="tx1"/>
                </a:solidFill>
              </a:rPr>
              <a:t>туризма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55961119"/>
              </p:ext>
            </p:extLst>
          </p:nvPr>
        </p:nvGraphicFramePr>
        <p:xfrm>
          <a:off x="2051720" y="1225688"/>
          <a:ext cx="6912768" cy="551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71700" y="116632"/>
            <a:ext cx="720080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Документы </a:t>
            </a:r>
            <a:r>
              <a:rPr lang="ru-RU" sz="3600" dirty="0">
                <a:solidFill>
                  <a:schemeClr val="tx1"/>
                </a:solidFill>
              </a:rPr>
              <a:t>по реализации культурно-образовательных программ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979712" y="1700808"/>
            <a:ext cx="2808312" cy="2520280"/>
          </a:xfrm>
          <a:prstGeom prst="rect">
            <a:avLst/>
          </a:prstGeom>
          <a:solidFill>
            <a:srgbClr val="78ADCD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800" dirty="0" smtClean="0">
                <a:solidFill>
                  <a:sysClr val="windowText" lastClr="000000"/>
                </a:solidFill>
              </a:rPr>
              <a:t>Методические</a:t>
            </a:r>
          </a:p>
          <a:p>
            <a:r>
              <a:rPr lang="ru-RU" sz="1800" dirty="0" smtClean="0">
                <a:solidFill>
                  <a:sysClr val="windowText" lastClr="000000"/>
                </a:solidFill>
              </a:rPr>
              <a:t>рекомендации по</a:t>
            </a:r>
          </a:p>
          <a:p>
            <a:r>
              <a:rPr lang="ru-RU" sz="1800" dirty="0" smtClean="0">
                <a:solidFill>
                  <a:sysClr val="windowText" lastClr="000000"/>
                </a:solidFill>
              </a:rPr>
              <a:t>организации внеурочной</a:t>
            </a:r>
          </a:p>
          <a:p>
            <a:r>
              <a:rPr lang="ru-RU" sz="1800" dirty="0" smtClean="0">
                <a:solidFill>
                  <a:sysClr val="windowText" lastClr="000000"/>
                </a:solidFill>
              </a:rPr>
              <a:t>деятельности и</a:t>
            </a:r>
          </a:p>
          <a:p>
            <a:r>
              <a:rPr lang="ru-RU" sz="1800" dirty="0" smtClean="0">
                <a:solidFill>
                  <a:sysClr val="windowText" lastClr="000000"/>
                </a:solidFill>
              </a:rPr>
              <a:t>реализации</a:t>
            </a:r>
          </a:p>
          <a:p>
            <a:r>
              <a:rPr lang="ru-RU" sz="1800" dirty="0" smtClean="0">
                <a:solidFill>
                  <a:sysClr val="windowText" lastClr="000000"/>
                </a:solidFill>
              </a:rPr>
              <a:t>дополнительных</a:t>
            </a:r>
          </a:p>
          <a:p>
            <a:r>
              <a:rPr lang="ru-RU" sz="1800" dirty="0" smtClean="0">
                <a:solidFill>
                  <a:sysClr val="windowText" lastClr="000000"/>
                </a:solidFill>
              </a:rPr>
              <a:t>общеобразовательных</a:t>
            </a:r>
          </a:p>
          <a:p>
            <a:r>
              <a:rPr lang="ru-RU" sz="1800" dirty="0" smtClean="0">
                <a:solidFill>
                  <a:sysClr val="windowText" lastClr="000000"/>
                </a:solidFill>
              </a:rPr>
              <a:t>программ</a:t>
            </a:r>
          </a:p>
          <a:p>
            <a:r>
              <a:rPr lang="ru-RU" sz="1800" dirty="0" smtClean="0">
                <a:solidFill>
                  <a:sysClr val="windowText" lastClr="000000"/>
                </a:solidFill>
              </a:rPr>
              <a:t>(</a:t>
            </a:r>
            <a:r>
              <a:rPr lang="ru-RU" sz="1800" dirty="0" err="1" smtClean="0">
                <a:solidFill>
                  <a:sysClr val="windowText" lastClr="000000"/>
                </a:solidFill>
              </a:rPr>
              <a:t>Минобрнауки</a:t>
            </a:r>
            <a:r>
              <a:rPr lang="ru-RU" sz="1800" dirty="0" smtClean="0">
                <a:solidFill>
                  <a:sysClr val="windowText" lastClr="000000"/>
                </a:solidFill>
              </a:rPr>
              <a:t> России)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264188" y="1700808"/>
            <a:ext cx="2808312" cy="2520280"/>
          </a:xfrm>
          <a:prstGeom prst="rect">
            <a:avLst/>
          </a:prstGeom>
          <a:solidFill>
            <a:srgbClr val="78ADCD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800" dirty="0">
                <a:solidFill>
                  <a:sysClr val="windowText" lastClr="000000"/>
                </a:solidFill>
              </a:rPr>
              <a:t>Концепция развития</a:t>
            </a:r>
          </a:p>
          <a:p>
            <a:r>
              <a:rPr lang="ru-RU" sz="1800" dirty="0">
                <a:solidFill>
                  <a:sysClr val="windowText" lastClr="000000"/>
                </a:solidFill>
              </a:rPr>
              <a:t>дополнительного</a:t>
            </a:r>
          </a:p>
          <a:p>
            <a:r>
              <a:rPr lang="ru-RU" sz="1800" dirty="0">
                <a:solidFill>
                  <a:sysClr val="windowText" lastClr="000000"/>
                </a:solidFill>
              </a:rPr>
              <a:t>образования детей</a:t>
            </a:r>
          </a:p>
          <a:p>
            <a:r>
              <a:rPr lang="ru-RU" sz="1800" dirty="0">
                <a:solidFill>
                  <a:sysClr val="windowText" lastClr="000000"/>
                </a:solidFill>
              </a:rPr>
              <a:t>(распоряжение</a:t>
            </a:r>
          </a:p>
          <a:p>
            <a:r>
              <a:rPr lang="ru-RU" sz="1800" dirty="0">
                <a:solidFill>
                  <a:sysClr val="windowText" lastClr="000000"/>
                </a:solidFill>
              </a:rPr>
              <a:t>Правительства</a:t>
            </a:r>
          </a:p>
          <a:p>
            <a:r>
              <a:rPr lang="ru-RU" sz="1800" dirty="0">
                <a:solidFill>
                  <a:sysClr val="windowText" lastClr="000000"/>
                </a:solidFill>
              </a:rPr>
              <a:t>Российской</a:t>
            </a:r>
          </a:p>
          <a:p>
            <a:r>
              <a:rPr lang="ru-RU" sz="1800" dirty="0">
                <a:solidFill>
                  <a:sysClr val="windowText" lastClr="000000"/>
                </a:solidFill>
              </a:rPr>
              <a:t>Федерации)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067944" y="4339569"/>
            <a:ext cx="2808312" cy="2376264"/>
          </a:xfrm>
          <a:prstGeom prst="rect">
            <a:avLst/>
          </a:prstGeom>
          <a:solidFill>
            <a:srgbClr val="78ADCD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800" dirty="0">
                <a:solidFill>
                  <a:sysClr val="windowText" lastClr="000000"/>
                </a:solidFill>
              </a:rPr>
              <a:t>санитарно-</a:t>
            </a:r>
          </a:p>
          <a:p>
            <a:r>
              <a:rPr lang="ru-RU" sz="1800" dirty="0">
                <a:solidFill>
                  <a:sysClr val="windowText" lastClr="000000"/>
                </a:solidFill>
              </a:rPr>
              <a:t>эпидемиологические</a:t>
            </a:r>
          </a:p>
          <a:p>
            <a:r>
              <a:rPr lang="ru-RU" sz="1800" dirty="0">
                <a:solidFill>
                  <a:sysClr val="windowText" lastClr="000000"/>
                </a:solidFill>
              </a:rPr>
              <a:t>требования к</a:t>
            </a:r>
          </a:p>
          <a:p>
            <a:r>
              <a:rPr lang="ru-RU" sz="1800" dirty="0">
                <a:solidFill>
                  <a:sysClr val="windowText" lastClr="000000"/>
                </a:solidFill>
              </a:rPr>
              <a:t>устройству, содержанию</a:t>
            </a:r>
          </a:p>
          <a:p>
            <a:r>
              <a:rPr lang="ru-RU" sz="1800" dirty="0">
                <a:solidFill>
                  <a:sysClr val="windowText" lastClr="000000"/>
                </a:solidFill>
              </a:rPr>
              <a:t>и организации</a:t>
            </a:r>
          </a:p>
          <a:p>
            <a:r>
              <a:rPr lang="ru-RU" sz="1800" dirty="0">
                <a:solidFill>
                  <a:sysClr val="windowText" lastClr="000000"/>
                </a:solidFill>
              </a:rPr>
              <a:t>режима работы</a:t>
            </a:r>
          </a:p>
        </p:txBody>
      </p:sp>
    </p:spTree>
    <p:extLst>
      <p:ext uri="{BB962C8B-B14F-4D97-AF65-F5344CB8AC3E}">
        <p14:creationId xmlns:p14="http://schemas.microsoft.com/office/powerpoint/2010/main" val="8410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44351" y="1219615"/>
            <a:ext cx="6984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2000" dirty="0" smtClean="0">
                <a:latin typeface="Verdana" pitchFamily="34" charset="0"/>
                <a:ea typeface="굴림" charset="-127"/>
              </a:rPr>
              <a:t>Программы реализуются в течение всего календарного года, включая каникулярное время. </a:t>
            </a:r>
            <a:r>
              <a:rPr lang="ru-RU" sz="2000" i="1" u="sng" dirty="0" smtClean="0">
                <a:latin typeface="Verdana" pitchFamily="34" charset="0"/>
                <a:ea typeface="굴림" charset="-127"/>
              </a:rPr>
              <a:t>Количество часов и формы организации обучения образовательная организация определяет самостоятельно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71700" y="73561"/>
            <a:ext cx="72008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Реализация программ культурно-образовательного туризма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5897" name="Picture 9" descr="J:\Работа\Бочкарев С\УМК учебник\Презентации\врем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51" y="2996952"/>
            <a:ext cx="3244519" cy="2162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1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5900" name="Picture 12" descr="J:\Работа\Бочкарев С\УМК учебник\Презентации\каникул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740" y="4186656"/>
            <a:ext cx="3492388" cy="2469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0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1317224"/>
            <a:ext cx="698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1900" b="1" i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Культурно-образовательная программа </a:t>
            </a:r>
            <a:r>
              <a:rPr lang="ru-RU" sz="2000" dirty="0" smtClean="0">
                <a:latin typeface="Verdana" pitchFamily="34" charset="0"/>
                <a:ea typeface="굴림" charset="-127"/>
              </a:rPr>
              <a:t>– это педагогический инструмент отбора и структурирования содержания образования, нацеленный на </a:t>
            </a:r>
            <a:r>
              <a:rPr lang="ru-RU" sz="2000" u="sng" dirty="0" smtClean="0">
                <a:latin typeface="Verdana" pitchFamily="34" charset="0"/>
                <a:ea typeface="굴림" charset="-127"/>
              </a:rPr>
              <a:t>воссоздание</a:t>
            </a:r>
            <a:r>
              <a:rPr lang="ru-RU" sz="2000" dirty="0" smtClean="0">
                <a:latin typeface="Verdana" pitchFamily="34" charset="0"/>
                <a:ea typeface="굴림" charset="-127"/>
              </a:rPr>
              <a:t> в сознании обучающегося целостных представлений об окружающем мире (процессах, явлениях, событиях, фактах, объединенных общим культурным контекстом)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71700" y="73561"/>
            <a:ext cx="72008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Понятие о культурно-образовательной программе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71010" name="Picture 2" descr="http://www.cathedral.ru/files/Image/a_news/33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7" y="3944958"/>
            <a:ext cx="4176465" cy="2784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53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413501"/>
      </a:lt2>
      <a:accent1>
        <a:srgbClr val="6A5902"/>
      </a:accent1>
      <a:accent2>
        <a:srgbClr val="BE9F02"/>
      </a:accent2>
      <a:accent3>
        <a:srgbClr val="FFFFFF"/>
      </a:accent3>
      <a:accent4>
        <a:srgbClr val="404040"/>
      </a:accent4>
      <a:accent5>
        <a:srgbClr val="B9B5AA"/>
      </a:accent5>
      <a:accent6>
        <a:srgbClr val="AC9002"/>
      </a:accent6>
      <a:hlink>
        <a:srgbClr val="F2C400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25A9C"/>
        </a:lt2>
        <a:accent1>
          <a:srgbClr val="166FB2"/>
        </a:accent1>
        <a:accent2>
          <a:srgbClr val="3580B9"/>
        </a:accent2>
        <a:accent3>
          <a:srgbClr val="FFFFFF"/>
        </a:accent3>
        <a:accent4>
          <a:srgbClr val="404040"/>
        </a:accent4>
        <a:accent5>
          <a:srgbClr val="ABBBD5"/>
        </a:accent5>
        <a:accent6>
          <a:srgbClr val="2F73A7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413501"/>
        </a:lt2>
        <a:accent1>
          <a:srgbClr val="6A5902"/>
        </a:accent1>
        <a:accent2>
          <a:srgbClr val="BE9F02"/>
        </a:accent2>
        <a:accent3>
          <a:srgbClr val="FFFFFF"/>
        </a:accent3>
        <a:accent4>
          <a:srgbClr val="404040"/>
        </a:accent4>
        <a:accent5>
          <a:srgbClr val="B9B5AA"/>
        </a:accent5>
        <a:accent6>
          <a:srgbClr val="AC9002"/>
        </a:accent6>
        <a:hlink>
          <a:srgbClr val="F2C4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446</TotalTime>
  <Words>2677</Words>
  <Application>Microsoft Office PowerPoint</Application>
  <PresentationFormat>Экран (4:3)</PresentationFormat>
  <Paragraphs>395</Paragraphs>
  <Slides>54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powerpoint-template</vt:lpstr>
      <vt:lpstr>Модели реализации культурно-образовательного туризма в школе. Методика разработки культурно-образовательных программ: цели, технологии, результаты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Пользователь Windows</dc:creator>
  <cp:lastModifiedBy>Пользователь Windows</cp:lastModifiedBy>
  <cp:revision>54</cp:revision>
  <dcterms:created xsi:type="dcterms:W3CDTF">2019-11-12T06:53:15Z</dcterms:created>
  <dcterms:modified xsi:type="dcterms:W3CDTF">2019-12-02T10:37:07Z</dcterms:modified>
</cp:coreProperties>
</file>