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7" d="100"/>
          <a:sy n="67" d="100"/>
        </p:scale>
        <p:origin x="-2820" y="-9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6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hyperlink" Target="http://static.sakh.com/info/p/photos/15/159615/f5bc1ba1631302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static.sakh.com/info/p/photos/15/159615/f5bc1b9f1318c0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2448271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Экологические тропы и ознакомительные экскурсии: методика организации и проведения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7896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Выбор маршрута экологической тропы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847226"/>
            <a:ext cx="50845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Курбинская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(озерная) экологическая тропа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599186"/>
              </p:ext>
            </p:extLst>
          </p:nvPr>
        </p:nvGraphicFramePr>
        <p:xfrm>
          <a:off x="215770" y="1340768"/>
          <a:ext cx="8712460" cy="5256585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91228"/>
                <a:gridCol w="1324681"/>
                <a:gridCol w="4040521"/>
                <a:gridCol w="927179"/>
                <a:gridCol w="740957"/>
                <a:gridCol w="887894"/>
              </a:tblGrid>
              <a:tr h="70621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№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п/п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Остановки на маршруте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Объекты наблюдения и изучения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Длина, км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Время в пути, мин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621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Общее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Остановки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5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51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1. Подход от дер. Курба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15–20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5–10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6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Пойменный сенокос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Осоково-злаковый луг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51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2. </a:t>
                      </a:r>
                      <a:r>
                        <a:rPr lang="ru-RU" sz="1800" dirty="0" err="1">
                          <a:effectLst/>
                        </a:rPr>
                        <a:t>Оять</a:t>
                      </a:r>
                      <a:r>
                        <a:rPr lang="ru-RU" sz="1800" dirty="0">
                          <a:effectLst/>
                        </a:rPr>
                        <a:t> – </a:t>
                      </a:r>
                      <a:r>
                        <a:rPr lang="ru-RU" sz="1800" dirty="0" err="1">
                          <a:effectLst/>
                        </a:rPr>
                        <a:t>Соозеро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20–30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6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Вход в лес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Ельник </a:t>
                      </a:r>
                      <a:r>
                        <a:rPr lang="ru-RU" sz="1800" dirty="0" err="1">
                          <a:effectLst/>
                        </a:rPr>
                        <a:t>зеленомошник</a:t>
                      </a:r>
                      <a:r>
                        <a:rPr lang="ru-RU" sz="1800" dirty="0">
                          <a:effectLst/>
                        </a:rPr>
                        <a:t>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Обряд поклонения духу-хозяину леса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6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Ельник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черничник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Растительность елового леса. Сбор грибов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5–10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510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3. </a:t>
                      </a:r>
                      <a:r>
                        <a:rPr lang="ru-RU" sz="1800" dirty="0" err="1">
                          <a:effectLst/>
                        </a:rPr>
                        <a:t>Соозеро</a:t>
                      </a:r>
                      <a:r>
                        <a:rPr lang="ru-RU" sz="1800" dirty="0">
                          <a:effectLst/>
                        </a:rPr>
                        <a:t> – </a:t>
                      </a:r>
                      <a:r>
                        <a:rPr lang="ru-RU" sz="1800" dirty="0" err="1">
                          <a:effectLst/>
                        </a:rPr>
                        <a:t>Мустозеро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0,8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30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5–40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451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Соозеро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Низинное болото с клюквой, сплавина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579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Выбор маршрута экологической тропы</a:t>
            </a:r>
            <a:endParaRPr lang="ru-RU" sz="4000" b="1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4310160"/>
              </p:ext>
            </p:extLst>
          </p:nvPr>
        </p:nvGraphicFramePr>
        <p:xfrm>
          <a:off x="251520" y="826844"/>
          <a:ext cx="8640960" cy="591451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497442"/>
                <a:gridCol w="1378678"/>
                <a:gridCol w="4356809"/>
                <a:gridCol w="660462"/>
                <a:gridCol w="823481"/>
                <a:gridCol w="924088"/>
              </a:tblGrid>
              <a:tr h="927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Сенокос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Осоко-злаково-разнотравный луг. Березово-сосново-еловый лес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5–10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Мустозеро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Болото со сплавиной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5–10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35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4. </a:t>
                      </a:r>
                      <a:r>
                        <a:rPr lang="ru-RU" sz="1800" dirty="0" err="1">
                          <a:effectLst/>
                        </a:rPr>
                        <a:t>Мустозеро</a:t>
                      </a:r>
                      <a:r>
                        <a:rPr lang="ru-RU" sz="1800" dirty="0">
                          <a:effectLst/>
                        </a:rPr>
                        <a:t> – </a:t>
                      </a:r>
                      <a:r>
                        <a:rPr lang="ru-RU" sz="1800" dirty="0" err="1">
                          <a:effectLst/>
                        </a:rPr>
                        <a:t>Маякозеро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1,1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30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-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35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5. </a:t>
                      </a:r>
                      <a:r>
                        <a:rPr lang="ru-RU" sz="1800" dirty="0" err="1">
                          <a:effectLst/>
                        </a:rPr>
                        <a:t>Маякозеро</a:t>
                      </a:r>
                      <a:r>
                        <a:rPr lang="ru-RU" sz="1800" dirty="0">
                          <a:effectLst/>
                        </a:rPr>
                        <a:t> – </a:t>
                      </a:r>
                      <a:r>
                        <a:rPr lang="ru-RU" sz="1800" dirty="0" err="1">
                          <a:effectLst/>
                        </a:rPr>
                        <a:t>Азикозеро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0,5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30–60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10–20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Маякозеро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Сосновый лес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10–20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Азикозеро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Берег озера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Озерко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Сфагновое болото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5–10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35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6. Азикозеро – река Оять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1,5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 ч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Валун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Большой валун у берега Азикозера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3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Кострище 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Еловый лес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30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3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 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Итого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5,2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3-4 ч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1,5–2 ч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23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5724" y="824518"/>
            <a:ext cx="85667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dirty="0"/>
              <a:t>Ландшафтное картографирование и профилирование применяются при создании проектов экологических </a:t>
            </a:r>
            <a:r>
              <a:rPr lang="ru-RU" dirty="0" smtClean="0"/>
              <a:t>троп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/>
              <a:t>Ландшафтная </a:t>
            </a:r>
            <a:r>
              <a:rPr lang="ru-RU" dirty="0"/>
              <a:t>карта и профиль должны полностью охватывать окрестности будущей </a:t>
            </a:r>
            <a:r>
              <a:rPr lang="ru-RU" dirty="0" smtClean="0"/>
              <a:t>тропы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dirty="0" smtClean="0"/>
              <a:t>Легенда </a:t>
            </a:r>
            <a:r>
              <a:rPr lang="ru-RU" dirty="0"/>
              <a:t>карты содержит характеристику рельефа, состав слагающих горных пород, почв, растительности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166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Выбор маршрута экологической тропы</a:t>
            </a:r>
            <a:endParaRPr lang="ru-RU" sz="4000" b="1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24" y="2697487"/>
            <a:ext cx="5960110" cy="404685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6291219" y="2655380"/>
            <a:ext cx="28299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/>
              <a:t>Ландшафтный профиль (по В. П. Чижовой с соавторами). </a:t>
            </a:r>
          </a:p>
          <a:p>
            <a:r>
              <a:rPr lang="en-US" sz="1100" dirty="0"/>
              <a:t>I</a:t>
            </a:r>
            <a:r>
              <a:rPr lang="ru-RU" sz="1100" dirty="0"/>
              <a:t>. Природно-территориальные комплексы (ПТК) коренных склонов: </a:t>
            </a:r>
            <a:r>
              <a:rPr lang="ru-RU" sz="1100" i="1" dirty="0"/>
              <a:t>1</a:t>
            </a:r>
            <a:r>
              <a:rPr lang="ru-RU" sz="1100" dirty="0"/>
              <a:t> – выпуклые вершины холмов с пихтово-березово-кедровым лесом брусничным</a:t>
            </a:r>
            <a:r>
              <a:rPr lang="ru-RU" sz="1100" i="1" dirty="0"/>
              <a:t>; 2</a:t>
            </a:r>
            <a:r>
              <a:rPr lang="ru-RU" sz="1100" dirty="0"/>
              <a:t> – пологие склоны северной экспозиции с кедровым лесом брусничным зеленомошным; 3 – выпуклые покатые и крутые склоны с пихтово-березово-кедровым лесом разнотравным зеленомошным; 4 – покатые и крутые склоны с пихтово-березово-кедровым лесом брусничным зеленомошным; 5 – покатые и крутые склоны северной экспозиции с осиново-лиственнично-кедровым лесом разнотравным зеленомошным. </a:t>
            </a:r>
            <a:r>
              <a:rPr lang="en-US" sz="1100" dirty="0"/>
              <a:t>II</a:t>
            </a:r>
            <a:r>
              <a:rPr lang="ru-RU" sz="1100" dirty="0"/>
              <a:t>. ПТК озёрных котловин: 6 – </a:t>
            </a:r>
            <a:r>
              <a:rPr lang="ru-RU" sz="1100" dirty="0" err="1"/>
              <a:t>пологонаклонные</a:t>
            </a:r>
            <a:r>
              <a:rPr lang="ru-RU" sz="1100" dirty="0"/>
              <a:t> низкоуровневые террасы с березово-пихтово-кедровым лесом с примесью лиственницы </a:t>
            </a:r>
            <a:r>
              <a:rPr lang="ru-RU" sz="1100" dirty="0" err="1"/>
              <a:t>шикшиево</a:t>
            </a:r>
            <a:r>
              <a:rPr lang="ru-RU" sz="1100" dirty="0"/>
              <a:t>-брусничным злаково-</a:t>
            </a:r>
            <a:r>
              <a:rPr lang="ru-RU" sz="1100" dirty="0" err="1"/>
              <a:t>баданово</a:t>
            </a:r>
            <a:r>
              <a:rPr lang="ru-RU" sz="1100" dirty="0"/>
              <a:t>-разнотравным; 7 – озерные поймы с неразвитым растительным покровом </a:t>
            </a:r>
          </a:p>
        </p:txBody>
      </p:sp>
    </p:spTree>
    <p:extLst>
      <p:ext uri="{BB962C8B-B14F-4D97-AF65-F5344CB8AC3E}">
        <p14:creationId xmlns:p14="http://schemas.microsoft.com/office/powerpoint/2010/main" val="201121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436257"/>
            <a:ext cx="439248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Эффективная работа по совершенствованию систем экологических троп ведется в Государственном национальном парке «</a:t>
            </a:r>
            <a:r>
              <a:rPr lang="ru-RU" sz="2000" dirty="0" err="1"/>
              <a:t>Паанаярви</a:t>
            </a:r>
            <a:r>
              <a:rPr lang="ru-RU" sz="2000" dirty="0"/>
              <a:t>» (Республика Карелия). Специалисты </a:t>
            </a:r>
            <a:r>
              <a:rPr lang="ru-RU" sz="2000" dirty="0" smtClean="0"/>
              <a:t>отдела </a:t>
            </a:r>
            <a:r>
              <a:rPr lang="ru-RU" sz="2000" dirty="0"/>
              <a:t>экологического просвещения организуют эколого-просветительские мероприятия и работают в тесном сотрудничестве с образовательными учреждениями </a:t>
            </a:r>
            <a:r>
              <a:rPr lang="ru-RU" sz="2000" dirty="0" err="1"/>
              <a:t>Лоухского</a:t>
            </a:r>
            <a:r>
              <a:rPr lang="ru-RU" sz="2000" dirty="0"/>
              <a:t> и других районов Республики </a:t>
            </a:r>
            <a:r>
              <a:rPr lang="ru-RU" sz="2000" dirty="0" smtClean="0"/>
              <a:t>Карелия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663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/>
              <a:t>Экомаршруты</a:t>
            </a:r>
            <a:r>
              <a:rPr lang="ru-RU" sz="4000" b="1" dirty="0" smtClean="0"/>
              <a:t> в </a:t>
            </a:r>
            <a:r>
              <a:rPr lang="ru-RU" sz="4000" b="1" dirty="0"/>
              <a:t>национальном парке «</a:t>
            </a:r>
            <a:r>
              <a:rPr lang="ru-RU" sz="4000" b="1" dirty="0" err="1"/>
              <a:t>Паанаярви</a:t>
            </a:r>
            <a:r>
              <a:rPr lang="ru-RU" sz="4000" b="1" dirty="0"/>
              <a:t>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82533" y="1414340"/>
            <a:ext cx="43924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В парке проводятся учебные тематические занятия со школьниками, конференции, природоохранные акции, конкурсы, викторины, лекции, беседы, познавательные экскурсии, организуются экологические лагеря, </a:t>
            </a:r>
            <a:r>
              <a:rPr lang="ru-RU" sz="2000" dirty="0" smtClean="0"/>
              <a:t>экспедиции</a:t>
            </a:r>
            <a:endParaRPr lang="ru-RU" sz="2000" dirty="0"/>
          </a:p>
        </p:txBody>
      </p:sp>
      <p:pic>
        <p:nvPicPr>
          <p:cNvPr id="11266" name="Picture 2" descr="https://inkarjala.ru/wp-content/uploads/2016/08/otdyh_leto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2"/>
          <a:stretch/>
        </p:blipFill>
        <p:spPr bwMode="auto">
          <a:xfrm>
            <a:off x="4843075" y="3968885"/>
            <a:ext cx="4176464" cy="2596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066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481548"/>
            <a:ext cx="38164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Потоки туристов регулируются в соответствии со схемой зонирования </a:t>
            </a:r>
            <a:r>
              <a:rPr lang="ru-RU" sz="2000" dirty="0" smtClean="0"/>
              <a:t>территории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В </a:t>
            </a:r>
            <a:r>
              <a:rPr lang="ru-RU" sz="2000" dirty="0"/>
              <a:t>парке организованы точки сбора отходов (металлического хлама, ГСМ и других ядовитых веществ, бытового мусора), ведется их переработка и уничтожение, чистка туалетов, централизованное </a:t>
            </a:r>
            <a:r>
              <a:rPr lang="ru-RU" sz="2000" dirty="0" smtClean="0"/>
              <a:t>компостирование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663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 smtClean="0"/>
              <a:t>Экомаршруты</a:t>
            </a:r>
            <a:r>
              <a:rPr lang="ru-RU" sz="4000" b="1" dirty="0" smtClean="0"/>
              <a:t> </a:t>
            </a:r>
            <a:r>
              <a:rPr lang="ru-RU" sz="4000" b="1" dirty="0"/>
              <a:t>в национальном парке «</a:t>
            </a:r>
            <a:r>
              <a:rPr lang="ru-RU" sz="4000" b="1" dirty="0" err="1"/>
              <a:t>Паанаярви</a:t>
            </a:r>
            <a:r>
              <a:rPr lang="ru-RU" sz="4000" b="1" dirty="0"/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12025" y="1440071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Перед выходом туристов на маршрут проводится </a:t>
            </a:r>
            <a:r>
              <a:rPr lang="ru-RU" sz="2000" dirty="0" smtClean="0">
                <a:solidFill>
                  <a:prstClr val="black"/>
                </a:solidFill>
              </a:rPr>
              <a:t>инструктаж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Передвижение </a:t>
            </a:r>
            <a:r>
              <a:rPr lang="ru-RU" sz="2000" dirty="0">
                <a:solidFill>
                  <a:prstClr val="black"/>
                </a:solidFill>
              </a:rPr>
              <a:t>по территории парка допустимо только по согласованным с администрацией маршрутам и строго по </a:t>
            </a:r>
            <a:r>
              <a:rPr lang="ru-RU" sz="2000" dirty="0" smtClean="0">
                <a:solidFill>
                  <a:prstClr val="black"/>
                </a:solidFill>
              </a:rPr>
              <a:t>тропам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Рыбалка </a:t>
            </a:r>
            <a:r>
              <a:rPr lang="ru-RU" sz="2000" dirty="0">
                <a:solidFill>
                  <a:prstClr val="black"/>
                </a:solidFill>
              </a:rPr>
              <a:t>возможна только по разрешениям и в специально отведённых местах. На маршрутах запрещено рвать цветы, рубить деревья, сорить. Запрещена всякая </a:t>
            </a:r>
            <a:r>
              <a:rPr lang="ru-RU" sz="2000" dirty="0" smtClean="0">
                <a:solidFill>
                  <a:prstClr val="black"/>
                </a:solidFill>
              </a:rPr>
              <a:t>охота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На </a:t>
            </a:r>
            <a:r>
              <a:rPr lang="ru-RU" sz="2000" dirty="0">
                <a:solidFill>
                  <a:prstClr val="black"/>
                </a:solidFill>
              </a:rPr>
              <a:t>территории парка разработано 11 туристических экологических маршрутов</a:t>
            </a:r>
          </a:p>
        </p:txBody>
      </p:sp>
    </p:spTree>
    <p:extLst>
      <p:ext uri="{BB962C8B-B14F-4D97-AF65-F5344CB8AC3E}">
        <p14:creationId xmlns:p14="http://schemas.microsoft.com/office/powerpoint/2010/main" val="4111857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73" y="1503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Экологические маршруты </a:t>
            </a:r>
            <a:r>
              <a:rPr lang="ru-RU" sz="3600" b="1" dirty="0"/>
              <a:t>в национальном парке «</a:t>
            </a:r>
            <a:r>
              <a:rPr lang="ru-RU" sz="3600" b="1" dirty="0" err="1"/>
              <a:t>Паанаярви</a:t>
            </a:r>
            <a:r>
              <a:rPr lang="ru-RU" sz="3600" b="1" dirty="0"/>
              <a:t>»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5978380"/>
              </p:ext>
            </p:extLst>
          </p:nvPr>
        </p:nvGraphicFramePr>
        <p:xfrm>
          <a:off x="236888" y="1329660"/>
          <a:ext cx="8712969" cy="5577067"/>
        </p:xfrm>
        <a:graphic>
          <a:graphicData uri="http://schemas.openxmlformats.org/drawingml/2006/table">
            <a:tbl>
              <a:tblPr firstRow="1" firstCol="1" bandRow="1" bandCol="1">
                <a:tableStyleId>{93296810-A885-4BE3-A3E7-6D5BEEA58F35}</a:tableStyleId>
              </a:tblPr>
              <a:tblGrid>
                <a:gridCol w="455016"/>
                <a:gridCol w="2946470"/>
                <a:gridCol w="1388199"/>
                <a:gridCol w="1015103"/>
                <a:gridCol w="1015103"/>
                <a:gridCol w="1893078"/>
              </a:tblGrid>
              <a:tr h="9296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blipFill>
                            <a:blip r:embed="rId2"/>
                            <a:tile tx="0" ty="0" sx="100000" sy="100000" flip="none" algn="tl"/>
                          </a:blipFill>
                          <a:effectLst/>
                        </a:rPr>
                        <a:t>Маршрут</a:t>
                      </a:r>
                      <a:endParaRPr lang="ru-RU" sz="1500" dirty="0">
                        <a:blipFill>
                          <a:blip r:embed="rId2"/>
                          <a:tile tx="0" ty="0" sx="100000" sy="100000" flip="none" algn="tl"/>
                        </a:blip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blipFill>
                            <a:blip r:embed="rId2"/>
                            <a:tile tx="0" ty="0" sx="100000" sy="100000" flip="none" algn="tl"/>
                          </a:blipFill>
                          <a:effectLst/>
                        </a:rPr>
                        <a:t>Сезонность </a:t>
                      </a:r>
                      <a:endParaRPr lang="ru-RU" sz="1500" dirty="0">
                        <a:blipFill>
                          <a:blip r:embed="rId2"/>
                          <a:tile tx="0" ty="0" sx="100000" sy="100000" flip="none" algn="tl"/>
                        </a:blip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blipFill>
                            <a:blip r:embed="rId2"/>
                            <a:tile tx="0" ty="0" sx="100000" sy="100000" flip="none" algn="tl"/>
                          </a:blipFill>
                          <a:effectLst/>
                        </a:rPr>
                        <a:t>Длина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blipFill>
                            <a:blip r:embed="rId2"/>
                            <a:tile tx="0" ty="0" sx="100000" sy="100000" flip="none" algn="tl"/>
                          </a:blipFill>
                          <a:effectLst/>
                        </a:rPr>
                        <a:t>(км)</a:t>
                      </a:r>
                      <a:endParaRPr lang="ru-RU" sz="1500" dirty="0">
                        <a:blipFill>
                          <a:blip r:embed="rId2"/>
                          <a:tile tx="0" ty="0" sx="100000" sy="100000" flip="none" algn="tl"/>
                        </a:blip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blipFill>
                            <a:blip r:embed="rId2"/>
                            <a:tile tx="0" ty="0" sx="100000" sy="100000" flip="none" algn="tl"/>
                          </a:blipFill>
                          <a:effectLst/>
                        </a:rPr>
                        <a:t>Время прохождения, час.</a:t>
                      </a:r>
                      <a:endParaRPr lang="ru-RU" sz="1500" dirty="0">
                        <a:blipFill>
                          <a:blip r:embed="rId2"/>
                          <a:tile tx="0" ty="0" sx="100000" sy="100000" flip="none" algn="tl"/>
                        </a:blip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blipFill>
                            <a:blip r:embed="rId2"/>
                            <a:tile tx="0" ty="0" sx="100000" sy="100000" flip="none" algn="tl"/>
                          </a:blipFill>
                          <a:effectLst/>
                        </a:rPr>
                        <a:t>Число групп и число туристов в день</a:t>
                      </a:r>
                      <a:endParaRPr lang="ru-RU" sz="1500" dirty="0">
                        <a:blipFill>
                          <a:blip r:embed="rId2"/>
                          <a:tile tx="0" ty="0" sx="100000" sy="100000" flip="none" algn="tl"/>
                        </a:blip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96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Астерваярвская тропа, пеший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Июнь-</a:t>
                      </a:r>
                      <a:br>
                        <a:rPr lang="ru-RU" sz="1500">
                          <a:effectLst/>
                        </a:rPr>
                      </a:br>
                      <a:r>
                        <a:rPr lang="ru-RU" sz="1500">
                          <a:effectLst/>
                        </a:rPr>
                        <a:t>сентябрь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8,5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3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4 /60 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96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Озеро Паанаярви, водный (байдарка, катер)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Июнь-</a:t>
                      </a:r>
                      <a:br>
                        <a:rPr lang="ru-RU" sz="1500">
                          <a:effectLst/>
                        </a:rPr>
                      </a:br>
                      <a:r>
                        <a:rPr lang="ru-RU" sz="1500">
                          <a:effectLst/>
                        </a:rPr>
                        <a:t>сентябрь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36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 – 2,5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 /50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96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Озеро Паанаярви,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снегоходный, лыжный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Февраль –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Апрель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36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3–4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 /50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96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Водопад Киваккакоски, </a:t>
                      </a:r>
                      <a:br>
                        <a:rPr lang="ru-RU" sz="1500">
                          <a:effectLst/>
                        </a:rPr>
                      </a:br>
                      <a:r>
                        <a:rPr lang="ru-RU" sz="1500">
                          <a:effectLst/>
                        </a:rPr>
                        <a:t>пеший, 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Июнь – сентябрь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8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4 / 60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46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Водопад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Киваккакоски, снегоходный, лыжный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Середина февраля – апрель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18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 /20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96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Гора Кивакка, пеший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Июнь – сентябрь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10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4 /60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96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Гора Кивакка, снегоходный, лыжный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Февраль –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 апрель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12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 /20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96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Гора Нуорунен, снегоходный, лыжный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Февраль – апрель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36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3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 /20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96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5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Гора Нуорунен, пеший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Июнь – сентябрь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42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</a:rPr>
                        <a:t>2 дня</a:t>
                      </a:r>
                      <a:endParaRPr lang="ru-RU" sz="15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</a:rPr>
                        <a:t>4 /60</a:t>
                      </a:r>
                      <a:endParaRPr lang="ru-RU" sz="15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485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7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Примеры маршрутов для туристов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106" y="1052735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Для туристов разработаны схемы маршрутов с использованием унифицированной системы условных знаков. В качестве примера приведем информацию о маршрутах вдоль реки </a:t>
            </a:r>
            <a:r>
              <a:rPr lang="ru-RU" sz="2000" dirty="0" err="1"/>
              <a:t>Оланги</a:t>
            </a:r>
            <a:r>
              <a:rPr lang="ru-RU" sz="2000" dirty="0"/>
              <a:t> и на вершину г. </a:t>
            </a:r>
            <a:r>
              <a:rPr lang="ru-RU" sz="2000" dirty="0" err="1" smtClean="0"/>
              <a:t>Кивакка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106" y="2376174"/>
            <a:ext cx="7632848" cy="3460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№4 «Водопад </a:t>
            </a:r>
            <a:r>
              <a:rPr lang="ru-RU" sz="2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Киваккакоски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r>
              <a:rPr lang="ru-RU" spc="200" dirty="0" smtClean="0">
                <a:latin typeface="Times New Roman"/>
                <a:cs typeface="Times New Roman"/>
              </a:rPr>
              <a:t>. </a:t>
            </a:r>
            <a:r>
              <a:rPr lang="ru-RU" sz="2000" dirty="0"/>
              <a:t>Тропа на </a:t>
            </a:r>
            <a:r>
              <a:rPr lang="ru-RU" sz="2000" dirty="0" err="1"/>
              <a:t>Киваккакоски</a:t>
            </a:r>
            <a:r>
              <a:rPr lang="ru-RU" sz="2000" dirty="0"/>
              <a:t> начинается от бывшей деревни </a:t>
            </a:r>
            <a:r>
              <a:rPr lang="ru-RU" sz="2000" dirty="0" err="1"/>
              <a:t>Вартиолампи</a:t>
            </a:r>
            <a:r>
              <a:rPr lang="ru-RU" sz="2000" dirty="0"/>
              <a:t>, которая до Великой Отечественной войны располагалась в зоне советско-финской границы. В центре поселения восстановлен старый карельский дом, в нем размещен Музей карельского быта начала ХХ в. Оборудованная настилом тропа проложена вдоль берега реки </a:t>
            </a:r>
            <a:r>
              <a:rPr lang="ru-RU" sz="2000" dirty="0" err="1"/>
              <a:t>Оланги</a:t>
            </a:r>
            <a:r>
              <a:rPr lang="ru-RU" sz="2000" dirty="0"/>
              <a:t> по переувлажненному березняку, еловому и сосновому лесу. Маршрут позволяет наблюдать, как река </a:t>
            </a:r>
            <a:r>
              <a:rPr lang="ru-RU" sz="2000" dirty="0" err="1"/>
              <a:t>Оланга</a:t>
            </a:r>
            <a:r>
              <a:rPr lang="ru-RU" sz="2000" dirty="0"/>
              <a:t> меняет характер течения и из равнинной реки превращается в горный </a:t>
            </a:r>
            <a:r>
              <a:rPr lang="ru-RU" sz="2000" dirty="0" smtClean="0"/>
              <a:t>поток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25814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57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«Водопад </a:t>
            </a: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Киваккакоски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000" b="1" dirty="0"/>
          </a:p>
        </p:txBody>
      </p:sp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42" y="1040542"/>
            <a:ext cx="7704856" cy="44046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318570" y="544522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/>
              <a:t>Схема летнего маршрута «Водопад </a:t>
            </a:r>
            <a:r>
              <a:rPr lang="ru-RU" sz="1600" i="1" dirty="0" err="1"/>
              <a:t>Киваккакоски</a:t>
            </a:r>
            <a:r>
              <a:rPr lang="ru-RU" sz="1600" i="1" dirty="0"/>
              <a:t>» Национальный парк «</a:t>
            </a:r>
            <a:r>
              <a:rPr lang="ru-RU" sz="1600" i="1" dirty="0" err="1" smtClean="0"/>
              <a:t>Паанаярви</a:t>
            </a:r>
            <a:r>
              <a:rPr lang="ru-RU" sz="1600" i="1" dirty="0" smtClean="0"/>
              <a:t>»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583471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504" y="980728"/>
            <a:ext cx="87849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Водопад состоит из нескольких ступеней и порогов </a:t>
            </a:r>
            <a:r>
              <a:rPr lang="ru-RU" sz="2000" dirty="0" smtClean="0"/>
              <a:t>. </a:t>
            </a:r>
            <a:r>
              <a:rPr lang="ru-RU" sz="2000" dirty="0"/>
              <a:t>С берега открывается вид на Иванов порог. </a:t>
            </a:r>
            <a:r>
              <a:rPr lang="ru-RU" sz="2000" dirty="0" err="1"/>
              <a:t>Киваккакоски</a:t>
            </a:r>
            <a:r>
              <a:rPr lang="ru-RU" sz="2000" dirty="0"/>
              <a:t> – самый мощный нерегулируемый водопад в Карелии с перепадом высот 12 м. В начале ХХ в. по порогу сплавлял брёвна, была построена каменная дамба, сохранившаяся до наших </a:t>
            </a:r>
            <a:r>
              <a:rPr lang="ru-RU" sz="2000" dirty="0" smtClean="0"/>
              <a:t>дней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57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«Водопад </a:t>
            </a: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Киваккакоски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000" b="1" dirty="0"/>
          </a:p>
        </p:txBody>
      </p:sp>
      <p:pic>
        <p:nvPicPr>
          <p:cNvPr id="8" name="Рисунок 7" descr="C:\Users\кей\Documents\Саша2018_Архив\1\Documents\Вологда_2016\Паанаярви\DSC0147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887" y="2611944"/>
            <a:ext cx="7041365" cy="3692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409373" y="6304051"/>
            <a:ext cx="2181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i="1" dirty="0"/>
              <a:t>Водопад </a:t>
            </a:r>
            <a:r>
              <a:rPr lang="ru-RU" sz="1600" i="1" dirty="0" err="1"/>
              <a:t>Киваккакоски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17382391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052736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В районе водопада выходят на поверхность магматические интрузивные породы (</a:t>
            </a:r>
            <a:r>
              <a:rPr lang="ru-RU" sz="2000" dirty="0" err="1">
                <a:solidFill>
                  <a:prstClr val="black"/>
                </a:solidFill>
              </a:rPr>
              <a:t>габбронориты</a:t>
            </a:r>
            <a:r>
              <a:rPr lang="ru-RU" sz="2000" dirty="0">
                <a:solidFill>
                  <a:prstClr val="black"/>
                </a:solidFill>
              </a:rPr>
              <a:t>). Склоны долины реки покрыты </a:t>
            </a:r>
            <a:r>
              <a:rPr lang="ru-RU" sz="2000" dirty="0" err="1">
                <a:solidFill>
                  <a:prstClr val="black"/>
                </a:solidFill>
              </a:rPr>
              <a:t>крупноглыбовыми</a:t>
            </a:r>
            <a:r>
              <a:rPr lang="ru-RU" sz="2000" dirty="0">
                <a:solidFill>
                  <a:prstClr val="black"/>
                </a:solidFill>
              </a:rPr>
              <a:t> россыпями, которые представляют интерес как </a:t>
            </a:r>
            <a:r>
              <a:rPr lang="ru-RU" sz="2000" dirty="0" err="1">
                <a:solidFill>
                  <a:prstClr val="black"/>
                </a:solidFill>
              </a:rPr>
              <a:t>палеосейсмодислокация</a:t>
            </a:r>
            <a:r>
              <a:rPr lang="ru-RU" sz="2000" dirty="0">
                <a:solidFill>
                  <a:prstClr val="black"/>
                </a:solidFill>
              </a:rPr>
              <a:t> – следы землетрясения, которое произошло, предположительно, около 3 тыс. лет назад.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57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«Водопад </a:t>
            </a:r>
            <a:r>
              <a:rPr lang="ru-RU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Киваккакоски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000" b="1" dirty="0"/>
          </a:p>
        </p:txBody>
      </p:sp>
      <p:pic>
        <p:nvPicPr>
          <p:cNvPr id="1028" name="Picture 4" descr="https://ic.pics.livejournal.com/roman_smirnov/28918585/280716/280716_origin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9"/>
          <a:stretch/>
        </p:blipFill>
        <p:spPr bwMode="auto">
          <a:xfrm>
            <a:off x="640211" y="4222835"/>
            <a:ext cx="3938633" cy="2528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mtdata.ru/u25/photo686A/20341318358-0/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678" y="4222834"/>
            <a:ext cx="3889584" cy="2528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761738" y="1052736"/>
            <a:ext cx="438226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По ходу маршрута можно наблюдать ПТК пойменных березняков (</a:t>
            </a:r>
            <a:r>
              <a:rPr lang="ru-RU" sz="2000" dirty="0" err="1">
                <a:solidFill>
                  <a:prstClr val="black"/>
                </a:solidFill>
              </a:rPr>
              <a:t>чер-нично-бруснично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dirty="0" err="1">
                <a:solidFill>
                  <a:prstClr val="black"/>
                </a:solidFill>
              </a:rPr>
              <a:t>долгомошный</a:t>
            </a:r>
            <a:r>
              <a:rPr lang="ru-RU" sz="2000" dirty="0">
                <a:solidFill>
                  <a:prstClr val="black"/>
                </a:solidFill>
              </a:rPr>
              <a:t>, таволговый, осоково-</a:t>
            </a:r>
            <a:r>
              <a:rPr lang="ru-RU" sz="2000" dirty="0" err="1">
                <a:solidFill>
                  <a:prstClr val="black"/>
                </a:solidFill>
              </a:rPr>
              <a:t>долгомошный</a:t>
            </a:r>
            <a:r>
              <a:rPr lang="ru-RU" sz="2000" dirty="0">
                <a:solidFill>
                  <a:prstClr val="black"/>
                </a:solidFill>
              </a:rPr>
              <a:t>) и склоновый сосняк </a:t>
            </a:r>
            <a:r>
              <a:rPr lang="ru-RU" sz="2000" dirty="0" smtClean="0">
                <a:solidFill>
                  <a:prstClr val="black"/>
                </a:solidFill>
              </a:rPr>
              <a:t>бруснично-лишайниковый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8191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323528" y="1053803"/>
            <a:ext cx="8229600" cy="237626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Экологическая  тропа 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/>
              <a:t>–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/>
              <a:t>специально оборудованный маршрут для </a:t>
            </a:r>
            <a:r>
              <a:rPr lang="ru-RU" sz="2000" dirty="0" smtClean="0"/>
              <a:t>проведения </a:t>
            </a:r>
            <a:r>
              <a:rPr lang="ru-RU" sz="2000" dirty="0"/>
              <a:t>учебной, просветительской и природоохранной работы на природных территориях, преимущественно особо охраняемых (ООПТ), и в любых других местностях, в том числе в городских парках, загородных усадьбах и т. д. Истории и теории экологических троп посвящена большая библиография, в том числе публикация В. П. Чижовой и других </a:t>
            </a:r>
            <a:r>
              <a:rPr lang="ru-RU" sz="2000" dirty="0" smtClean="0"/>
              <a:t>авторов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Понятие об экологической тропе</a:t>
            </a:r>
            <a:endParaRPr lang="ru-RU" sz="4000" b="1" dirty="0"/>
          </a:p>
        </p:txBody>
      </p:sp>
      <p:pic>
        <p:nvPicPr>
          <p:cNvPr id="1026" name="Picture 2" descr="https://slide-share.ru/slide/2727806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3" t="29948" r="5103" b="21593"/>
          <a:stretch/>
        </p:blipFill>
        <p:spPr bwMode="auto">
          <a:xfrm>
            <a:off x="5154754" y="3430067"/>
            <a:ext cx="3014179" cy="3216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almatovo.tv/upload/iblock/c97/c9795cdb719727876fb10d2f969317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30068"/>
            <a:ext cx="4464496" cy="3216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923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094" y="896526"/>
            <a:ext cx="85689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Arial" pitchFamily="34" charset="0"/>
              <a:buChar char="•"/>
            </a:pP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Маршрут №6 «Гора 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Кивакка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Киваккатунтури</a:t>
            </a:r>
            <a:r>
              <a:rPr lang="ru-RU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)» </a:t>
            </a:r>
            <a:r>
              <a:rPr lang="ru-RU" sz="2000" dirty="0" smtClean="0"/>
              <a:t>проложен </a:t>
            </a:r>
            <a:r>
              <a:rPr lang="ru-RU" sz="2000" dirty="0"/>
              <a:t>по западному пологому склону возвышенности. Тропа пересекает речку </a:t>
            </a:r>
            <a:r>
              <a:rPr lang="ru-RU" sz="2000" dirty="0" err="1"/>
              <a:t>Палойоки</a:t>
            </a:r>
            <a:r>
              <a:rPr lang="ru-RU" sz="2000" dirty="0"/>
              <a:t>, которая берёт начало в оз. </a:t>
            </a:r>
            <a:r>
              <a:rPr lang="ru-RU" sz="2000" dirty="0" err="1"/>
              <a:t>Киваккалампи</a:t>
            </a:r>
            <a:r>
              <a:rPr lang="ru-RU" sz="2000" dirty="0"/>
              <a:t>, огибает массив </a:t>
            </a:r>
            <a:r>
              <a:rPr lang="ru-RU" sz="2000" dirty="0" err="1"/>
              <a:t>Кивакка</a:t>
            </a:r>
            <a:r>
              <a:rPr lang="ru-RU" sz="2000" dirty="0"/>
              <a:t> с юга и впадает в </a:t>
            </a:r>
            <a:r>
              <a:rPr lang="ru-RU" sz="2000" dirty="0" err="1"/>
              <a:t>Пяозеро</a:t>
            </a:r>
            <a:r>
              <a:rPr lang="ru-RU" sz="2000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57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«Гора </a:t>
            </a:r>
            <a:r>
              <a:rPr lang="ru-RU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Кивакка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000" b="1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29" y="2243405"/>
            <a:ext cx="6552728" cy="40474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633670" y="6330806"/>
            <a:ext cx="3948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i="1" dirty="0"/>
              <a:t>Схема летнего маршрута «Гора </a:t>
            </a:r>
            <a:r>
              <a:rPr lang="ru-RU" sz="1600" i="1" dirty="0" err="1"/>
              <a:t>Кивакка</a:t>
            </a:r>
            <a:r>
              <a:rPr lang="ru-RU" sz="1600" i="1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19078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094" y="896526"/>
            <a:ext cx="85689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Arial" pitchFamily="34" charset="0"/>
              <a:buChar char="•"/>
            </a:pPr>
            <a:r>
              <a:rPr lang="ru-RU" sz="2000" dirty="0" smtClean="0"/>
              <a:t>Подъём </a:t>
            </a:r>
            <a:r>
              <a:rPr lang="ru-RU" sz="2000" dirty="0"/>
              <a:t>оборудован деревянными лестницами и настилами. Большой интерес представляет высотная зональность растительности – от северной тайги на склонах к лесотундре (берёзовое криволесье) и горной тундре на вершине горы. Для плоских участков на </a:t>
            </a:r>
            <a:r>
              <a:rPr lang="ru-RU" sz="2000" dirty="0" err="1"/>
              <a:t>вершиннойповерхности</a:t>
            </a:r>
            <a:r>
              <a:rPr lang="ru-RU" sz="2000" dirty="0"/>
              <a:t> характерны «висячие» болота. На восточном склоне </a:t>
            </a:r>
            <a:r>
              <a:rPr lang="ru-RU" sz="2000" dirty="0" err="1"/>
              <a:t>Кивакки</a:t>
            </a:r>
            <a:r>
              <a:rPr lang="ru-RU" sz="2000" dirty="0"/>
              <a:t> встречаются </a:t>
            </a:r>
            <a:r>
              <a:rPr lang="ru-RU" sz="2000" dirty="0" smtClean="0"/>
              <a:t>деревья </a:t>
            </a:r>
            <a:r>
              <a:rPr lang="ru-RU" sz="2000" dirty="0"/>
              <a:t>с флагообразной </a:t>
            </a:r>
            <a:r>
              <a:rPr lang="ru-RU" sz="2000" dirty="0" smtClean="0"/>
              <a:t>кроной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257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«Гора </a:t>
            </a:r>
            <a:r>
              <a:rPr lang="ru-RU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Кивакка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000" b="1" dirty="0"/>
          </a:p>
        </p:txBody>
      </p:sp>
      <p:pic>
        <p:nvPicPr>
          <p:cNvPr id="2050" name="Picture 2" descr="https://regnum.ru/uploads/pictures/news/2017/05/27/regnum_picture_14958677884184218_norm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95" y="3140968"/>
            <a:ext cx="3998912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fresher.ru/manager_content/images2/puteshestvie-po-mestu-dalekomu-ot-gorodskoj-suety/big/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181" y="3140969"/>
            <a:ext cx="3884490" cy="2664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565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094" y="896526"/>
            <a:ext cx="367584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Arial" pitchFamily="34" charset="0"/>
              <a:buChar char="•"/>
            </a:pPr>
            <a:r>
              <a:rPr lang="ru-RU" sz="2000" dirty="0"/>
              <a:t>На склонах и вершине можно наблюдать выходы на дневную поверхность докембрийских магматических и метаморфических пород (гранитов, гнейсов, амфиболитов, кристаллических сланцев и мраморов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2570" y="18864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«Гора </a:t>
            </a:r>
            <a:r>
              <a:rPr lang="ru-RU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Кивакка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sz="4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28068" y="935757"/>
            <a:ext cx="363865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lvl="0" indent="-3420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Рельеф сложный. </a:t>
            </a:r>
            <a:r>
              <a:rPr lang="ru-RU" sz="2000" dirty="0" err="1">
                <a:solidFill>
                  <a:prstClr val="black"/>
                </a:solidFill>
              </a:rPr>
              <a:t>Межсклоновые</a:t>
            </a:r>
            <a:r>
              <a:rPr lang="ru-RU" sz="2000" dirty="0">
                <a:solidFill>
                  <a:prstClr val="black"/>
                </a:solidFill>
              </a:rPr>
              <a:t> понижения плавно переходят в пологий склон, ближе к вершине крутизна склонов значительно возрастает, вершинная поверхность осложнена понижениями рельефа. В одном находится небольшое озеро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7226"/>
            <a:ext cx="4248471" cy="2388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215699" y="6364832"/>
            <a:ext cx="3040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/>
              <a:t>Озеро на вершине г. </a:t>
            </a:r>
            <a:r>
              <a:rPr lang="ru-RU" i="1" dirty="0" err="1"/>
              <a:t>Кивакка</a:t>
            </a:r>
            <a:endParaRPr lang="ru-RU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128068" y="4100543"/>
            <a:ext cx="38844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Arial" pitchFamily="34" charset="0"/>
              <a:buChar char="•"/>
            </a:pPr>
            <a:r>
              <a:rPr lang="ru-RU" sz="2000" dirty="0"/>
              <a:t>Для сохранения лишайникового и кустарничкового покрова передвижение по вершине горы разрешается только по тропам. Запрещено создавать и разрушать </a:t>
            </a:r>
            <a:r>
              <a:rPr lang="ru-RU" sz="2000" dirty="0" err="1"/>
              <a:t>сейды</a:t>
            </a:r>
            <a:r>
              <a:rPr lang="ru-RU" sz="2000" dirty="0"/>
              <a:t> на вершине </a:t>
            </a:r>
            <a:r>
              <a:rPr lang="ru-RU" sz="2000" dirty="0" smtClean="0"/>
              <a:t>горы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997007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05" y="17076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Парк и местное население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0094" y="926837"/>
            <a:ext cx="367584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Arial" pitchFamily="34" charset="0"/>
              <a:buChar char="•"/>
            </a:pPr>
            <a:r>
              <a:rPr lang="ru-RU" sz="2000" dirty="0"/>
              <a:t>Парк активно привлекает к природоохранной деятельности местное население. Эта деятельность осуществляется через организуемые парком акции, праздники, выставки, фестивали, тематические </a:t>
            </a:r>
            <a:r>
              <a:rPr lang="ru-RU" sz="2000" dirty="0" smtClean="0"/>
              <a:t>дни</a:t>
            </a:r>
          </a:p>
          <a:p>
            <a:pPr marL="342000" indent="-342000">
              <a:buFont typeface="Arial" pitchFamily="34" charset="0"/>
              <a:buChar char="•"/>
            </a:pPr>
            <a:r>
              <a:rPr lang="ru-RU" sz="2000" dirty="0" smtClean="0"/>
              <a:t>Пропаганда </a:t>
            </a:r>
            <a:r>
              <a:rPr lang="ru-RU" sz="2000" dirty="0"/>
              <a:t>экологической культуры и информирование широкой общественности и местных жителей о деятельности ООПТ осуществляется через работу со средствами массовой </a:t>
            </a:r>
            <a:r>
              <a:rPr lang="ru-RU" sz="2000" dirty="0" smtClean="0"/>
              <a:t>информации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6" t="13750" r="34922" b="12277"/>
          <a:stretch/>
        </p:blipFill>
        <p:spPr bwMode="auto">
          <a:xfrm>
            <a:off x="4575968" y="926837"/>
            <a:ext cx="3956472" cy="5324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6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05" y="17076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Образовательные площадки парка</a:t>
            </a:r>
            <a:endParaRPr lang="ru-RU" sz="40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96136" y="911865"/>
            <a:ext cx="320384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 число образовательных площадок парка входят:</a:t>
            </a:r>
          </a:p>
          <a:p>
            <a:pPr marL="342000" indent="-342000">
              <a:buFont typeface="Arial" pitchFamily="34" charset="0"/>
              <a:buChar char="•"/>
            </a:pPr>
            <a:r>
              <a:rPr lang="ru-RU" sz="2000" dirty="0"/>
              <a:t>визит центр в п. </a:t>
            </a:r>
            <a:r>
              <a:rPr lang="ru-RU" sz="2000" dirty="0" err="1"/>
              <a:t>Пяозерский</a:t>
            </a:r>
            <a:r>
              <a:rPr lang="ru-RU" sz="2000" dirty="0"/>
              <a:t>,</a:t>
            </a:r>
          </a:p>
          <a:p>
            <a:pPr marL="342000" indent="-342000">
              <a:buFont typeface="Arial" pitchFamily="34" charset="0"/>
              <a:buChar char="•"/>
            </a:pPr>
            <a:r>
              <a:rPr lang="ru-RU" sz="2000" dirty="0"/>
              <a:t>музей природы,</a:t>
            </a:r>
          </a:p>
          <a:p>
            <a:pPr marL="342000" indent="-342000">
              <a:buFont typeface="Arial" pitchFamily="34" charset="0"/>
              <a:buChar char="•"/>
            </a:pPr>
            <a:r>
              <a:rPr lang="ru-RU" sz="2000" dirty="0"/>
              <a:t>библиотека,</a:t>
            </a:r>
          </a:p>
          <a:p>
            <a:pPr marL="342000" indent="-342000">
              <a:buFont typeface="Arial" pitchFamily="34" charset="0"/>
              <a:buChar char="•"/>
            </a:pPr>
            <a:r>
              <a:rPr lang="ru-RU" sz="2000" dirty="0"/>
              <a:t>экологическая база «</a:t>
            </a:r>
            <a:r>
              <a:rPr lang="ru-RU" sz="2000" dirty="0" err="1"/>
              <a:t>Вартиолампи</a:t>
            </a:r>
            <a:r>
              <a:rPr lang="ru-RU" sz="2000" dirty="0" smtClean="0"/>
              <a:t>»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342000" lvl="0" indent="-342000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историко-краеведческий </a:t>
            </a:r>
            <a:r>
              <a:rPr lang="ru-RU" sz="2000" dirty="0">
                <a:solidFill>
                  <a:prstClr val="black"/>
                </a:solidFill>
              </a:rPr>
              <a:t>музей «Карельский дом»,</a:t>
            </a:r>
          </a:p>
          <a:p>
            <a:pPr marL="342000" lvl="0" indent="-3420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информационный центр «</a:t>
            </a:r>
            <a:r>
              <a:rPr lang="ru-RU" sz="2000" dirty="0" err="1">
                <a:solidFill>
                  <a:prstClr val="black"/>
                </a:solidFill>
              </a:rPr>
              <a:t>Вартиолампи</a:t>
            </a:r>
            <a:r>
              <a:rPr lang="ru-RU" sz="2000" dirty="0">
                <a:solidFill>
                  <a:prstClr val="black"/>
                </a:solidFill>
              </a:rPr>
              <a:t>»,</a:t>
            </a:r>
          </a:p>
          <a:p>
            <a:pPr marL="342000" lvl="0" indent="-3420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оборудованные информационными стендами экологические маршруты на природной территории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1" t="19785" r="24766" b="13750"/>
          <a:stretch/>
        </p:blipFill>
        <p:spPr bwMode="auto">
          <a:xfrm>
            <a:off x="120243" y="938183"/>
            <a:ext cx="5675893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3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05" y="17076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Создание проектов ознакомительных экскурсий и экологических троп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508512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u="sng" dirty="0" smtClean="0"/>
              <a:t>Основная </a:t>
            </a:r>
            <a:r>
              <a:rPr lang="ru-RU" sz="2000" i="1" u="sng" dirty="0"/>
              <a:t>цель многих маршрутных экспедиций и походов с экспедиционным заданием - </a:t>
            </a:r>
            <a:r>
              <a:rPr lang="ru-RU" sz="2000" i="1" u="sng" dirty="0" smtClean="0"/>
              <a:t>создание </a:t>
            </a:r>
            <a:r>
              <a:rPr lang="ru-RU" sz="2000" i="1" u="sng" dirty="0"/>
              <a:t>проектов ознакомительных экскурсий и экологических </a:t>
            </a:r>
            <a:r>
              <a:rPr lang="ru-RU" sz="2000" i="1" u="sng" dirty="0" smtClean="0"/>
              <a:t>троп</a:t>
            </a:r>
          </a:p>
          <a:p>
            <a:pPr algn="ctr"/>
            <a:endParaRPr lang="ru-RU" sz="2000" i="1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6066" y="2636912"/>
            <a:ext cx="87129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/>
              <a:t>Приведем пример </a:t>
            </a:r>
            <a:r>
              <a:rPr lang="ru-RU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проекта эколого-познавательной тропы</a:t>
            </a:r>
            <a:r>
              <a:rPr lang="ru-RU" sz="2000" dirty="0" smtClean="0"/>
              <a:t>, разработанного </a:t>
            </a:r>
            <a:r>
              <a:rPr lang="ru-RU" sz="2000" dirty="0"/>
              <a:t>участниками похода с экспедиционным заданием по долине реки Пшада (Краснодарский край) школы </a:t>
            </a:r>
            <a:r>
              <a:rPr lang="ru-RU" sz="2000" dirty="0" smtClean="0"/>
              <a:t>№ 451 </a:t>
            </a:r>
            <a:r>
              <a:rPr lang="ru-RU" sz="2000" dirty="0"/>
              <a:t>пос. </a:t>
            </a:r>
            <a:r>
              <a:rPr lang="ru-RU" sz="2000" dirty="0" err="1"/>
              <a:t>Металлострой</a:t>
            </a:r>
            <a:r>
              <a:rPr lang="ru-RU" sz="2000" dirty="0"/>
              <a:t> Колпинского района Санкт-Петербурга. В ходе экспедиции были выполнены следующие виды </a:t>
            </a:r>
            <a:r>
              <a:rPr lang="ru-RU" sz="2000" dirty="0" smtClean="0"/>
              <a:t>работ:</a:t>
            </a:r>
          </a:p>
          <a:p>
            <a:pPr marL="357188" indent="-357188">
              <a:buFont typeface="+mj-lt"/>
              <a:buAutoNum type="arabicPeriod"/>
            </a:pPr>
            <a:r>
              <a:rPr lang="ru-RU" sz="2000" dirty="0" smtClean="0"/>
              <a:t>определена </a:t>
            </a:r>
            <a:r>
              <a:rPr lang="ru-RU" sz="2000" dirty="0"/>
              <a:t>на местности линия эколого-познавательного маршрута, места привалов, ночёвок с учётом обеспечения безопасности; выполнили марки-</a:t>
            </a:r>
            <a:r>
              <a:rPr lang="ru-RU" sz="2000" dirty="0" err="1"/>
              <a:t>ровку</a:t>
            </a:r>
            <a:r>
              <a:rPr lang="ru-RU" sz="2000" dirty="0"/>
              <a:t> тропы;</a:t>
            </a:r>
          </a:p>
          <a:p>
            <a:pPr marL="357188" indent="-357188">
              <a:buFont typeface="+mj-lt"/>
              <a:buAutoNum type="arabicPeriod"/>
            </a:pPr>
            <a:r>
              <a:rPr lang="ru-RU" sz="2000" dirty="0" smtClean="0"/>
              <a:t>составлено </a:t>
            </a:r>
            <a:r>
              <a:rPr lang="ru-RU" sz="2000" dirty="0"/>
              <a:t>описание природных и культурных достопримечательностей, имеющих познавательную, эстетическую, историческую, экологическую ценность;</a:t>
            </a:r>
          </a:p>
          <a:p>
            <a:pPr marL="357188" indent="-357188">
              <a:buFont typeface="+mj-lt"/>
              <a:buAutoNum type="arabicPeriod"/>
            </a:pPr>
            <a:r>
              <a:rPr lang="ru-RU" sz="2000" dirty="0" smtClean="0"/>
              <a:t>создана </a:t>
            </a:r>
            <a:r>
              <a:rPr lang="ru-RU" sz="2000" dirty="0"/>
              <a:t>картосхема </a:t>
            </a:r>
            <a:r>
              <a:rPr lang="ru-RU" sz="2000" dirty="0" smtClean="0"/>
              <a:t>тропы</a:t>
            </a:r>
            <a:endParaRPr lang="ru-RU" sz="2000" dirty="0"/>
          </a:p>
          <a:p>
            <a:pPr marL="457200" indent="-457200">
              <a:buFont typeface="+mj-lt"/>
              <a:buAutoNum type="arabicPeriod"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69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926837"/>
            <a:ext cx="367584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Arial" pitchFamily="34" charset="0"/>
              <a:buChar char="•"/>
            </a:pPr>
            <a:r>
              <a:rPr lang="ru-RU" sz="2000" dirty="0"/>
              <a:t>Выбор линии маршрута познавательной тропы проведен с учетом физико-географических особенностей долины реки Пшада. По топографическим картам определены уклон и падение реки. В полевых условиях </a:t>
            </a:r>
            <a:r>
              <a:rPr lang="ru-RU" sz="2000" dirty="0" smtClean="0"/>
              <a:t>составлены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076055" y="926836"/>
            <a:ext cx="387816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0" indent="-360000"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комплексная физико-географическая характеристика бассейна р. Пшада;</a:t>
            </a:r>
          </a:p>
          <a:p>
            <a:pPr marL="360000" lvl="0" indent="-360000"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описания морфологических особенностей долины реки Пшады в среднем и нижнем течении;</a:t>
            </a:r>
          </a:p>
          <a:p>
            <a:pPr marL="360000" lvl="0" indent="-360000"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описания долин притоков с порожисто-водопадными руслами (рис. 34);</a:t>
            </a:r>
          </a:p>
          <a:p>
            <a:pPr marL="360000" lvl="0" indent="-360000">
              <a:buFont typeface="+mj-lt"/>
              <a:buAutoNum type="arabicPeriod"/>
            </a:pPr>
            <a:r>
              <a:rPr lang="ru-RU" sz="2000" dirty="0">
                <a:solidFill>
                  <a:prstClr val="black"/>
                </a:solidFill>
              </a:rPr>
              <a:t>определен состав аллювиальных отложений на горных и равнинных участках реки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5" y="17076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Проект экологической тропы</a:t>
            </a:r>
            <a:endParaRPr lang="ru-RU" sz="4000" b="1" dirty="0"/>
          </a:p>
        </p:txBody>
      </p:sp>
      <p:pic>
        <p:nvPicPr>
          <p:cNvPr id="7" name="Рисунок 6" descr="DSC01281"/>
          <p:cNvPicPr/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3789159"/>
            <a:ext cx="3807181" cy="2546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17182" y="626337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/>
              <a:t>Порожисто-водопадное русло р. Красной, притока р. Пшады</a:t>
            </a:r>
          </a:p>
        </p:txBody>
      </p:sp>
      <p:cxnSp>
        <p:nvCxnSpPr>
          <p:cNvPr id="12" name="Скругленная соединительная линия 11"/>
          <p:cNvCxnSpPr/>
          <p:nvPr/>
        </p:nvCxnSpPr>
        <p:spPr>
          <a:xfrm flipV="1">
            <a:off x="3275856" y="2492896"/>
            <a:ext cx="1800199" cy="1080120"/>
          </a:xfrm>
          <a:prstGeom prst="curvedConnector3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615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307"/>
          <p:cNvPicPr/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257" y="938654"/>
            <a:ext cx="8064896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705" y="17076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Проект экологической тропы</a:t>
            </a:r>
            <a:endParaRPr lang="ru-RU" sz="4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7181" y="6263372"/>
            <a:ext cx="80929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/>
              <a:t>Пойма реки Пшада в нижнем течении. Обнажение валунно-галечного</a:t>
            </a:r>
          </a:p>
          <a:p>
            <a:pPr algn="ctr"/>
            <a:r>
              <a:rPr lang="ru-RU" sz="1600" i="1" dirty="0"/>
              <a:t>аллювия</a:t>
            </a:r>
          </a:p>
        </p:txBody>
      </p:sp>
    </p:spTree>
    <p:extLst>
      <p:ext uri="{BB962C8B-B14F-4D97-AF65-F5344CB8AC3E}">
        <p14:creationId xmlns:p14="http://schemas.microsoft.com/office/powerpoint/2010/main" val="425321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3229" y="848226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u="sng" dirty="0"/>
              <a:t>На основании проведенных исследований в долине реки Пшады состав-лена схема маршрута эколого-познавательной тропы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05" y="17076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Проект экологической тропы</a:t>
            </a:r>
            <a:endParaRPr lang="ru-RU" sz="4000" b="1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29" y="1651267"/>
            <a:ext cx="8568952" cy="5085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03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05" y="1166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Образовательные результаты проекта</a:t>
            </a:r>
            <a:endParaRPr lang="ru-RU" sz="4000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07231"/>
              </p:ext>
            </p:extLst>
          </p:nvPr>
        </p:nvGraphicFramePr>
        <p:xfrm>
          <a:off x="260077" y="908721"/>
          <a:ext cx="8635256" cy="5823576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270274"/>
                <a:gridCol w="3182491"/>
                <a:gridCol w="3182491"/>
              </a:tblGrid>
              <a:tr h="275025">
                <a:tc grid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Цели и задачи экспедиции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18" marR="6171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Результаты экспедиции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18" marR="61718" marT="0" marB="0"/>
                </a:tc>
              </a:tr>
              <a:tr h="1925177">
                <a:tc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Цель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Прокладка линии познавательной тропы по долине реки Пшада, рассчитанной на учащихся 5–9 классов, и описание природных и культурных достопримечательностей, расположенных в зоне тропы.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18" marR="61718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Проложена </a:t>
                      </a:r>
                      <a:r>
                        <a:rPr lang="ru-RU" sz="1600" dirty="0">
                          <a:effectLst/>
                        </a:rPr>
                        <a:t>линия познавательной тропы по долине реки Пшада, рассчитанная на учащихся 5–9 классов, вдоль которой определены места остановок на экскурсии, дневных привалов, ночевок с учетом обеспечения сохранения природных объектов и обеспечения безопасности туристских групп (схема тропы помещена в приложение к отчету)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18" marR="61718" marT="0" marB="0"/>
                </a:tc>
              </a:tr>
              <a:tr h="1148146">
                <a:tc rowSpan="2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Задачи </a:t>
                      </a:r>
                    </a:p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Определение линии познавательного маршрута, мест привалов, ночёвок с учётом обеспечения безопасности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18" marR="61718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75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Описание природных и культурных достопримечательностей, имеющих познавательную, эстетическую, историческую, экологическую ценность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Составлено (число) описаний природных и культурных достопримечательностей, расположенных в зоне тропы, имеющих познавательную, эстетическую, историческую, экологическую ценность (бланки стандартных описаний в приложении)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18" marR="61718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525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 стрелкой 17"/>
          <p:cNvCxnSpPr>
            <a:stCxn id="3" idx="4"/>
          </p:cNvCxnSpPr>
          <p:nvPr/>
        </p:nvCxnSpPr>
        <p:spPr>
          <a:xfrm flipH="1">
            <a:off x="1565666" y="2420888"/>
            <a:ext cx="3042338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3" idx="4"/>
            <a:endCxn id="6" idx="0"/>
          </p:cNvCxnSpPr>
          <p:nvPr/>
        </p:nvCxnSpPr>
        <p:spPr>
          <a:xfrm>
            <a:off x="4608004" y="2420888"/>
            <a:ext cx="3300576" cy="4320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3" idx="4"/>
            <a:endCxn id="5" idx="0"/>
          </p:cNvCxnSpPr>
          <p:nvPr/>
        </p:nvCxnSpPr>
        <p:spPr>
          <a:xfrm>
            <a:off x="4608004" y="2420888"/>
            <a:ext cx="0" cy="4321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4" idx="2"/>
            <a:endCxn id="8" idx="0"/>
          </p:cNvCxnSpPr>
          <p:nvPr/>
        </p:nvCxnSpPr>
        <p:spPr>
          <a:xfrm flipH="1">
            <a:off x="863588" y="4437378"/>
            <a:ext cx="702078" cy="13678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1565666" y="4437112"/>
            <a:ext cx="1018504" cy="13681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>
            <a:stCxn id="5" idx="2"/>
            <a:endCxn id="16" idx="1"/>
          </p:cNvCxnSpPr>
          <p:nvPr/>
        </p:nvCxnSpPr>
        <p:spPr>
          <a:xfrm>
            <a:off x="4608004" y="4437245"/>
            <a:ext cx="2544492" cy="7206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4608004" y="4437378"/>
            <a:ext cx="2544492" cy="13678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5" idx="2"/>
            <a:endCxn id="12" idx="0"/>
          </p:cNvCxnSpPr>
          <p:nvPr/>
        </p:nvCxnSpPr>
        <p:spPr>
          <a:xfrm flipH="1">
            <a:off x="4318024" y="4437245"/>
            <a:ext cx="289980" cy="13680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>
            <a:endCxn id="9" idx="0"/>
          </p:cNvCxnSpPr>
          <p:nvPr/>
        </p:nvCxnSpPr>
        <p:spPr>
          <a:xfrm>
            <a:off x="4608004" y="4437112"/>
            <a:ext cx="1440160" cy="13681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166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Типология экологических троп</a:t>
            </a:r>
            <a:endParaRPr lang="ru-RU" sz="4000" b="1" dirty="0"/>
          </a:p>
        </p:txBody>
      </p:sp>
      <p:sp>
        <p:nvSpPr>
          <p:cNvPr id="3" name="Овал 2"/>
          <p:cNvSpPr/>
          <p:nvPr/>
        </p:nvSpPr>
        <p:spPr>
          <a:xfrm>
            <a:off x="1979712" y="896526"/>
            <a:ext cx="5256584" cy="152436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По особенностям местности и содержанию информации тропы делятся на несколько типов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19572" y="2853202"/>
            <a:ext cx="1692188" cy="15841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 smtClean="0"/>
              <a:t>экологические </a:t>
            </a:r>
            <a:r>
              <a:rPr lang="ru-RU" sz="1600" dirty="0"/>
              <a:t>тропы </a:t>
            </a:r>
            <a:r>
              <a:rPr lang="ru-RU" sz="1600" dirty="0" smtClean="0"/>
              <a:t>природы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61910" y="2853069"/>
            <a:ext cx="1692188" cy="15841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комплексные этно-экологические тропы, </a:t>
            </a:r>
            <a:r>
              <a:rPr lang="ru-RU" sz="1600" dirty="0" err="1" smtClean="0"/>
              <a:t>проклады-ваемые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062486" y="2852936"/>
            <a:ext cx="1692188" cy="158417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городские тропы (в окрестностях учебного заведения)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28086" y="5805264"/>
            <a:ext cx="1512168" cy="87345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ландшафтные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5805264"/>
            <a:ext cx="1512168" cy="87345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отраслевые (геологические, ботанические, зоологические</a:t>
            </a:r>
            <a:r>
              <a:rPr lang="ru-RU" sz="1400" dirty="0" smtClean="0"/>
              <a:t>)</a:t>
            </a:r>
            <a:endParaRPr lang="ru-RU" sz="14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292080" y="5805264"/>
            <a:ext cx="1512168" cy="87345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 местах проживания малых этносов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561940" y="5805264"/>
            <a:ext cx="1512168" cy="87345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в </a:t>
            </a:r>
            <a:r>
              <a:rPr lang="ru-RU" sz="1400" dirty="0"/>
              <a:t>сельских местностях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152496" y="5776245"/>
            <a:ext cx="1512168" cy="8828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на территории музеев народного зодчества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152496" y="4721131"/>
            <a:ext cx="1512168" cy="87345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в природных и национальных парках</a:t>
            </a:r>
          </a:p>
        </p:txBody>
      </p:sp>
    </p:spTree>
    <p:extLst>
      <p:ext uri="{BB962C8B-B14F-4D97-AF65-F5344CB8AC3E}">
        <p14:creationId xmlns:p14="http://schemas.microsoft.com/office/powerpoint/2010/main" val="17422504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263667"/>
              </p:ext>
            </p:extLst>
          </p:nvPr>
        </p:nvGraphicFramePr>
        <p:xfrm>
          <a:off x="260077" y="908721"/>
          <a:ext cx="8635256" cy="5548551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270274"/>
                <a:gridCol w="3182491"/>
                <a:gridCol w="3182491"/>
              </a:tblGrid>
              <a:tr h="1925177">
                <a:tc rowSpan="3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Фиксация произведённого впечатления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18" marR="61718" marT="0" marB="0">
                    <a:lnB w="254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b="0" smtClean="0">
                          <a:solidFill>
                            <a:schemeClr val="tx1"/>
                          </a:solidFill>
                          <a:effectLst/>
                        </a:rPr>
                        <a:t>Собраны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и проанализированы данные о восприятии объектов участниками маршрута, выполнена бальная оценка объектов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18" marR="61718" marT="0" marB="0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148146">
                <a:tc vMerge="1">
                  <a:txBody>
                    <a:bodyPr/>
                    <a:lstStyle/>
                    <a:p>
                      <a:pPr algn="ctr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18" marR="6171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</a:rPr>
                        <a:t>Создание картосхемы тропы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18" marR="61718" marT="0" marB="0">
                    <a:lnL w="25400" cmpd="sng"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Составлена картосхема тропы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18" marR="61718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4752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Подготовка творческих работ учащихся на основе собранных материалов; оформление мате-риалов экспедиции для использования на уроках и во вне-урочной деятельности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718" marR="61718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По материалам экспедиции выполнены исследовательские работы учащихся.</a:t>
                      </a: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Подготовлены наглядные пособия для уроков географии, истории, биологии и др. </a:t>
                      </a:r>
                    </a:p>
                    <a:p>
                      <a:pPr algn="l">
                        <a:lnSpc>
                          <a:spcPct val="11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</a:rPr>
                        <a:t>Подготовлены материалы для школьного краеведческого музея, краеведческого кружка</a:t>
                      </a:r>
                    </a:p>
                  </a:txBody>
                  <a:tcPr marL="61718" marR="61718" marT="0" marB="0">
                    <a:lnT>
                      <a:noFill/>
                    </a:lnT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05" y="1166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Образовательные результаты проекта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19059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157" y="1228397"/>
            <a:ext cx="8583686" cy="44012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Т.С. Комиссарова </a:t>
            </a:r>
            <a:r>
              <a:rPr lang="ru-RU" sz="2800" dirty="0" smtClean="0">
                <a:solidFill>
                  <a:prstClr val="black"/>
                </a:solidFill>
              </a:rPr>
              <a:t>– </a:t>
            </a:r>
            <a:r>
              <a:rPr lang="ru-RU" sz="2800" dirty="0" err="1" smtClean="0">
                <a:solidFill>
                  <a:prstClr val="black"/>
                </a:solidFill>
              </a:rPr>
              <a:t>д.п.н</a:t>
            </a:r>
            <a:r>
              <a:rPr lang="ru-RU" sz="2800" dirty="0">
                <a:solidFill>
                  <a:prstClr val="black"/>
                </a:solidFill>
              </a:rPr>
              <a:t>., профессор, директор НИИ географии, экологии и природопользования ЛГУ им. А. С. </a:t>
            </a:r>
            <a:r>
              <a:rPr lang="ru-RU" sz="2800" dirty="0" smtClean="0">
                <a:solidFill>
                  <a:prstClr val="black"/>
                </a:solidFill>
              </a:rPr>
              <a:t>Пушкина</a:t>
            </a:r>
          </a:p>
          <a:p>
            <a:pPr algn="ctr"/>
            <a:r>
              <a:rPr lang="ru-RU" sz="28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А.М. </a:t>
            </a:r>
            <a:r>
              <a:rPr lang="ru-RU" sz="2800" b="1" i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Макарский</a:t>
            </a:r>
            <a:r>
              <a:rPr lang="ru-RU" sz="28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2800" dirty="0">
                <a:solidFill>
                  <a:prstClr val="black"/>
                </a:solidFill>
              </a:rPr>
              <a:t>– </a:t>
            </a:r>
            <a:r>
              <a:rPr lang="ru-RU" sz="2800" dirty="0" err="1">
                <a:solidFill>
                  <a:prstClr val="black"/>
                </a:solidFill>
              </a:rPr>
              <a:t>к.п.н</a:t>
            </a:r>
            <a:r>
              <a:rPr lang="ru-RU" sz="2800" dirty="0">
                <a:solidFill>
                  <a:prstClr val="black"/>
                </a:solidFill>
              </a:rPr>
              <a:t>., доцент, почетный работник общего образования РФ, руководитель Ресурсного центра дополнительного образования ГБУДО </a:t>
            </a:r>
            <a:r>
              <a:rPr lang="ru-RU" sz="2800" dirty="0" err="1">
                <a:solidFill>
                  <a:prstClr val="black"/>
                </a:solidFill>
              </a:rPr>
              <a:t>ДТДиМ</a:t>
            </a:r>
            <a:r>
              <a:rPr lang="ru-RU" sz="2800" dirty="0">
                <a:solidFill>
                  <a:prstClr val="black"/>
                </a:solidFill>
              </a:rPr>
              <a:t> Колпинского района </a:t>
            </a:r>
            <a:r>
              <a:rPr lang="ru-RU" sz="2800" dirty="0" smtClean="0">
                <a:solidFill>
                  <a:prstClr val="black"/>
                </a:solidFill>
              </a:rPr>
              <a:t>СПб</a:t>
            </a:r>
          </a:p>
          <a:p>
            <a:pPr lvl="0" algn="ctr"/>
            <a:r>
              <a:rPr lang="ru-RU" sz="2800" b="1" i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А.А. Соколова </a:t>
            </a:r>
            <a:r>
              <a:rPr lang="ru-RU" sz="2800" dirty="0">
                <a:solidFill>
                  <a:prstClr val="black"/>
                </a:solidFill>
              </a:rPr>
              <a:t>– </a:t>
            </a:r>
            <a:r>
              <a:rPr lang="ru-RU" sz="2800" dirty="0" err="1">
                <a:solidFill>
                  <a:prstClr val="black"/>
                </a:solidFill>
              </a:rPr>
              <a:t>д.г.н</a:t>
            </a:r>
            <a:r>
              <a:rPr lang="ru-RU" sz="2800" dirty="0">
                <a:solidFill>
                  <a:prstClr val="black"/>
                </a:solidFill>
              </a:rPr>
              <a:t>., </a:t>
            </a:r>
            <a:r>
              <a:rPr lang="ru-RU" sz="2800" dirty="0" smtClean="0">
                <a:solidFill>
                  <a:prstClr val="black"/>
                </a:solidFill>
              </a:rPr>
              <a:t>доцент, методист </a:t>
            </a:r>
            <a:r>
              <a:rPr lang="ru-RU" sz="2800" dirty="0">
                <a:solidFill>
                  <a:prstClr val="black"/>
                </a:solidFill>
              </a:rPr>
              <a:t>Ресурсного центра дополнительного образования ГБУДО </a:t>
            </a:r>
            <a:r>
              <a:rPr lang="ru-RU" sz="2800" dirty="0" err="1">
                <a:solidFill>
                  <a:prstClr val="black"/>
                </a:solidFill>
              </a:rPr>
              <a:t>ДТДиМ</a:t>
            </a:r>
            <a:r>
              <a:rPr lang="ru-RU" sz="2800" dirty="0">
                <a:solidFill>
                  <a:prstClr val="black"/>
                </a:solidFill>
              </a:rPr>
              <a:t> Колпинского района </a:t>
            </a:r>
            <a:r>
              <a:rPr lang="ru-RU" sz="2800" dirty="0" smtClean="0">
                <a:solidFill>
                  <a:prstClr val="black"/>
                </a:solidFill>
              </a:rPr>
              <a:t>СПб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57200" y="205647"/>
            <a:ext cx="8229600" cy="79208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Авторы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0700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Функции экологических троп</a:t>
            </a:r>
            <a:endParaRPr lang="ru-RU" sz="4000" b="1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144912" y="4437112"/>
            <a:ext cx="8854176" cy="230425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900" i="1" dirty="0" smtClean="0"/>
              <a:t>Они </a:t>
            </a:r>
            <a:r>
              <a:rPr lang="ru-RU" sz="1900" i="1" dirty="0"/>
              <a:t>расширяют знания учащихся о геологии, рельефе местности, растительном и животном мире, о процессах в живой и неживой природе, о взаимосвязях между природой и социумом. Это знание повышает ответственность за сохранение окружающей среды, способствует воспитанию чувства любви к природе, к своей Родине. В местах массового отдыха специально спроектированные тропы позволяют регулировать поток посетителей, способствуют сохранению редких и охраняемых видов, ландшафтов в </a:t>
            </a:r>
            <a:r>
              <a:rPr lang="ru-RU" sz="1900" i="1" dirty="0" smtClean="0"/>
              <a:t>целом</a:t>
            </a:r>
            <a:endParaRPr lang="ru-RU" sz="1900" i="1" dirty="0"/>
          </a:p>
        </p:txBody>
      </p:sp>
      <p:sp>
        <p:nvSpPr>
          <p:cNvPr id="4" name="Стрелка вниз 3"/>
          <p:cNvSpPr/>
          <p:nvPr/>
        </p:nvSpPr>
        <p:spPr>
          <a:xfrm>
            <a:off x="654407" y="980728"/>
            <a:ext cx="720080" cy="165618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>
            <a:off x="2916477" y="980728"/>
            <a:ext cx="720080" cy="165618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5292741" y="968285"/>
            <a:ext cx="720080" cy="165618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7741741" y="967827"/>
            <a:ext cx="720080" cy="1656184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5674" y="2892703"/>
            <a:ext cx="2017545" cy="1440160"/>
          </a:xfrm>
          <a:prstGeom prst="triangl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ru-RU" sz="1400" b="1" dirty="0" err="1" smtClean="0"/>
              <a:t>Образо-вательная</a:t>
            </a:r>
            <a:endParaRPr lang="ru-RU" sz="1400" b="1" dirty="0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2267744" y="2931747"/>
            <a:ext cx="2017545" cy="1401116"/>
          </a:xfrm>
          <a:prstGeom prst="triangl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Воспита</a:t>
            </a:r>
            <a:r>
              <a:rPr lang="ru-RU" sz="1400" b="1" dirty="0" smtClean="0"/>
              <a:t>-тельная</a:t>
            </a:r>
            <a:endParaRPr lang="ru-RU" sz="1400" b="1" dirty="0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4644008" y="2919304"/>
            <a:ext cx="2017545" cy="1413559"/>
          </a:xfrm>
          <a:prstGeom prst="triangl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Рекреа-ционная</a:t>
            </a:r>
            <a:endParaRPr lang="ru-RU" sz="1400" b="1" dirty="0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7088151" y="2892703"/>
            <a:ext cx="2017545" cy="1440160"/>
          </a:xfrm>
          <a:prstGeom prst="triangl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/>
              <a:t>Природо</a:t>
            </a:r>
            <a:r>
              <a:rPr lang="ru-RU" sz="1400" b="1" dirty="0" smtClean="0"/>
              <a:t>-охранная</a:t>
            </a:r>
            <a:endParaRPr lang="ru-RU" sz="1400" b="1" dirty="0"/>
          </a:p>
        </p:txBody>
      </p:sp>
      <p:pic>
        <p:nvPicPr>
          <p:cNvPr id="2050" name="Picture 2" descr="https://nbn.ua/wp-content/uploads/2016/10/1_7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11140"/>
            <a:ext cx="1225260" cy="8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vatars.mds.yandex.net/get-zen_doc/28532/pub_5c659d8355507200af855cd8_5c659f2e8ce89400ae5b20a0/scale_1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684" y="1211140"/>
            <a:ext cx="1162127" cy="8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postupi.online/images/images1366/41/6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211140"/>
            <a:ext cx="1368152" cy="8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437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Функции экологических троп</a:t>
            </a:r>
            <a:endParaRPr lang="ru-RU" sz="4000" b="1" dirty="0"/>
          </a:p>
        </p:txBody>
      </p:sp>
      <p:sp>
        <p:nvSpPr>
          <p:cNvPr id="3" name="Объект 2"/>
          <p:cNvSpPr txBox="1">
            <a:spLocks/>
          </p:cNvSpPr>
          <p:nvPr/>
        </p:nvSpPr>
        <p:spPr>
          <a:xfrm>
            <a:off x="323528" y="1053802"/>
            <a:ext cx="4536504" cy="20871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/>
              <a:t>Комплексная экологическая тропа позволяет увидеть </a:t>
            </a:r>
            <a:r>
              <a:rPr lang="ru-RU" sz="2000" dirty="0" smtClean="0"/>
              <a:t>интересные</a:t>
            </a:r>
          </a:p>
          <a:p>
            <a:r>
              <a:rPr lang="ru-RU" sz="2000" dirty="0" smtClean="0"/>
              <a:t>геологические, геоморфологические </a:t>
            </a:r>
            <a:r>
              <a:rPr lang="ru-RU" sz="2000" dirty="0"/>
              <a:t>и гидрологические </a:t>
            </a:r>
            <a:r>
              <a:rPr lang="ru-RU" sz="2000" dirty="0" smtClean="0"/>
              <a:t>объекты;</a:t>
            </a:r>
          </a:p>
          <a:p>
            <a:r>
              <a:rPr lang="ru-RU" sz="2000" dirty="0" smtClean="0"/>
              <a:t>места </a:t>
            </a:r>
            <a:r>
              <a:rPr lang="ru-RU" sz="2000" dirty="0"/>
              <a:t>обитания редких видов животных и </a:t>
            </a:r>
            <a:r>
              <a:rPr lang="ru-RU" sz="2000" dirty="0" smtClean="0"/>
              <a:t>растений;</a:t>
            </a:r>
          </a:p>
          <a:p>
            <a:r>
              <a:rPr lang="ru-RU" sz="2000" dirty="0" smtClean="0"/>
              <a:t>различные </a:t>
            </a:r>
            <a:r>
              <a:rPr lang="ru-RU" sz="2000" dirty="0"/>
              <a:t>природно-территориальные комплексы (ПТК</a:t>
            </a:r>
            <a:r>
              <a:rPr lang="ru-RU" sz="2000" dirty="0" smtClean="0"/>
              <a:t>);</a:t>
            </a:r>
          </a:p>
          <a:p>
            <a:r>
              <a:rPr lang="ru-RU" sz="2000" dirty="0" smtClean="0"/>
              <a:t>архитектурные </a:t>
            </a:r>
            <a:r>
              <a:rPr lang="ru-RU" sz="2000" dirty="0"/>
              <a:t>и археологические </a:t>
            </a:r>
            <a:r>
              <a:rPr lang="ru-RU" sz="2000" dirty="0" smtClean="0"/>
              <a:t>памятники;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563676" y="301693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u="sng" dirty="0">
                <a:solidFill>
                  <a:prstClr val="black"/>
                </a:solidFill>
              </a:rPr>
              <a:t>Особого внимания заслуживают природные объекты, с которыми связаны народные традиция, обряды</a:t>
            </a:r>
            <a:endParaRPr lang="ru-RU" i="1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76056" y="1053802"/>
            <a:ext cx="39239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религиозные </a:t>
            </a:r>
            <a:r>
              <a:rPr lang="ru-RU" sz="2000" dirty="0" smtClean="0">
                <a:solidFill>
                  <a:prstClr val="black"/>
                </a:solidFill>
              </a:rPr>
              <a:t>святыни;</a:t>
            </a:r>
            <a:endParaRPr lang="ru-RU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мемориальные </a:t>
            </a:r>
            <a:r>
              <a:rPr lang="ru-RU" sz="2000" dirty="0" smtClean="0">
                <a:solidFill>
                  <a:prstClr val="black"/>
                </a:solidFill>
              </a:rPr>
              <a:t>места;</a:t>
            </a:r>
            <a:endParaRPr lang="ru-RU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другие объекты, имеющие историко-культурную, художественную, эстетическую </a:t>
            </a:r>
            <a:r>
              <a:rPr lang="ru-RU" sz="2000" dirty="0" smtClean="0">
                <a:solidFill>
                  <a:prstClr val="black"/>
                </a:solidFill>
              </a:rPr>
              <a:t>ценность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s://primamedia.ru/f/big/993/992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486" y="4106815"/>
            <a:ext cx="3733982" cy="2490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g-fotki.yandex.ru/get/101435/239092632.a0/0_172db5_3386befa_XX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286"/>
          <a:stretch/>
        </p:blipFill>
        <p:spPr bwMode="auto">
          <a:xfrm>
            <a:off x="3317368" y="4106815"/>
            <a:ext cx="1688648" cy="2490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tatic.sakh.com/info/p/photos/15/159615/5bc1ba1631302.jpg">
            <a:hlinkClick r:id="rId4" tooltip=" 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30" y="4509120"/>
            <a:ext cx="2592287" cy="2088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634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Экскурсия на экологической тропе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824518"/>
            <a:ext cx="32403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Информация об объектах экскурсионного показа передается в устной форме (сообщение экскурсовода), а также с помощью знаков, стендов, специальных карт, путеводителей и т. </a:t>
            </a:r>
            <a:r>
              <a:rPr lang="ru-RU" sz="2000" dirty="0" smtClean="0">
                <a:solidFill>
                  <a:prstClr val="black"/>
                </a:solidFill>
              </a:rPr>
              <a:t>п. Рядом </a:t>
            </a:r>
            <a:r>
              <a:rPr lang="ru-RU" sz="2000" dirty="0">
                <a:solidFill>
                  <a:prstClr val="black"/>
                </a:solidFill>
              </a:rPr>
              <a:t>с растениями на стенде или в буклете даны их внешний вид, название и </a:t>
            </a:r>
            <a:r>
              <a:rPr lang="ru-RU" sz="2000" dirty="0" smtClean="0">
                <a:solidFill>
                  <a:prstClr val="black"/>
                </a:solidFill>
              </a:rPr>
              <a:t>описание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833716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Главные принципы деятельности особо охраняемых природных территории природных и национальных </a:t>
            </a:r>
            <a:r>
              <a:rPr lang="ru-RU" sz="2000" dirty="0" smtClean="0">
                <a:solidFill>
                  <a:prstClr val="black"/>
                </a:solidFill>
              </a:rPr>
              <a:t>парков: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</a:rPr>
              <a:t>природоохранный,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</a:rPr>
              <a:t>образовательный,</a:t>
            </a:r>
          </a:p>
          <a:p>
            <a:pPr marL="342900" lvl="0" indent="-342900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</a:rPr>
              <a:t>воспитательный</a:t>
            </a:r>
            <a:endParaRPr lang="ru-RU" sz="2000" dirty="0">
              <a:solidFill>
                <a:prstClr val="black"/>
              </a:solidFill>
            </a:endParaRP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Эколого-просветительская деятельность направлена на обеспечение поддержки широкими слоями населения идеи сохранения биологического и ландшафтного разнообразия, формирование экологического сознания и развитие экологической </a:t>
            </a:r>
            <a:r>
              <a:rPr lang="ru-RU" sz="2000" dirty="0" smtClean="0">
                <a:solidFill>
                  <a:prstClr val="black"/>
                </a:solidFill>
              </a:rPr>
              <a:t>культуры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5122" name="Picture 2" descr="http://static.sakh.com/info/p/photos/15/159615/5bc1b9f1318c0.jpg">
            <a:hlinkClick r:id="rId2" tooltip=" 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00666"/>
            <a:ext cx="2339850" cy="1754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maam.ru/upload/blogs/detsad-183347-14982018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1" b="4730"/>
          <a:stretch/>
        </p:blipFill>
        <p:spPr bwMode="auto">
          <a:xfrm>
            <a:off x="2483768" y="4900666"/>
            <a:ext cx="2088232" cy="1754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172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Объекты наблюдения </a:t>
            </a:r>
            <a:r>
              <a:rPr lang="ru-RU" sz="3200" b="1" dirty="0"/>
              <a:t>и изучения на экологической </a:t>
            </a:r>
            <a:r>
              <a:rPr lang="ru-RU" sz="3200" b="1" dirty="0" smtClean="0"/>
              <a:t>тропе</a:t>
            </a:r>
            <a:endParaRPr lang="ru-RU" sz="32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340768"/>
            <a:ext cx="35283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уникальные </a:t>
            </a:r>
            <a:r>
              <a:rPr lang="ru-RU" sz="2000" dirty="0">
                <a:solidFill>
                  <a:prstClr val="black"/>
                </a:solidFill>
              </a:rPr>
              <a:t>или, напротив, типичные для коренные и производные </a:t>
            </a:r>
            <a:r>
              <a:rPr lang="ru-RU" sz="2000" dirty="0" smtClean="0">
                <a:solidFill>
                  <a:prstClr val="black"/>
                </a:solidFill>
              </a:rPr>
              <a:t>ландшафты</a:t>
            </a:r>
            <a:r>
              <a:rPr lang="ru-RU" sz="2000" dirty="0">
                <a:solidFill>
                  <a:prstClr val="black"/>
                </a:solidFill>
              </a:rPr>
              <a:t>, редкие животные, растения, лекарственные травы;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</a:rPr>
              <a:t>живописные </a:t>
            </a:r>
            <a:r>
              <a:rPr lang="ru-RU" sz="2000" dirty="0">
                <a:solidFill>
                  <a:prstClr val="black"/>
                </a:solidFill>
              </a:rPr>
              <a:t>местности, способствующие формированию эстетического чувства, умения воспринимать красоту природного и природно-культурного ландшафта;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134076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искусственно созданные объекты – лесопосадки, сельскохозяйственные земли, водохранилища и др.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7" t="17521" r="17213" b="5137"/>
          <a:stretch/>
        </p:blipFill>
        <p:spPr bwMode="auto">
          <a:xfrm>
            <a:off x="4355976" y="2296216"/>
            <a:ext cx="4424308" cy="2906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69033" y="5187426"/>
            <a:ext cx="3442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Медведский бор, Кировская область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924314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Выбор маршрута экологической тропы</a:t>
            </a:r>
            <a:endParaRPr lang="ru-RU" sz="40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052736"/>
            <a:ext cx="410445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Маршруты троп прокладывают обычно по уже сложившейся </a:t>
            </a:r>
            <a:r>
              <a:rPr lang="ru-RU" sz="2000" dirty="0" err="1" smtClean="0"/>
              <a:t>тропиночной</a:t>
            </a:r>
            <a:r>
              <a:rPr lang="ru-RU" sz="2000" dirty="0" smtClean="0"/>
              <a:t> </a:t>
            </a:r>
            <a:r>
              <a:rPr lang="ru-RU" sz="2000" dirty="0"/>
              <a:t>сети с учетом привлекательности и рекреационной емкости окружающих ландшафтов. При создании </a:t>
            </a:r>
            <a:r>
              <a:rPr lang="ru-RU" sz="2000" dirty="0" smtClean="0"/>
              <a:t>тропы: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 smtClean="0"/>
              <a:t>должны </a:t>
            </a:r>
            <a:r>
              <a:rPr lang="ru-RU" sz="2000" dirty="0"/>
              <a:t>быть соблюдены интересы местного </a:t>
            </a:r>
            <a:r>
              <a:rPr lang="ru-RU" sz="2000" dirty="0" smtClean="0"/>
              <a:t>населения;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2000" dirty="0"/>
              <a:t>т</a:t>
            </a:r>
            <a:r>
              <a:rPr lang="ru-RU" sz="2000" dirty="0" smtClean="0"/>
              <a:t>ропа не </a:t>
            </a:r>
            <a:r>
              <a:rPr lang="ru-RU" sz="2000" dirty="0"/>
              <a:t>должна проходить в местах традиционного сбора ягод, грибов и других видов природного </a:t>
            </a:r>
            <a:r>
              <a:rPr lang="ru-RU" sz="2000" dirty="0" smtClean="0"/>
              <a:t>сырья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55976" y="1056598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При выборе маршрута имеют значение туристско-рекреационные свойства </a:t>
            </a:r>
            <a:r>
              <a:rPr lang="ru-RU" sz="2000" dirty="0" smtClean="0">
                <a:solidFill>
                  <a:prstClr val="black"/>
                </a:solidFill>
              </a:rPr>
              <a:t>территории:</a:t>
            </a:r>
          </a:p>
          <a:p>
            <a:pPr marL="271463" lvl="0" indent="-271463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</a:rPr>
              <a:t>живописность </a:t>
            </a:r>
            <a:r>
              <a:rPr lang="ru-RU" sz="2000" dirty="0">
                <a:solidFill>
                  <a:prstClr val="black"/>
                </a:solidFill>
              </a:rPr>
              <a:t>и разнообразие природных комплексов, историко-культурных </a:t>
            </a:r>
            <a:r>
              <a:rPr lang="ru-RU" sz="2000" dirty="0" smtClean="0">
                <a:solidFill>
                  <a:prstClr val="black"/>
                </a:solidFill>
              </a:rPr>
              <a:t>объектов;</a:t>
            </a:r>
          </a:p>
          <a:p>
            <a:pPr marL="271463" lvl="0" indent="-271463">
              <a:buFont typeface="Wingdings" pitchFamily="2" charset="2"/>
              <a:buChar char="§"/>
            </a:pPr>
            <a:r>
              <a:rPr lang="ru-RU" sz="2000" dirty="0" err="1" smtClean="0">
                <a:solidFill>
                  <a:prstClr val="black"/>
                </a:solidFill>
              </a:rPr>
              <a:t>аттрактивность</a:t>
            </a:r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000" dirty="0">
                <a:solidFill>
                  <a:prstClr val="black"/>
                </a:solidFill>
              </a:rPr>
              <a:t>(привлекательность</a:t>
            </a:r>
            <a:r>
              <a:rPr lang="ru-RU" sz="2000" dirty="0" smtClean="0">
                <a:solidFill>
                  <a:prstClr val="black"/>
                </a:solidFill>
              </a:rPr>
              <a:t>);</a:t>
            </a:r>
          </a:p>
          <a:p>
            <a:pPr marL="271463" lvl="0" indent="-271463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</a:rPr>
              <a:t>устойчивость </a:t>
            </a:r>
            <a:r>
              <a:rPr lang="ru-RU" sz="2000" dirty="0">
                <a:solidFill>
                  <a:prstClr val="black"/>
                </a:solidFill>
              </a:rPr>
              <a:t>к антропогенным </a:t>
            </a:r>
            <a:r>
              <a:rPr lang="ru-RU" sz="2000" dirty="0" smtClean="0">
                <a:solidFill>
                  <a:prstClr val="black"/>
                </a:solidFill>
              </a:rPr>
              <a:t>нагрузкам;</a:t>
            </a:r>
          </a:p>
          <a:p>
            <a:pPr marL="271463" lvl="0" indent="-271463">
              <a:buFont typeface="Wingdings" pitchFamily="2" charset="2"/>
              <a:buChar char="§"/>
            </a:pPr>
            <a:r>
              <a:rPr lang="ru-RU" sz="2000" dirty="0" smtClean="0">
                <a:solidFill>
                  <a:prstClr val="black"/>
                </a:solidFill>
              </a:rPr>
              <a:t>доступность </a:t>
            </a:r>
            <a:r>
              <a:rPr lang="ru-RU" sz="2000" dirty="0">
                <a:solidFill>
                  <a:prstClr val="black"/>
                </a:solidFill>
              </a:rPr>
              <a:t>в транспортном </a:t>
            </a:r>
            <a:r>
              <a:rPr lang="ru-RU" sz="2000" dirty="0" smtClean="0">
                <a:solidFill>
                  <a:prstClr val="black"/>
                </a:solidFill>
              </a:rPr>
              <a:t>отношении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133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822244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000" dirty="0"/>
              <a:t>Так, </a:t>
            </a:r>
            <a:r>
              <a:rPr lang="ru-RU" sz="2000" dirty="0" err="1"/>
              <a:t>Курбинская</a:t>
            </a:r>
            <a:r>
              <a:rPr lang="ru-RU" sz="2000" dirty="0"/>
              <a:t> озерная тропа (Природный парк «Вепсский Лес») проложена в окрестностях пос. Курба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166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Выбор маршрута экологической тропы</a:t>
            </a:r>
            <a:endParaRPr lang="ru-RU" sz="4000" b="1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906" y="1541006"/>
            <a:ext cx="6935252" cy="35119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29036" y="5042118"/>
            <a:ext cx="89289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/>
              <a:t>А</a:t>
            </a:r>
            <a:r>
              <a:rPr lang="ru-RU" sz="1600" i="1" dirty="0"/>
              <a:t>. Холмисто-грядовые моренные возвышенности: 1 – березово-еловые зеленомошные леса. Б. Волнистые и плоские водно-ледниковые и озерные равнины: 2 – березово-еловые леса; 3 – елово-березово-сосновые леса; 4 – березовые леса; 5 – сосняки сфагновые; 6 – сосново-сфагновые болота; 7 – суходольные луга (залежи). В. Холмистых </a:t>
            </a:r>
            <a:r>
              <a:rPr lang="ru-RU" sz="1600" i="1" dirty="0" err="1"/>
              <a:t>камовые</a:t>
            </a:r>
            <a:r>
              <a:rPr lang="ru-RU" sz="1600" i="1" dirty="0"/>
              <a:t> и водно-ледниковые равнины: 8 – сосновые леса. 9 –11 – объекты на маршруте Соколова А. А. Познавательные тропы «Вепсского леса»: методика проектирования: Практическое пособие по краеведению. – СПб.: ЛГОУ им. А. С. Пушкина, 2003. − 39 с.</a:t>
            </a:r>
          </a:p>
        </p:txBody>
      </p:sp>
    </p:spTree>
    <p:extLst>
      <p:ext uri="{BB962C8B-B14F-4D97-AF65-F5344CB8AC3E}">
        <p14:creationId xmlns:p14="http://schemas.microsoft.com/office/powerpoint/2010/main" val="6336516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1886</Words>
  <Application>Microsoft Office PowerPoint</Application>
  <PresentationFormat>Экран (4:3)</PresentationFormat>
  <Paragraphs>332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Экологические тропы и ознакомительные экскурсии: методика организации и проведения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Экологические тропы и ознакомительные экскурсии: методика организации и проведения</dc:title>
  <dc:creator>User2</dc:creator>
  <cp:lastModifiedBy>Пользователь Windows</cp:lastModifiedBy>
  <cp:revision>30</cp:revision>
  <dcterms:created xsi:type="dcterms:W3CDTF">2019-11-06T07:08:46Z</dcterms:created>
  <dcterms:modified xsi:type="dcterms:W3CDTF">2019-11-19T09:52:00Z</dcterms:modified>
</cp:coreProperties>
</file>