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706E"/>
    <a:srgbClr val="D78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2310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6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916832"/>
            <a:ext cx="7772400" cy="197165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Содержание научно-исследовательской работы экспедиции</a:t>
            </a:r>
          </a:p>
        </p:txBody>
      </p:sp>
    </p:spTree>
    <p:extLst>
      <p:ext uri="{BB962C8B-B14F-4D97-AF65-F5344CB8AC3E}">
        <p14:creationId xmlns:p14="http://schemas.microsoft.com/office/powerpoint/2010/main" val="199426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908720"/>
            <a:ext cx="435648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Прозрачность воды </a:t>
            </a:r>
            <a:r>
              <a:rPr lang="ru-RU" sz="2000" dirty="0"/>
              <a:t>зависит от содержания взвешенных веществ. Для определения прозрачности воды используется 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Секки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/>
              <a:t>– тяжелый диск, окрашенный в белый цвет, диаметром 30 </a:t>
            </a:r>
            <a:r>
              <a:rPr lang="ru-RU" sz="2000" dirty="0" smtClean="0"/>
              <a:t>см</a:t>
            </a:r>
          </a:p>
          <a:p>
            <a:pPr marL="355600" indent="-355600">
              <a:buFont typeface="+mj-lt"/>
              <a:buAutoNum type="arabicPeriod"/>
            </a:pPr>
            <a:r>
              <a:rPr lang="ru-RU" sz="2000" dirty="0" smtClean="0"/>
              <a:t>Диск </a:t>
            </a:r>
            <a:r>
              <a:rPr lang="ru-RU" sz="2000" dirty="0"/>
              <a:t>крепится к тросу с разметкой через 10 </a:t>
            </a:r>
            <a:r>
              <a:rPr lang="ru-RU" sz="2000" dirty="0" smtClean="0"/>
              <a:t>см</a:t>
            </a:r>
          </a:p>
          <a:p>
            <a:pPr marL="355600" indent="-355600">
              <a:buFont typeface="+mj-lt"/>
              <a:buAutoNum type="arabicPeriod"/>
            </a:pPr>
            <a:r>
              <a:rPr lang="ru-RU" sz="2000" dirty="0" smtClean="0"/>
              <a:t>Диск </a:t>
            </a:r>
            <a:r>
              <a:rPr lang="ru-RU" sz="2000" dirty="0"/>
              <a:t>опускают в воду с теневого борта лодки до полного исчезновения, затем осторожно опускают еще на один метр, а потом </a:t>
            </a:r>
            <a:r>
              <a:rPr lang="ru-RU" sz="2000" dirty="0" smtClean="0"/>
              <a:t>поднимают</a:t>
            </a:r>
          </a:p>
          <a:p>
            <a:pPr marL="355600" indent="-355600">
              <a:buFont typeface="+mj-lt"/>
              <a:buAutoNum type="arabicPeriod"/>
            </a:pPr>
            <a:r>
              <a:rPr lang="ru-RU" sz="2000" dirty="0" smtClean="0"/>
              <a:t>Глубина </a:t>
            </a:r>
            <a:r>
              <a:rPr lang="ru-RU" sz="2000" dirty="0"/>
              <a:t>исчезновения и появления диска </a:t>
            </a:r>
            <a:r>
              <a:rPr lang="ru-RU" sz="2000" dirty="0" smtClean="0"/>
              <a:t>записывается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35748"/>
            <a:ext cx="914400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Гидрологические </a:t>
            </a:r>
            <a:r>
              <a:rPr lang="ru-RU" b="1" dirty="0" smtClean="0"/>
              <a:t>исследования</a:t>
            </a:r>
            <a:endParaRPr lang="ru-R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24" y="892192"/>
            <a:ext cx="3984839" cy="5633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28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96752"/>
            <a:ext cx="8460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Средняя величина из этих двух измерений (в метрах) и есть показатель относительной прозрачности воды.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Все измерения и расчеты фиксируются в полевом дневнике. Существуют и другие методы – по кресту, по шрифту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135748"/>
            <a:ext cx="914400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Гидрологические </a:t>
            </a:r>
            <a:r>
              <a:rPr lang="ru-RU" b="1" dirty="0" smtClean="0"/>
              <a:t>исследования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4583507" cy="3451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3695730" cy="3451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63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35748"/>
            <a:ext cx="914400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Гидрологические </a:t>
            </a:r>
            <a:r>
              <a:rPr lang="ru-RU" b="1" dirty="0" smtClean="0"/>
              <a:t>исследования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720"/>
            <a:ext cx="84604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Мутность воды </a:t>
            </a:r>
            <a:r>
              <a:rPr lang="ru-RU" sz="2000" dirty="0">
                <a:solidFill>
                  <a:prstClr val="black"/>
                </a:solidFill>
              </a:rPr>
              <a:t>зависит от содержания грубодисперсных неорганических и органических примесей. Самый простой метод определения мутности воды – </a:t>
            </a:r>
            <a:r>
              <a:rPr lang="ru-RU" sz="2000" dirty="0" smtClean="0">
                <a:solidFill>
                  <a:prstClr val="black"/>
                </a:solidFill>
              </a:rPr>
              <a:t>весовой.</a:t>
            </a:r>
          </a:p>
          <a:p>
            <a:pPr marL="355600" lvl="0" indent="-355600">
              <a:buFont typeface="+mj-lt"/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Необходим </a:t>
            </a:r>
            <a:r>
              <a:rPr lang="ru-RU" sz="2000" dirty="0">
                <a:solidFill>
                  <a:prstClr val="black"/>
                </a:solidFill>
              </a:rPr>
              <a:t>плотный фильтр диаметром 9–11 см, который предварительно взвешивают на аналитических </a:t>
            </a:r>
            <a:r>
              <a:rPr lang="ru-RU" sz="2000" dirty="0" smtClean="0">
                <a:solidFill>
                  <a:prstClr val="black"/>
                </a:solidFill>
              </a:rPr>
              <a:t>весах.</a:t>
            </a:r>
          </a:p>
          <a:p>
            <a:pPr marL="355600" lvl="0" indent="-355600">
              <a:buFont typeface="+mj-lt"/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Для </a:t>
            </a:r>
            <a:r>
              <a:rPr lang="ru-RU" sz="2000" dirty="0">
                <a:solidFill>
                  <a:prstClr val="black"/>
                </a:solidFill>
              </a:rPr>
              <a:t>фильтрации используют 500–1000 мл воды.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355600" lvl="0" indent="-355600">
              <a:buFont typeface="+mj-lt"/>
              <a:buAutoNum type="arabicPeriod"/>
            </a:pPr>
            <a:r>
              <a:rPr lang="ru-RU" sz="2000" dirty="0" smtClean="0">
                <a:solidFill>
                  <a:prstClr val="black"/>
                </a:solidFill>
              </a:rPr>
              <a:t>Фильтр </a:t>
            </a:r>
            <a:r>
              <a:rPr lang="ru-RU" sz="2000" dirty="0">
                <a:solidFill>
                  <a:prstClr val="black"/>
                </a:solidFill>
              </a:rPr>
              <a:t>с осадком высушивают при температуре 105–110°С в течение 1,5–2 часов, охлаждают и вновь </a:t>
            </a:r>
            <a:r>
              <a:rPr lang="ru-RU" sz="2000" dirty="0" smtClean="0">
                <a:solidFill>
                  <a:prstClr val="black"/>
                </a:solidFill>
              </a:rPr>
              <a:t>взвешивают.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По </a:t>
            </a:r>
            <a:r>
              <a:rPr lang="ru-RU" sz="2000" dirty="0">
                <a:solidFill>
                  <a:prstClr val="black"/>
                </a:solidFill>
              </a:rPr>
              <a:t>разности масс фильтра до и после фильтрования рассчитывается количество взвешенных веществ в исследуемой </a:t>
            </a:r>
            <a:r>
              <a:rPr lang="ru-RU" sz="2000" dirty="0" smtClean="0">
                <a:solidFill>
                  <a:prstClr val="black"/>
                </a:solidFill>
              </a:rPr>
              <a:t>воде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3074" name="Picture 2" descr="https://www.syl.ru/misc/i/ai/378326/2437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10525"/>
            <a:ext cx="3672408" cy="2284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b.ru/misc/i/gallery/41272/1431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312" y="4210524"/>
            <a:ext cx="2855640" cy="2284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251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11698"/>
            <a:ext cx="914400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Гидрологические </a:t>
            </a:r>
            <a:r>
              <a:rPr lang="ru-RU" b="1" dirty="0" smtClean="0"/>
              <a:t>исследования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836711"/>
            <a:ext cx="43924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Запах. </a:t>
            </a:r>
            <a:r>
              <a:rPr lang="ru-RU" sz="2000" i="1" u="sng" dirty="0">
                <a:solidFill>
                  <a:prstClr val="black"/>
                </a:solidFill>
              </a:rPr>
              <a:t>Чистая вода не имеет запаха. </a:t>
            </a:r>
            <a:r>
              <a:rPr lang="ru-RU" sz="2000" dirty="0">
                <a:solidFill>
                  <a:prstClr val="black"/>
                </a:solidFill>
              </a:rPr>
              <a:t>Появление запаха может быть связано с жизнедеятельностью водных организмов, их отмиранием (естественные запахи) или попаданием в водоем канализационных, сельскохозяйственный или промышленных стоков (искусственные запахи</a:t>
            </a:r>
            <a:r>
              <a:rPr lang="ru-RU" sz="2000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764703"/>
            <a:ext cx="478804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Качественная оценка показателя дается по соответствующим признакам: болотный, землистый, рыбный, гнилостный, ароматический, нефтяной и т. д. Для определения силы запаха колбу с притертой пробкой заполняют на 2/3 водой, интенсивно встряхивают и сразу после открытия фиксируют интенсивность и характер запаха. Сила запаха оценивается по пятибалльной </a:t>
            </a:r>
            <a:r>
              <a:rPr lang="ru-RU" sz="2000" dirty="0" smtClean="0">
                <a:solidFill>
                  <a:prstClr val="black"/>
                </a:solidFill>
              </a:rPr>
              <a:t>шкале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://900igr.net/up/datas/98793/0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5" t="15323" r="5550" b="15679"/>
          <a:stretch/>
        </p:blipFill>
        <p:spPr bwMode="auto">
          <a:xfrm>
            <a:off x="2987824" y="4242578"/>
            <a:ext cx="2108948" cy="2590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12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08720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Arial" pitchFamily="34" charset="0"/>
              <a:buChar char="•"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Цветность воды </a:t>
            </a:r>
            <a:r>
              <a:rPr lang="ru-RU" sz="2000" dirty="0"/>
              <a:t>– качественный показатель, получаемый при сравнении пробы, взятой из водоема, с дистиллированной водой. Для этого исследуемую и дистиллированную воду наливают в стаканы из бесцветного стекла и рассматривают сверху и сбоку на фоне белого листа. Сравнение происходит при дневном освещении. При отсутствии окраски вода считается </a:t>
            </a:r>
            <a:r>
              <a:rPr lang="ru-RU" sz="2000" dirty="0" smtClean="0"/>
              <a:t>бесцветной</a:t>
            </a:r>
            <a:endParaRPr lang="ru-RU" sz="20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111698"/>
            <a:ext cx="914400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Гидрологические </a:t>
            </a:r>
            <a:r>
              <a:rPr lang="ru-RU" b="1" dirty="0" smtClean="0"/>
              <a:t>исследования</a:t>
            </a:r>
            <a:endParaRPr lang="ru-RU" b="1" dirty="0"/>
          </a:p>
        </p:txBody>
      </p:sp>
      <p:pic>
        <p:nvPicPr>
          <p:cNvPr id="5122" name="Picture 2" descr="https://аква-лаб.рф/img/cms/Blog/Pribory/blog16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50" y="2996952"/>
            <a:ext cx="6164684" cy="3503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61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11698"/>
            <a:ext cx="914400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Гидрологические исследования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908720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Arial" pitchFamily="34" charset="0"/>
              <a:buChar char="•"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Температура воды </a:t>
            </a:r>
            <a:r>
              <a:rPr lang="ru-RU" sz="2000" dirty="0"/>
              <a:t>в водоеме определяется родниковым термометром у поверхности и на разных глубинах. Держать термометр в воде необходимо в течении 15 минут. Температуру воды сравнивают с температурой воздуха, а полученные данные заносятся бланк описания реки</a:t>
            </a:r>
          </a:p>
        </p:txBody>
      </p:sp>
      <p:pic>
        <p:nvPicPr>
          <p:cNvPr id="6146" name="Picture 2" descr="http://ae01.alicdn.com/kf/HTB1t9Jwmz7nBKNjSZLeq6zxCFXai/-.jpg_q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3528392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vatars.mds.yandex.net/get-zen_doc/1654267/pub_5d49544b86c4a900adab9412_5d4956606c300400ae4371be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80928"/>
            <a:ext cx="4032448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01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11698"/>
            <a:ext cx="914400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>Гидрологические исследования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08720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Arial" pitchFamily="34" charset="0"/>
              <a:buChar char="•"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Химические свойства воды </a:t>
            </a:r>
            <a:r>
              <a:rPr lang="ru-RU" sz="2000" dirty="0"/>
              <a:t>определяются с помощью комплекта-лаборатории «Пчёлка-У» и его модификаций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43484"/>
            <a:ext cx="4923960" cy="3801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05288" y="5445223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/>
              <a:t>Изучение физических и химических свойств воды оз. </a:t>
            </a:r>
            <a:r>
              <a:rPr lang="ru-RU" sz="1600" i="1" dirty="0" err="1"/>
              <a:t>Лемболовское</a:t>
            </a:r>
            <a:r>
              <a:rPr lang="ru-RU" sz="1600" i="1" dirty="0"/>
              <a:t> (Ленинградская </a:t>
            </a:r>
            <a:r>
              <a:rPr lang="ru-RU" sz="1600" i="1" dirty="0" smtClean="0"/>
              <a:t>область)</a:t>
            </a:r>
          </a:p>
          <a:p>
            <a:pPr algn="ctr"/>
            <a:r>
              <a:rPr lang="ru-RU" sz="1600" i="1" dirty="0" smtClean="0"/>
              <a:t>с </a:t>
            </a:r>
            <a:r>
              <a:rPr lang="ru-RU" sz="1600" i="1" dirty="0"/>
              <a:t>целью экологической оценки состояния озера. </a:t>
            </a:r>
            <a:endParaRPr lang="ru-RU" sz="1600" i="1" dirty="0" smtClean="0"/>
          </a:p>
          <a:p>
            <a:pPr algn="ctr"/>
            <a:r>
              <a:rPr lang="ru-RU" sz="1600" i="1" dirty="0" smtClean="0"/>
              <a:t>Экспедиция </a:t>
            </a:r>
            <a:r>
              <a:rPr lang="ru-RU" sz="1600" i="1" dirty="0"/>
              <a:t>школы №520 Колпинского района 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210113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11698"/>
            <a:ext cx="9144000" cy="137308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Исследования почвенно-растительного покрова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377600"/>
            <a:ext cx="331236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Arial" pitchFamily="34" charset="0"/>
              <a:buChar char="•"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Исследования почвенно-растительного покрова </a:t>
            </a:r>
            <a:r>
              <a:rPr lang="ru-RU" sz="2000" dirty="0"/>
              <a:t>проводятся на ключевых участках по стандартной методике . Первоначально в ходе маршрутных наблюдений выделяются контуры природно-территориальных </a:t>
            </a:r>
            <a:r>
              <a:rPr lang="ru-RU" sz="2000" dirty="0" smtClean="0"/>
              <a:t>комплексов, затем </a:t>
            </a:r>
            <a:r>
              <a:rPr lang="ru-RU" sz="2000" dirty="0" err="1"/>
              <a:t>оконтуриваются</a:t>
            </a:r>
            <a:r>
              <a:rPr lang="ru-RU" sz="2000" dirty="0"/>
              <a:t> ключевые участки, выкапываются почвенные шурфы и проводятся описания фитоценоза и </a:t>
            </a:r>
            <a:r>
              <a:rPr lang="ru-RU" sz="2000" dirty="0" smtClean="0"/>
              <a:t>почвы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"/>
          <a:stretch/>
        </p:blipFill>
        <p:spPr bwMode="auto">
          <a:xfrm>
            <a:off x="3635896" y="1397682"/>
            <a:ext cx="5184576" cy="5304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78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76523"/>
            <a:ext cx="4278426" cy="540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111698"/>
            <a:ext cx="9144000" cy="137308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Исследования почвенно-растительного покрова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376523"/>
            <a:ext cx="44644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Arial" pitchFamily="34" charset="0"/>
              <a:buChar char="•"/>
            </a:pPr>
            <a:r>
              <a:rPr lang="ru-RU" sz="2000" dirty="0"/>
              <a:t>В экологической экспедиции на территории национального парка или других ООПТ рекомендуется провести оценку рекреационной дигрессии лесных фитоценозов, основанную на состоянии травяно-кустарничкового и мохово-лишайникового ярусов </a:t>
            </a:r>
            <a:r>
              <a:rPr lang="ru-RU" sz="2000" dirty="0" smtClean="0"/>
              <a:t>растительности. </a:t>
            </a:r>
            <a:r>
              <a:rPr lang="ru-RU" sz="2000" dirty="0"/>
              <a:t>Следует нанести на карту участки с выявленными признаками дигрессии и оценить степень </a:t>
            </a:r>
            <a:r>
              <a:rPr lang="ru-RU" sz="2000" dirty="0" err="1"/>
              <a:t>нарушенности</a:t>
            </a:r>
            <a:r>
              <a:rPr lang="ru-RU" sz="2000" dirty="0"/>
              <a:t> рекреационной </a:t>
            </a:r>
            <a:r>
              <a:rPr lang="ru-RU" sz="2000" dirty="0" smtClean="0"/>
              <a:t>территории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9884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628814"/>
              </p:ext>
            </p:extLst>
          </p:nvPr>
        </p:nvGraphicFramePr>
        <p:xfrm>
          <a:off x="137098" y="1412777"/>
          <a:ext cx="8869804" cy="5479353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745248"/>
                <a:gridCol w="3409383"/>
                <a:gridCol w="775665"/>
                <a:gridCol w="809227"/>
                <a:gridCol w="809227"/>
                <a:gridCol w="1321054"/>
              </a:tblGrid>
              <a:tr h="49801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Стадии и степени дигрессии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Характер изменения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растительного покрова ПТК под воздействием рекреационного использования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Проективное покрытие, 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</a:rPr>
                        <a:t>Регули-рование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рекреации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26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Мхи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Лесные виды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</a:rPr>
                        <a:t>Луго</a:t>
                      </a:r>
                      <a:r>
                        <a:rPr lang="ru-RU" sz="1600" dirty="0" smtClean="0">
                          <a:effectLst/>
                        </a:rPr>
                        <a:t>-вые </a:t>
                      </a:r>
                      <a:r>
                        <a:rPr lang="ru-RU" sz="1600" dirty="0">
                          <a:effectLst/>
                        </a:rPr>
                        <a:t>виды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26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I – дигрессия отсутствует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Изменений не наблюдается. Древостой здоров с признаками хорошего роста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30-40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20-30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Не требуется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990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II – дигрессия незначительная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Появляются не характерные виды луговых трав (5-10 %). В подросте и подлеске есть поврежденные и усыхающие экземпляры (5‑20%). Есть больные деревья (не более 20%)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50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Увеличение дорожно-тропиночной сети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261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III – дигрессия средней степени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Мхи встречаются только около стволов, проективное покрытие травостоя резко возрастает. Подрост и подлесок средней густоты. Усыхающих и поврежденных экземпляров до 50%. В древостое больных и усыхающих деревьев от 20 до 50%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5-10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80-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90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10-20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увеличение дорожно-</a:t>
                      </a:r>
                      <a:r>
                        <a:rPr lang="ru-RU" sz="1600" dirty="0" err="1">
                          <a:effectLst/>
                        </a:rPr>
                        <a:t>тропиночной</a:t>
                      </a:r>
                      <a:r>
                        <a:rPr lang="ru-RU" sz="1600" dirty="0">
                          <a:effectLst/>
                        </a:rPr>
                        <a:t> сети, создание защитных опушек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0" y="111698"/>
            <a:ext cx="9144000" cy="137308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Исследования почвенно-растительного покрова </a:t>
            </a:r>
          </a:p>
        </p:txBody>
      </p:sp>
    </p:spTree>
    <p:extLst>
      <p:ext uri="{BB962C8B-B14F-4D97-AF65-F5344CB8AC3E}">
        <p14:creationId xmlns:p14="http://schemas.microsoft.com/office/powerpoint/2010/main" val="329055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/>
              <a:t>Экологические </a:t>
            </a:r>
            <a:r>
              <a:rPr lang="ru-RU" b="1" dirty="0" smtClean="0"/>
              <a:t>экспедиции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3888432" cy="4525963"/>
          </a:xfrm>
        </p:spPr>
        <p:txBody>
          <a:bodyPr>
            <a:normAutofit/>
          </a:bodyPr>
          <a:lstStyle/>
          <a:p>
            <a:r>
              <a:rPr lang="ru-RU" sz="2000" dirty="0"/>
              <a:t>Исследовательская деятельность в экспедиции начинается с </a:t>
            </a:r>
            <a:r>
              <a:rPr lang="ru-RU" sz="2000" dirty="0" smtClean="0"/>
              <a:t>рекогносцировочных </a:t>
            </a:r>
            <a:r>
              <a:rPr lang="ru-RU" sz="2000" dirty="0"/>
              <a:t>работ, определения объектов маршрутных и детальных исследований на ключевых участках. Аэрокосмические снимки и GPS-навигаторы обеспечивают точную привязку объектов изучения к топографической </a:t>
            </a:r>
            <a:r>
              <a:rPr lang="ru-RU" sz="2000" dirty="0" smtClean="0"/>
              <a:t>карте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22545" y="944604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Для опознавания на местности могут быть использованы элементы топографической ситуации, хорошо читаемые на карте – поселения, устья притоков, линии электропередач, перекрестки дорог и. т. д. 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Основной для создания картографических могут служить как топографические карты, так и </a:t>
            </a:r>
            <a:r>
              <a:rPr lang="ru-RU" sz="2000" dirty="0" smtClean="0">
                <a:solidFill>
                  <a:prstClr val="black"/>
                </a:solidFill>
              </a:rPr>
              <a:t>аэрофотоснимки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15476" r="67547" b="18939"/>
          <a:stretch/>
        </p:blipFill>
        <p:spPr bwMode="auto">
          <a:xfrm>
            <a:off x="683568" y="4781058"/>
            <a:ext cx="1327899" cy="1838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Картинки по запросу аэрофотосним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38654"/>
            <a:ext cx="285750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аэрофотосним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88" y="4781058"/>
            <a:ext cx="3271966" cy="1838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64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11698"/>
            <a:ext cx="9144000" cy="137308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Исследования почвенно-растительного покрова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898171"/>
              </p:ext>
            </p:extLst>
          </p:nvPr>
        </p:nvGraphicFramePr>
        <p:xfrm>
          <a:off x="177049" y="1412776"/>
          <a:ext cx="8838729" cy="3131059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1768501"/>
                <a:gridCol w="3454812"/>
                <a:gridCol w="670746"/>
                <a:gridCol w="786001"/>
                <a:gridCol w="820011"/>
                <a:gridCol w="133865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IV– дигрессия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</a:rPr>
                        <a:t>сильной степени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C706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Мхи отсутствуют, развит луговой травостой. В древостое от 50 до 70% больных и усыхающих деревьев. Подрост и подлесок редкий, сильно поврежденный (отсутствует)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C70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 Нет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C70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C70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C706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Введение строгого режима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</a:rPr>
                        <a:t>рекреа-ционного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</a:rPr>
                        <a:t>использо-вания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C706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V – деградация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Травяной покров на 80% состоит из злаков. Подрост и подлесок отсутствуют. Древостой </a:t>
                      </a:r>
                      <a:r>
                        <a:rPr lang="ru-RU" sz="1600" dirty="0" err="1">
                          <a:effectLst/>
                        </a:rPr>
                        <a:t>изрежен</a:t>
                      </a:r>
                      <a:r>
                        <a:rPr lang="ru-RU" sz="1600" dirty="0">
                          <a:effectLst/>
                        </a:rPr>
                        <a:t>, больные и усыхающие деревья составляют 70% и более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Нет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Нет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80% - злаки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Требуется </a:t>
                      </a:r>
                      <a:r>
                        <a:rPr lang="ru-RU" sz="1600" dirty="0" err="1" smtClean="0">
                          <a:effectLst/>
                        </a:rPr>
                        <a:t>восста-новление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насаждения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2384" y="4797152"/>
            <a:ext cx="43476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Высокая степень дигрессии служит основанием для разработки мер по снижению антропогенной нагрузки. Так, в музее-заповеднике «Пушкинские Горы» закрыт подход к Дубу Пушкина и ряду других </a:t>
            </a:r>
            <a:r>
              <a:rPr lang="ru-RU" dirty="0" smtClean="0"/>
              <a:t>деревьев</a:t>
            </a:r>
            <a:endParaRPr lang="ru-RU" dirty="0"/>
          </a:p>
        </p:txBody>
      </p:sp>
      <p:pic>
        <p:nvPicPr>
          <p:cNvPr id="11266" name="Picture 2" descr="Тот самый дуб... - Наталья Герасим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618197"/>
            <a:ext cx="3168352" cy="2112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7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11698"/>
            <a:ext cx="9144000" cy="137308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Исследования почвенно-растительного покрова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9929"/>
            <a:ext cx="7344816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99594" y="5974148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err="1"/>
              <a:t>Крупноплощадная</a:t>
            </a:r>
            <a:r>
              <a:rPr lang="ru-RU" sz="1600" i="1" dirty="0"/>
              <a:t> дигрессия 5 стадии в сосняке зеленомошном на месте</a:t>
            </a:r>
          </a:p>
          <a:p>
            <a:pPr algn="ctr"/>
            <a:r>
              <a:rPr lang="ru-RU" sz="1600" i="1" dirty="0"/>
              <a:t> устройства палаточных лагерей у озера Большого </a:t>
            </a:r>
            <a:r>
              <a:rPr lang="ru-RU" sz="1600" i="1" dirty="0" err="1" smtClean="0"/>
              <a:t>Юрсельского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96069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11698"/>
            <a:ext cx="9144000" cy="137308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/>
              <a:t>Исследования почвенно-растительного покрова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9398" y="5768770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/>
              <a:t>Локальное проявление дигрессии на прогулочных тропах и полное уничтожение травяно-кустарничкового и почвенного покрова в сосняке лишайниково-зеленомошном (окрестности базы отдыха «Аврора», </a:t>
            </a:r>
            <a:r>
              <a:rPr lang="ru-RU" sz="1600" i="1" dirty="0" err="1"/>
              <a:t>Лужский</a:t>
            </a:r>
            <a:r>
              <a:rPr lang="ru-RU" sz="1600" i="1" dirty="0"/>
              <a:t> район Ленинградской области)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453464"/>
            <a:ext cx="8424936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03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157" y="1196752"/>
            <a:ext cx="8583686" cy="44012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Т.С. Комиссарова </a:t>
            </a:r>
            <a:r>
              <a:rPr lang="ru-RU" sz="2800" dirty="0" smtClean="0">
                <a:solidFill>
                  <a:prstClr val="black"/>
                </a:solidFill>
              </a:rPr>
              <a:t>– </a:t>
            </a:r>
            <a:r>
              <a:rPr lang="ru-RU" sz="2800" dirty="0" err="1" smtClean="0">
                <a:solidFill>
                  <a:prstClr val="black"/>
                </a:solidFill>
              </a:rPr>
              <a:t>д.п.н</a:t>
            </a:r>
            <a:r>
              <a:rPr lang="ru-RU" sz="2800" dirty="0">
                <a:solidFill>
                  <a:prstClr val="black"/>
                </a:solidFill>
              </a:rPr>
              <a:t>., профессор, директор НИИ географии, экологии и природопользования ЛГУ им. А. С. </a:t>
            </a:r>
            <a:r>
              <a:rPr lang="ru-RU" sz="2800" dirty="0" smtClean="0">
                <a:solidFill>
                  <a:prstClr val="black"/>
                </a:solidFill>
              </a:rPr>
              <a:t>Пушкина</a:t>
            </a:r>
          </a:p>
          <a:p>
            <a:pPr algn="ctr"/>
            <a:r>
              <a:rPr lang="ru-RU" sz="28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А.М. </a:t>
            </a:r>
            <a:r>
              <a:rPr lang="ru-RU" sz="2800" b="1" i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Макарский</a:t>
            </a:r>
            <a:r>
              <a:rPr lang="ru-RU" sz="28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800" dirty="0">
                <a:solidFill>
                  <a:prstClr val="black"/>
                </a:solidFill>
              </a:rPr>
              <a:t>– </a:t>
            </a:r>
            <a:r>
              <a:rPr lang="ru-RU" sz="2800" dirty="0" err="1">
                <a:solidFill>
                  <a:prstClr val="black"/>
                </a:solidFill>
              </a:rPr>
              <a:t>к.п.н</a:t>
            </a:r>
            <a:r>
              <a:rPr lang="ru-RU" sz="2800" dirty="0">
                <a:solidFill>
                  <a:prstClr val="black"/>
                </a:solidFill>
              </a:rPr>
              <a:t>., доцент, почетный работник общего образования РФ, руководитель Ресурсного центра дополнительного образования ГБУДО </a:t>
            </a:r>
            <a:r>
              <a:rPr lang="ru-RU" sz="2800" dirty="0" err="1">
                <a:solidFill>
                  <a:prstClr val="black"/>
                </a:solidFill>
              </a:rPr>
              <a:t>ДТДиМ</a:t>
            </a:r>
            <a:r>
              <a:rPr lang="ru-RU" sz="2800" dirty="0">
                <a:solidFill>
                  <a:prstClr val="black"/>
                </a:solidFill>
              </a:rPr>
              <a:t> Колпинского района </a:t>
            </a:r>
            <a:r>
              <a:rPr lang="ru-RU" sz="2800" dirty="0" smtClean="0">
                <a:solidFill>
                  <a:prstClr val="black"/>
                </a:solidFill>
              </a:rPr>
              <a:t>СПб</a:t>
            </a:r>
          </a:p>
          <a:p>
            <a:pPr lvl="0" algn="ctr"/>
            <a:r>
              <a:rPr lang="ru-RU" sz="28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А.А. Соколова </a:t>
            </a:r>
            <a:r>
              <a:rPr lang="ru-RU" sz="2800" dirty="0">
                <a:solidFill>
                  <a:prstClr val="black"/>
                </a:solidFill>
              </a:rPr>
              <a:t>– </a:t>
            </a:r>
            <a:r>
              <a:rPr lang="ru-RU" sz="2800" dirty="0" err="1">
                <a:solidFill>
                  <a:prstClr val="black"/>
                </a:solidFill>
              </a:rPr>
              <a:t>д.г.н</a:t>
            </a:r>
            <a:r>
              <a:rPr lang="ru-RU" sz="2800" dirty="0">
                <a:solidFill>
                  <a:prstClr val="black"/>
                </a:solidFill>
              </a:rPr>
              <a:t>., </a:t>
            </a:r>
            <a:r>
              <a:rPr lang="ru-RU" sz="2800" dirty="0" smtClean="0">
                <a:solidFill>
                  <a:prstClr val="black"/>
                </a:solidFill>
              </a:rPr>
              <a:t>доцент, методист </a:t>
            </a:r>
            <a:r>
              <a:rPr lang="ru-RU" sz="2800" dirty="0">
                <a:solidFill>
                  <a:prstClr val="black"/>
                </a:solidFill>
              </a:rPr>
              <a:t>Ресурсного центра дополнительного образования ГБУДО </a:t>
            </a:r>
            <a:r>
              <a:rPr lang="ru-RU" sz="2800" dirty="0" err="1">
                <a:solidFill>
                  <a:prstClr val="black"/>
                </a:solidFill>
              </a:rPr>
              <a:t>ДТДиМ</a:t>
            </a:r>
            <a:r>
              <a:rPr lang="ru-RU" sz="2800" dirty="0">
                <a:solidFill>
                  <a:prstClr val="black"/>
                </a:solidFill>
              </a:rPr>
              <a:t> Колпинского района </a:t>
            </a:r>
            <a:r>
              <a:rPr lang="ru-RU" sz="2800" dirty="0" smtClean="0">
                <a:solidFill>
                  <a:prstClr val="black"/>
                </a:solidFill>
              </a:rPr>
              <a:t>СПб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88640"/>
            <a:ext cx="8229600" cy="79208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Авторы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940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/>
              <a:t>Экологические </a:t>
            </a:r>
            <a:r>
              <a:rPr lang="ru-RU" b="1" dirty="0" smtClean="0"/>
              <a:t>экспедиции</a:t>
            </a:r>
            <a:endParaRPr lang="ru-RU" b="1" dirty="0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0288"/>
            <a:ext cx="8496944" cy="48469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13897" y="5877272"/>
            <a:ext cx="8362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/>
              <a:t>Территория исследований для создания проекта экологической тропы в долине р. Пшада (Краснодарский край). Маркерами обозначены устья притоков: </a:t>
            </a:r>
          </a:p>
          <a:p>
            <a:pPr algn="ctr"/>
            <a:r>
              <a:rPr lang="ru-RU" sz="1600" i="1" dirty="0"/>
              <a:t>Щель Оленичева и Щель Панасова </a:t>
            </a:r>
          </a:p>
        </p:txBody>
      </p:sp>
    </p:spTree>
    <p:extLst>
      <p:ext uri="{BB962C8B-B14F-4D97-AF65-F5344CB8AC3E}">
        <p14:creationId xmlns:p14="http://schemas.microsoft.com/office/powerpoint/2010/main" val="37871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Геоморфологические исследования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1864" y="1215223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Изучение природных объектов, расположенных в местностях с пересеченным рельефом, предполагает построение топографический профилей. При отсутствии технического нивелира могут быть использованы методики, применяемые в школьных курсах </a:t>
            </a:r>
            <a:r>
              <a:rPr lang="ru-RU" sz="2000" dirty="0" smtClean="0"/>
              <a:t>географии</a:t>
            </a:r>
            <a:endParaRPr lang="ru-RU" sz="2000" dirty="0"/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2543032"/>
            <a:ext cx="8013576" cy="36686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296344" y="621166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/>
              <a:t>Измерение высоты холма с помощью школьного нивелира</a:t>
            </a:r>
          </a:p>
        </p:txBody>
      </p:sp>
    </p:spTree>
    <p:extLst>
      <p:ext uri="{BB962C8B-B14F-4D97-AF65-F5344CB8AC3E}">
        <p14:creationId xmlns:p14="http://schemas.microsoft.com/office/powerpoint/2010/main" val="432857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Геоморфологические исследования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1864" y="1215223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Изучение рельефа начинается с описания морфологии элементов земной поверхности: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абсолютная </a:t>
            </a:r>
            <a:r>
              <a:rPr lang="ru-RU" sz="2000" dirty="0"/>
              <a:t>и относительная высота;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крутизна </a:t>
            </a:r>
            <a:r>
              <a:rPr lang="ru-RU" sz="2000" dirty="0"/>
              <a:t>склонов: пологие склоны (5–10°), умеренно крутые (10–20°), крутые (20–45°), близкие к отвесным (более 45°);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профиль </a:t>
            </a:r>
            <a:r>
              <a:rPr lang="ru-RU" sz="2000" dirty="0"/>
              <a:t>склонов (прямые, вогнутые, выпуклые) и др. </a:t>
            </a:r>
            <a:endParaRPr lang="ru-RU" sz="2000" dirty="0" smtClean="0"/>
          </a:p>
          <a:p>
            <a:r>
              <a:rPr lang="ru-RU" sz="2000" dirty="0"/>
              <a:t>Далее определяется состав слагающих формы рельефа коренных пород и осадочных отложений, их гранулометрический состав, </a:t>
            </a:r>
            <a:r>
              <a:rPr lang="ru-RU" sz="2000" dirty="0" smtClean="0"/>
              <a:t>происхождение</a:t>
            </a:r>
            <a:endParaRPr lang="ru-RU" sz="2000" dirty="0"/>
          </a:p>
        </p:txBody>
      </p:sp>
      <p:pic>
        <p:nvPicPr>
          <p:cNvPr id="2050" name="Picture 2" descr="Картинки по запросу крутизна склон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64" y="3773551"/>
            <a:ext cx="4460132" cy="29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склоны прямые, вогнутые, выпуклы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286" y="3789039"/>
            <a:ext cx="4038538" cy="294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60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68" y="3246549"/>
            <a:ext cx="8568952" cy="31347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Геоморфологические исследования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1276" y="1215223"/>
            <a:ext cx="88821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Описание речной долины выполняется по геоморфологическим </a:t>
            </a:r>
            <a:r>
              <a:rPr lang="ru-RU" dirty="0" smtClean="0"/>
              <a:t>профилям</a:t>
            </a:r>
            <a:r>
              <a:rPr lang="ru-RU" dirty="0"/>
              <a:t>, которые прокладываются «</a:t>
            </a:r>
            <a:r>
              <a:rPr lang="ru-RU" dirty="0" err="1"/>
              <a:t>вкрест</a:t>
            </a:r>
            <a:r>
              <a:rPr lang="ru-RU" dirty="0"/>
              <a:t>» простирания долины от уреза воды до водораздельной </a:t>
            </a:r>
            <a:r>
              <a:rPr lang="ru-RU" dirty="0" smtClean="0"/>
              <a:t>равнины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Производятся измерения крутизны уступа, высоты террас над урезом воды, ширины площадки пойменной и надпойменных террас. Работы начинаются от уреза воды, абсолютная высота которого определяется по топографической карте. Эклиметром измеряется угол наклона уступа, а школьным нивелиром – </a:t>
            </a:r>
            <a:r>
              <a:rPr lang="ru-RU" dirty="0" smtClean="0"/>
              <a:t>высота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96344" y="639671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/>
              <a:t>Строение поперечного профиля долины реки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9328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98539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Геоморфологические исследования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1276" y="1112063"/>
            <a:ext cx="4070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Далее проводится описание низкой (затапливаемой ежегодно) и высокой поймы – пойменной террасы, которая затапливается не нерегулярно, раз в несколько лет. При описании строения поймы отмечается наличие береговых валов, </a:t>
            </a:r>
            <a:r>
              <a:rPr lang="ru-RU" sz="2000" dirty="0" err="1"/>
              <a:t>старичных</a:t>
            </a:r>
            <a:r>
              <a:rPr lang="ru-RU" sz="2000" dirty="0"/>
              <a:t> озёр и т. п.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05273" y="1100524"/>
            <a:ext cx="47160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Ширина площадки пойменной террасы измеряется от бровки уступа до тылового шва, отделяющего пойму от комплекса надпойменных террас. Далее измеряется крутизна уступа, его высота и т. д. Все измерения и зарисовки заносятся в полевой дневник. По этим данным строится геоморфологический профиль поймы и террас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882" y="4239251"/>
            <a:ext cx="5266438" cy="228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7" y="4246891"/>
            <a:ext cx="3278596" cy="2278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4676930" y="6519446"/>
            <a:ext cx="32143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dirty="0"/>
              <a:t>Поперечный профиль поймы реки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444" y="6525344"/>
            <a:ext cx="33842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dirty="0"/>
              <a:t>Поперечный профиль террасы реки</a:t>
            </a:r>
          </a:p>
        </p:txBody>
      </p:sp>
    </p:spTree>
    <p:extLst>
      <p:ext uri="{BB962C8B-B14F-4D97-AF65-F5344CB8AC3E}">
        <p14:creationId xmlns:p14="http://schemas.microsoft.com/office/powerpoint/2010/main" val="233251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Геоморфологические исследования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1276" y="1254413"/>
            <a:ext cx="87512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Морфология долин рек равнинного и горного типа имеет существенные различия. Горные ущелья и теснины практически не имеют поймы. Для равнинных рек характерны поймы с </a:t>
            </a:r>
            <a:r>
              <a:rPr lang="ru-RU" sz="2000" dirty="0" err="1"/>
              <a:t>меандрирующим</a:t>
            </a:r>
            <a:r>
              <a:rPr lang="ru-RU" sz="2000" dirty="0"/>
              <a:t> руслом, в том числе </a:t>
            </a:r>
            <a:r>
              <a:rPr lang="ru-RU" sz="2000" dirty="0" err="1"/>
              <a:t>широкопойменные</a:t>
            </a:r>
            <a:r>
              <a:rPr lang="ru-RU" sz="2000" dirty="0"/>
              <a:t>. По строению профиля различаются долины </a:t>
            </a:r>
            <a:r>
              <a:rPr lang="ru-RU" sz="2000" i="1" u="sng" dirty="0"/>
              <a:t>симметричные</a:t>
            </a:r>
            <a:r>
              <a:rPr lang="ru-RU" sz="2000" dirty="0"/>
              <a:t> и </a:t>
            </a:r>
            <a:r>
              <a:rPr lang="ru-RU" sz="2000" i="1" u="sng" dirty="0" smtClean="0"/>
              <a:t>асимметричные</a:t>
            </a:r>
            <a:endParaRPr lang="ru-RU" sz="2000" i="1" u="sng" dirty="0"/>
          </a:p>
        </p:txBody>
      </p:sp>
      <p:pic>
        <p:nvPicPr>
          <p:cNvPr id="5" name="Рисунок 4"/>
          <p:cNvPicPr/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924943"/>
            <a:ext cx="5472608" cy="3816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Прямая со стрелкой 6"/>
          <p:cNvCxnSpPr>
            <a:stCxn id="5" idx="3"/>
          </p:cNvCxnSpPr>
          <p:nvPr/>
        </p:nvCxnSpPr>
        <p:spPr>
          <a:xfrm flipV="1">
            <a:off x="5940152" y="4833155"/>
            <a:ext cx="648072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588224" y="3306302"/>
            <a:ext cx="24117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Участок долины р. Оредеж с асимметричным строением профиля (</a:t>
            </a:r>
            <a:r>
              <a:rPr lang="ru-RU" sz="1600" i="1" dirty="0" err="1"/>
              <a:t>Сиверское</a:t>
            </a:r>
            <a:r>
              <a:rPr lang="ru-RU" sz="1600" i="1" dirty="0"/>
              <a:t> городское поселение, Ленинградская область). Застройка подходит к бровке обрыва коренного правого берега. На левом берегу виден уступ, разделяющий высокую и низкую пойму </a:t>
            </a:r>
          </a:p>
        </p:txBody>
      </p:sp>
    </p:spTree>
    <p:extLst>
      <p:ext uri="{BB962C8B-B14F-4D97-AF65-F5344CB8AC3E}">
        <p14:creationId xmlns:p14="http://schemas.microsoft.com/office/powerpoint/2010/main" val="186100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35748"/>
            <a:ext cx="914400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Гидрологические </a:t>
            </a:r>
            <a:r>
              <a:rPr lang="ru-RU" b="1" dirty="0" smtClean="0"/>
              <a:t>исследования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5292" y="908720"/>
            <a:ext cx="47187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Гидрологические исследования </a:t>
            </a:r>
            <a:r>
              <a:rPr lang="ru-RU" sz="2000" dirty="0"/>
              <a:t>нацелены на анализ экологического состояния рек, озер, водохранилищ. В полевых условиях определяют физические и химические свойства воды, характеризующие состояние водоема, пригодность воды для питья и использования в рекреационных и хозяйственных целях. На экологическое состояние водотоков </a:t>
            </a:r>
            <a:r>
              <a:rPr lang="ru-RU" sz="2000" dirty="0" smtClean="0"/>
              <a:t>влияют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условия протекания,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извилистость русла,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г</a:t>
            </a:r>
            <a:r>
              <a:rPr lang="ru-RU" sz="2000" dirty="0" smtClean="0"/>
              <a:t>лубина,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рельеф </a:t>
            </a:r>
            <a:r>
              <a:rPr lang="ru-RU" sz="2000" dirty="0"/>
              <a:t>дна и </a:t>
            </a:r>
            <a:r>
              <a:rPr lang="ru-RU" sz="2000" dirty="0" smtClean="0"/>
              <a:t>др.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862553"/>
            <a:ext cx="4032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Для определения качества воды необходимо выявить следующие </a:t>
            </a:r>
            <a:r>
              <a:rPr lang="ru-RU" sz="2000" dirty="0" smtClean="0"/>
              <a:t>показатели: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прозрачность,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мутность,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з</a:t>
            </a:r>
            <a:r>
              <a:rPr lang="ru-RU" sz="2000" dirty="0" smtClean="0"/>
              <a:t>апах,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цветность</a:t>
            </a:r>
            <a:endParaRPr lang="ru-RU" sz="2000" dirty="0"/>
          </a:p>
        </p:txBody>
      </p:sp>
      <p:pic>
        <p:nvPicPr>
          <p:cNvPr id="5124" name="Picture 4" descr="Картинки по запросу прозрачность вод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25" y="3109322"/>
            <a:ext cx="3418091" cy="2338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запах вод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90869"/>
            <a:ext cx="2298966" cy="1927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55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1321</Words>
  <Application>Microsoft Office PowerPoint</Application>
  <PresentationFormat>Экран (4:3)</PresentationFormat>
  <Paragraphs>126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Содержание научно-исследовательской работы экспедиции</vt:lpstr>
      <vt:lpstr>Экологические экспедиции</vt:lpstr>
      <vt:lpstr>Экологические экспедиции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Содержание научно-исследовательской работы экспедиции</dc:title>
  <dc:creator>HP</dc:creator>
  <cp:lastModifiedBy>Пользователь Windows</cp:lastModifiedBy>
  <cp:revision>20</cp:revision>
  <dcterms:created xsi:type="dcterms:W3CDTF">2019-11-04T20:21:14Z</dcterms:created>
  <dcterms:modified xsi:type="dcterms:W3CDTF">2019-11-19T09:53:23Z</dcterms:modified>
</cp:coreProperties>
</file>