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1" r:id="rId4"/>
    <p:sldId id="263" r:id="rId5"/>
    <p:sldId id="284" r:id="rId6"/>
    <p:sldId id="259" r:id="rId7"/>
    <p:sldId id="260" r:id="rId8"/>
    <p:sldId id="265" r:id="rId9"/>
    <p:sldId id="285" r:id="rId10"/>
    <p:sldId id="258" r:id="rId11"/>
    <p:sldId id="281" r:id="rId12"/>
    <p:sldId id="266" r:id="rId13"/>
    <p:sldId id="268" r:id="rId14"/>
    <p:sldId id="282" r:id="rId15"/>
    <p:sldId id="267" r:id="rId16"/>
    <p:sldId id="271" r:id="rId17"/>
    <p:sldId id="270" r:id="rId18"/>
    <p:sldId id="275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3D56-4981-4C9C-BD7A-A92DA7370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1CB8-2BF5-48A4-B189-C9EEEEAB9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5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3603-657F-4FD7-B607-B30BA1D8B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0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B9A-31E4-407D-A9FD-60BD75E5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AB7F-6055-4B93-8882-C819DFF21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5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9716-E007-45EB-BBA3-5857F364A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1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F12C-58FE-4D55-BEC8-532A51D24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3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0358-6BDB-4EF8-AD82-29E1374D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0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824E-AC27-40DB-AF27-2E4518F5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4BC7-A37A-42D9-97F3-C709A598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1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94F8-520A-4215-A4B1-CBC0023F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5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6888-2A2D-4416-8C64-4A338F90F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9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6E88-B841-4567-A409-7D1FE02E8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3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16D2-2CC3-4C16-A7C5-B5D62DDB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9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01A8-9E57-4F49-BF47-843676CE1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2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EA8B-0782-42BF-8F5B-E81C8FD39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4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DAC9-D75C-4AC5-9E2F-634DC0D5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8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274ED4-0956-4A56-B737-D47084BC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1" r:id="rId7"/>
    <p:sldLayoutId id="2147483701" r:id="rId8"/>
    <p:sldLayoutId id="2147483692" r:id="rId9"/>
    <p:sldLayoutId id="2147483693" r:id="rId10"/>
    <p:sldLayoutId id="2147483702" r:id="rId11"/>
    <p:sldLayoutId id="2147483703" r:id="rId12"/>
    <p:sldLayoutId id="2147483694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2286000"/>
          </a:xfrm>
        </p:spPr>
        <p:txBody>
          <a:bodyPr anchor="ctr"/>
          <a:lstStyle/>
          <a:p>
            <a:r>
              <a:rPr lang="ru-RU" sz="4400">
                <a:ln>
                  <a:noFill/>
                </a:ln>
              </a:rPr>
              <a:t>Подросток 21 века, взгляд из будущего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657600"/>
            <a:ext cx="61722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 Панченко Ольга Григорьевна</a:t>
            </a:r>
            <a:r>
              <a:rPr lang="ru-RU" sz="1800"/>
              <a:t> к.филос.н. доцент,советник руководителя  направления развития  детского отдыха  ФГБОУ ДО ФЦДЮТиК ,почетный работник высшего профессионального образования Российской федерации</a:t>
            </a:r>
          </a:p>
          <a:p>
            <a:pPr>
              <a:lnSpc>
                <a:spcPct val="80000"/>
              </a:lnSpc>
            </a:pPr>
            <a:r>
              <a:rPr lang="ru-RU" sz="1800" b="1"/>
              <a:t>Казурова Ольга Алексеевна</a:t>
            </a:r>
            <a:r>
              <a:rPr lang="ru-RU" sz="1800"/>
              <a:t>, старший преподаватель ВлГУ,   директор лагеря «Олимп», г. Владимир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ерево, внешний, забор, скамейк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/>
          <a:srcRect l="9905" r="14974"/>
          <a:stretch/>
        </p:blipFill>
        <p:spPr>
          <a:xfrm>
            <a:off x="4495800" y="685800"/>
            <a:ext cx="3983038" cy="530225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39195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- ЖЕРТВЫ ПОРОКОВ ВЗРОСЛЫХ"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3556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492250"/>
            <a:ext cx="3886200" cy="4495800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2000"/>
              <a:t>15-ФИГУРНАЯ КОМПОЗИЦИЯ УСТАНОВЛЕНА В Г. МОСКВА В ВОСТОЧНОЙ ЧАСТИ СКВЕРА НА БОЛОТНОЙ ПЛОЩАДИ.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/>
              <a:t>ЕЕ АВТОР - МИХАИЛ МИХАЙЛОВИЧ ШЕМЯКИН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Исследовательское образование подростков: взгляд в будущее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сейчас происходит в исследовательском образовании:</a:t>
            </a:r>
          </a:p>
          <a:p>
            <a:pPr lvl="1" fontAlgn="auto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Ценность исследовательской деятельности для развития</a:t>
            </a:r>
          </a:p>
          <a:p>
            <a:pPr lvl="1" fontAlgn="auto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Ресурсы</a:t>
            </a:r>
          </a:p>
          <a:p>
            <a:pPr lvl="1" fontAlgn="auto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Дефициты</a:t>
            </a:r>
          </a:p>
          <a:p>
            <a:pPr lvl="1" fontAlgn="auto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«Где я сейчас нахожусь?»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Тренды развития образования:</a:t>
            </a:r>
          </a:p>
          <a:p>
            <a:pPr marL="0" indent="0" fontAlgn="auto">
              <a:buFont typeface="Arial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Глобализация, информатизация, персонификация, формирование метапредметных компетенций.</a:t>
            </a:r>
          </a:p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Где я буду через 10 лет – тенденции!</a:t>
            </a:r>
          </a:p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где я хочу быть? – Идеал исследовательского образования подростков! Преодоление дефицитов, использование ресурсов!!!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>
                  <a:noFill/>
                </a:ln>
              </a:rPr>
              <a:t>Смысл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2438400"/>
            <a:ext cx="8072437" cy="441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200"/>
              <a:t>	1) суть, главное, основное содержание (иногда скрытое) в явлении, сообщении или поведенческих проявлениях-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/>
              <a:t>	2) личностная значимость тех или иных явлений, сообщений или действий, их отношение к интересам, потребностям и жизненному контексту в целом конкретного субъекта.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/>
              <a:t>	Понятие "С." является междисциплинарным и, как правило, используется вместе с понятием значения, причем единая традиция его употребления не выработана: в лингвистике, логике и теории познания понятие С. чаще используется в первом определении, фактически синонимично понятию значения- в психологии, социологии и философской антропологии оно чаще используется во втором определении, образуя с понятием значения полярную оппозицию. Проблема концептуального разведения понятий значения и С. осложняется тем, что в англоязычных работах оба понятия обозначаются одним и тем же словом "meaning"- другое слово, обозначающее С. — "sense" — используется в научной литературе весьма редко. Понятие "С." стало использоваться философами, лингвистами и искусствоведами, начиная со второй половины XIX в., особенно активно в первой половине ХХ в. (Ф. Ницше, Э. Шпрангер, Э. Гуссерль, Ж.-П. Сартр, М. Мерло-Понти, М. Вебер, А.А. Потебня, Г. Фреге, М.М. Бахтин и др.),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/>
              <a:t>	Что было связано с ростом внимания к субъективной реальности человека, к его практическому бытию и непосредственным содержаниям сознания. При этом почти никто из авторов, использовавших это понятие, не рассматривал его как требующее строгой концептуализации, поэтому разные авторы понимают С. по-разному, не соотносясь в своем понимании друг с другом. Такая же ситуация до сих пор имеет место в психологии, где, начиная с З. Фрейда, можно проследить несколько десятков различных пониманий С., в большинстве случаев никак не связанных между собой.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086600" cy="1303338"/>
          </a:xfrm>
        </p:spPr>
        <p:txBody>
          <a:bodyPr/>
          <a:lstStyle/>
          <a:p>
            <a:r>
              <a:rPr lang="ru-RU">
                <a:ln>
                  <a:noFill/>
                </a:ln>
              </a:rPr>
              <a:t>Испытания: психологическая и философская инициация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1910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ИНИЦИАЦИЯ (от лат.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initiatio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— вводить, посвящать в таинство) — общее название системы ритуалов и обрядов, обозначающих изменение социального, полового или возрастного статуса. В узком значении слова инициация есть характерное главным образом для первобытной культуры посвящение подростков во взрослые полноправные члены социума, являющееся важнейшим этапом социализации личности. В научной литературе инициация наиболее полно охарактеризована в трудах современных французских ученых — этнолога 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религиеведа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Арнольда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ван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Геннепа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(1873—1957) и философа М.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Элиаде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Согласно теории переходных ритмов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Теннепа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теории жизненных кризисов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Элиаде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инициационный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комплекс действий (в основном обрядовых), посредством которых совершается и формально закрепляется смена социального статуса индивида, происходит включение его в какое-либо замкнутое объединение, всегда связан со структурой и историей конкретного общества. Не имевшие первоначально религиозной окраски обряды инициации со временем приобрели религиозный характер и стали связываться с переживанием религиозного опыта.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Наиболее распространенными формами обрядов инициации являются: очистительные обряды; физические и моральные испытания инициируемого, в т. ч. временная изоляция его от привычного социального окружения; получение нового имени, особых знаков отличия, подчеркивающих социальную грань между инициированными и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неициированными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и др.(лагерь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навыков,испытаний,,экстрим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ln>
                <a:noFill/>
              </a:ln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DSC050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5" t="8539"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Freeform: Shap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: Shape 1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364288"/>
            <a:ext cx="9144000" cy="493712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1855788"/>
            <a:ext cx="0" cy="3146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11238"/>
            <a:ext cx="3352800" cy="4314825"/>
          </a:xfrm>
        </p:spPr>
        <p:txBody>
          <a:bodyPr/>
          <a:lstStyle/>
          <a:p>
            <a:r>
              <a:rPr lang="ru-RU" altLang="ru-RU" sz="2900">
                <a:ln>
                  <a:noFill/>
                </a:ln>
              </a:rPr>
              <a:t> </a:t>
            </a:r>
            <a:r>
              <a:rPr lang="ru-RU" altLang="ru-RU" sz="2900" b="1">
                <a:ln>
                  <a:noFill/>
                </a:ln>
              </a:rPr>
              <a:t>ТВОРЧЕСТВО В ПОЗНАНИИ  СОТВОРЕННЫХ ДРУГИМИ  СМЫСЛОВ</a:t>
            </a:r>
          </a:p>
        </p:txBody>
      </p:sp>
      <p:sp>
        <p:nvSpPr>
          <p:cNvPr id="28682" name="Содержимое 2"/>
          <p:cNvSpPr>
            <a:spLocks noGrp="1"/>
          </p:cNvSpPr>
          <p:nvPr>
            <p:ph idx="4294967295"/>
          </p:nvPr>
        </p:nvSpPr>
        <p:spPr>
          <a:xfrm>
            <a:off x="4191000" y="1752600"/>
            <a:ext cx="5181600" cy="4314825"/>
          </a:xfrm>
        </p:spPr>
        <p:txBody>
          <a:bodyPr anchor="ctr"/>
          <a:lstStyle/>
          <a:p>
            <a:pPr marL="228600" indent="-228600">
              <a:buFontTx/>
              <a:buNone/>
            </a:pPr>
            <a:endParaRPr lang="ru-RU" altLang="ru-RU"/>
          </a:p>
          <a:p>
            <a:pPr marL="228600" indent="-228600" algn="ctr">
              <a:buFontTx/>
              <a:buNone/>
            </a:pPr>
            <a:r>
              <a:rPr lang="ru-RU" altLang="ru-RU"/>
              <a:t>АРТЕАКТ – АРТЕФАКТ – </a:t>
            </a:r>
            <a:br>
              <a:rPr lang="ru-RU" altLang="ru-RU"/>
            </a:br>
            <a:r>
              <a:rPr lang="ru-RU" altLang="ru-RU"/>
              <a:t>АРТЕАКТ</a:t>
            </a:r>
          </a:p>
          <a:p>
            <a:pPr marL="228600" indent="-228600" algn="ctr">
              <a:buFontTx/>
              <a:buNone/>
            </a:pPr>
            <a:r>
              <a:rPr lang="ru-RU" altLang="ru-RU" sz="1800"/>
              <a:t>ЧТО ЭТО?</a:t>
            </a:r>
          </a:p>
          <a:p>
            <a:pPr marL="228600" indent="-228600" algn="ctr">
              <a:buClr>
                <a:srgbClr val="B80E0F"/>
              </a:buClr>
              <a:buFontTx/>
              <a:buNone/>
            </a:pPr>
            <a:r>
              <a:rPr lang="ru-RU" altLang="ru-RU" sz="1800"/>
              <a:t> ЧТЕНИЕ ХУДОЖЕСВЕННОЙ, ФИЛОСОФСКОЙ И НАУЧНОЙ ЛИТЕРАТУРЫ;</a:t>
            </a:r>
          </a:p>
          <a:p>
            <a:pPr marL="228600" indent="-228600" algn="ctr">
              <a:buClr>
                <a:srgbClr val="B80E0F"/>
              </a:buClr>
              <a:buFontTx/>
              <a:buNone/>
            </a:pPr>
            <a:r>
              <a:rPr lang="ru-RU" altLang="ru-RU" sz="1800"/>
              <a:t>  ПРОСМОТР  ФИЛЬМОВ;</a:t>
            </a:r>
          </a:p>
          <a:p>
            <a:pPr marL="228600" indent="-228600" algn="ctr">
              <a:buClr>
                <a:srgbClr val="B80E0F"/>
              </a:buClr>
              <a:buFontTx/>
              <a:buNone/>
            </a:pPr>
            <a:r>
              <a:rPr lang="ru-RU" altLang="ru-RU" sz="1800"/>
              <a:t> ВСТРЕЧА С ЛЮБЫМИ </a:t>
            </a:r>
            <a:br>
              <a:rPr lang="ru-RU" altLang="ru-RU" sz="1800"/>
            </a:br>
            <a:r>
              <a:rPr lang="ru-RU" altLang="ru-RU" sz="1800"/>
              <a:t>ПРОИЗВЕДЕНИЯМИ ИСКУССТВА;</a:t>
            </a:r>
          </a:p>
          <a:p>
            <a:pPr marL="228600" indent="-228600" algn="ctr">
              <a:buClr>
                <a:srgbClr val="B80E0F"/>
              </a:buClr>
              <a:buFontTx/>
              <a:buNone/>
            </a:pPr>
            <a:r>
              <a:rPr lang="ru-RU" altLang="ru-RU" sz="1800"/>
              <a:t> ПОПЫТКА ТВОРЧЕСТВА.</a:t>
            </a:r>
          </a:p>
          <a:p>
            <a:pPr marL="228600" indent="-228600">
              <a:buClr>
                <a:srgbClr val="B80E0F"/>
              </a:buClr>
              <a:buFontTx/>
              <a:buNone/>
            </a:pPr>
            <a:endParaRPr lang="ru-RU" altLang="ru-RU" sz="1800"/>
          </a:p>
          <a:p>
            <a:pPr marL="228600" indent="-228600">
              <a:buFontTx/>
              <a:buNone/>
            </a:pPr>
            <a:endParaRPr lang="ru-RU" altLang="ru-RU"/>
          </a:p>
          <a:p>
            <a:pPr marL="228600" indent="-228600">
              <a:buFontTx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: Shap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052763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8" name="Freeform: Shape 1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7145" y="1"/>
            <a:ext cx="6096856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41300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2290763" cy="4406900"/>
          </a:xfrm>
        </p:spPr>
        <p:txBody>
          <a:bodyPr/>
          <a:lstStyle/>
          <a:p>
            <a:r>
              <a:rPr lang="ru-RU" altLang="ru-RU" sz="2800">
                <a:ln>
                  <a:noFill/>
                </a:ln>
                <a:solidFill>
                  <a:srgbClr val="FFFFFF"/>
                </a:solidFill>
              </a:rPr>
              <a:t>ФАКТОРЫ РИСКА</a:t>
            </a:r>
          </a:p>
        </p:txBody>
      </p:sp>
      <p:sp>
        <p:nvSpPr>
          <p:cNvPr id="34819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 rtlCol="0" anchor="ctr">
            <a:normAutofit fontScale="25000" lnSpcReduction="20000"/>
          </a:bodyPr>
          <a:lstStyle/>
          <a:p>
            <a:pPr marL="0" indent="0" fontAlgn="auto">
              <a:buFontTx/>
              <a:buNone/>
              <a:defRPr/>
            </a:pPr>
            <a:r>
              <a:rPr lang="ru-RU" alt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9707" name="Прямоугольник 1"/>
          <p:cNvSpPr>
            <a:spLocks noChangeArrowheads="1"/>
          </p:cNvSpPr>
          <p:nvPr/>
        </p:nvSpPr>
        <p:spPr bwMode="auto">
          <a:xfrm>
            <a:off x="3294063" y="184150"/>
            <a:ext cx="541496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800">
                <a:solidFill>
                  <a:schemeClr val="tx1"/>
                </a:solidFill>
                <a:latin typeface="Impact" panose="020B0806030902050204" pitchFamily="34" charset="0"/>
              </a:rPr>
              <a:t>  </a:t>
            </a:r>
            <a:r>
              <a:rPr lang="ru-RU">
                <a:solidFill>
                  <a:srgbClr val="000000"/>
                </a:solidFill>
                <a:latin typeface="Impact" panose="020B0806030902050204" pitchFamily="34" charset="0"/>
              </a:rPr>
              <a:t>Дисфункция семейных систем;</a:t>
            </a:r>
            <a:endParaRPr lang="ru-RU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Impact" panose="020B0806030902050204" pitchFamily="34" charset="0"/>
              </a:rPr>
              <a:t> Несбалансированность образовательной среды.</a:t>
            </a:r>
            <a:endParaRPr lang="ru-RU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tx1"/>
                </a:solidFill>
                <a:latin typeface="Impact" panose="020B0806030902050204" pitchFamily="34" charset="0"/>
              </a:rPr>
              <a:t> Школьная дезадаптация;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tx1"/>
                </a:solidFill>
                <a:latin typeface="Impact" panose="020B0806030902050204" pitchFamily="34" charset="0"/>
              </a:rPr>
              <a:t>  Отставания в школе;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tx1"/>
                </a:solidFill>
                <a:latin typeface="Impact" panose="020B0806030902050204" pitchFamily="34" charset="0"/>
              </a:rPr>
              <a:t> Необоснованно суровая и  непоследовательная дисциплинарная практика;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tx1"/>
                </a:solidFill>
                <a:latin typeface="Impact" panose="020B0806030902050204" pitchFamily="34" charset="0"/>
              </a:rPr>
              <a:t> Нервно-психические заболевания  (депрессии!);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>
                <a:solidFill>
                  <a:schemeClr val="tx1"/>
                </a:solidFill>
                <a:latin typeface="Impact" panose="020B0806030902050204" pitchFamily="34" charset="0"/>
              </a:rPr>
              <a:t>Поведенческие девиации.</a:t>
            </a:r>
            <a:endParaRPr lang="ru-RU" sz="28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691" y="0"/>
            <a:ext cx="876441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4282257"/>
            <a:ext cx="849654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653928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22238" y="293688"/>
            <a:ext cx="8526463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2" name="5-Point Star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3165475" y="5111750"/>
            <a:ext cx="387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36" name="Picture 8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9525" y="0"/>
            <a:ext cx="5330825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88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350" y="0"/>
            <a:ext cx="5067300" cy="657701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0" name="Rectangle 8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67375" y="450850"/>
            <a:ext cx="3128963" cy="594995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30740" name="Содержимое 3" descr="x_89406bbb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1213" y="669925"/>
            <a:ext cx="2733675" cy="5483225"/>
          </a:xfrm>
        </p:spPr>
      </p:pic>
      <p:sp>
        <p:nvSpPr>
          <p:cNvPr id="307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81125"/>
            <a:ext cx="4876800" cy="2900363"/>
          </a:xfrm>
        </p:spPr>
        <p:txBody>
          <a:bodyPr anchor="b"/>
          <a:lstStyle/>
          <a:p>
            <a:pPr algn="r"/>
            <a:r>
              <a:rPr lang="en-US" altLang="ru-RU" sz="5600">
                <a:ln>
                  <a:noFill/>
                </a:ln>
              </a:rPr>
              <a:t>ИСПЫТАНИЕ ЛЮБОВЬЮ</a:t>
            </a:r>
          </a:p>
        </p:txBody>
      </p:sp>
      <p:sp>
        <p:nvSpPr>
          <p:cNvPr id="92" name="Rectangle 9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762454"/>
            <a:ext cx="503181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3049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5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691" y="0"/>
            <a:ext cx="876441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4282257"/>
            <a:ext cx="849654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653928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22238" y="293688"/>
            <a:ext cx="8526463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pic>
        <p:nvPicPr>
          <p:cNvPr id="31757" name="Picture 3" descr="foto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0000">
            <a:off x="4710113" y="631825"/>
            <a:ext cx="3157537" cy="3144838"/>
          </a:xfrm>
        </p:spPr>
      </p:pic>
      <p:sp>
        <p:nvSpPr>
          <p:cNvPr id="31758" name="Заголовок 1"/>
          <p:cNvSpPr>
            <a:spLocks noGrp="1"/>
          </p:cNvSpPr>
          <p:nvPr>
            <p:ph type="title" idx="4294967295"/>
          </p:nvPr>
        </p:nvSpPr>
        <p:spPr>
          <a:xfrm rot="21420000">
            <a:off x="0" y="655638"/>
            <a:ext cx="4071938" cy="3278187"/>
          </a:xfrm>
        </p:spPr>
        <p:txBody>
          <a:bodyPr anchor="b"/>
          <a:lstStyle/>
          <a:p>
            <a:pPr algn="r"/>
            <a:r>
              <a:rPr lang="ru-RU" altLang="ru-RU" sz="2400">
                <a:ln>
                  <a:noFill/>
                </a:ln>
              </a:rPr>
              <a:t>«</a:t>
            </a:r>
            <a:r>
              <a:rPr lang="en-US" altLang="ru-RU" sz="2400">
                <a:ln>
                  <a:noFill/>
                </a:ln>
              </a:rPr>
              <a:t>ЭФФЕКТ СТАРШЕГО ДРУГА» СОСТОИТ В ТОМ, ЧТО У КАЖДОГО ДОЛЖЕН БЫТЬ ЧЕЛОВЕК, С КЕМ ОН МОЖЕТ ПОСОВЕТОВАТЬСЯ, КОМУ ГОТОВ ОТКРЫТЬ ДУШУ.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6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691" y="0"/>
            <a:ext cx="876441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4282257"/>
            <a:ext cx="849654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653928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22238" y="293688"/>
            <a:ext cx="8526463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0" name="5-Point Star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3165475" y="5111750"/>
            <a:ext cx="387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784" name="Picture 4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2" name="Freeform: Shap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41695" y="321733"/>
            <a:ext cx="8661010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8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1077913"/>
            <a:ext cx="7772400" cy="4430712"/>
          </a:xfrm>
        </p:spPr>
        <p:txBody>
          <a:bodyPr anchor="t"/>
          <a:lstStyle/>
          <a:p>
            <a:r>
              <a:rPr lang="en-US" sz="6600">
                <a:ln>
                  <a:noFill/>
                </a:ln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F30709-A591-4099-9AEE-FE5D9F43F688}"/>
              </a:ext>
            </a:extLst>
          </p:cNvPr>
          <p:cNvSpPr txBox="1"/>
          <p:nvPr/>
        </p:nvSpPr>
        <p:spPr>
          <a:xfrm>
            <a:off x="843407" y="843407"/>
            <a:ext cx="76275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Подростковый возраст (</a:t>
            </a:r>
            <a:r>
              <a:rPr lang="ru-RU" dirty="0" err="1">
                <a:latin typeface="Arial"/>
                <a:cs typeface="Arial"/>
              </a:rPr>
              <a:t>подростничество</a:t>
            </a:r>
            <a:r>
              <a:rPr lang="ru-RU" dirty="0">
                <a:latin typeface="Arial"/>
                <a:cs typeface="Arial"/>
              </a:rPr>
              <a:t>) - это период становления личности, в который происходит формирование основных черт характера и основные формы поведения, складываются основы нравственности.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F352EC0-EEC5-454A-938B-2E8FADF3244E}"/>
              </a:ext>
            </a:extLst>
          </p:cNvPr>
          <p:cNvSpPr/>
          <p:nvPr/>
        </p:nvSpPr>
        <p:spPr>
          <a:xfrm>
            <a:off x="2738409" y="2376340"/>
            <a:ext cx="31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4511CF-9CAD-4A71-B686-42AC2ED13FCD}"/>
              </a:ext>
            </a:extLst>
          </p:cNvPr>
          <p:cNvSpPr txBox="1"/>
          <p:nvPr/>
        </p:nvSpPr>
        <p:spPr>
          <a:xfrm>
            <a:off x="2960796" y="2605827"/>
            <a:ext cx="27999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Мотивационные линии </a:t>
            </a:r>
            <a:r>
              <a:rPr lang="ru-RU" dirty="0" err="1">
                <a:latin typeface="Arial"/>
                <a:cs typeface="Arial"/>
              </a:rPr>
              <a:t>подростничества</a:t>
            </a:r>
            <a:endParaRPr lang="ru-RU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EF4E60-56C4-4FC8-91D9-72E0241A81F2}"/>
              </a:ext>
            </a:extLst>
          </p:cNvPr>
          <p:cNvSpPr txBox="1"/>
          <p:nvPr/>
        </p:nvSpPr>
        <p:spPr>
          <a:xfrm rot="-1860000">
            <a:off x="661485" y="36432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latin typeface="Arial"/>
                <a:cs typeface="Arial"/>
              </a:rPr>
              <a:t>СамоПознание</a:t>
            </a:r>
            <a:endParaRPr lang="ru-RU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C1EAE-81A7-46DD-A7B1-1401927D1297}"/>
              </a:ext>
            </a:extLst>
          </p:cNvPr>
          <p:cNvSpPr txBox="1"/>
          <p:nvPr/>
        </p:nvSpPr>
        <p:spPr>
          <a:xfrm rot="1020000">
            <a:off x="5602652" y="3685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latin typeface="Arial"/>
                <a:cs typeface="Arial"/>
              </a:rPr>
              <a:t>СамоУтверждение</a:t>
            </a:r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132FA3-576C-4338-9E64-6017CFF33DB4}"/>
              </a:ext>
            </a:extLst>
          </p:cNvPr>
          <p:cNvSpPr txBox="1"/>
          <p:nvPr/>
        </p:nvSpPr>
        <p:spPr>
          <a:xfrm rot="3060000">
            <a:off x="3771013" y="46655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latin typeface="Arial"/>
                <a:cs typeface="Arial"/>
              </a:rPr>
              <a:t>СамоВыражение</a:t>
            </a:r>
            <a:endParaRPr lang="ru-RU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60C799-E36F-4234-A089-EBA2B454A5F1}"/>
              </a:ext>
            </a:extLst>
          </p:cNvPr>
          <p:cNvSpPr txBox="1"/>
          <p:nvPr/>
        </p:nvSpPr>
        <p:spPr>
          <a:xfrm rot="-3060000">
            <a:off x="1896776" y="40265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latin typeface="Arial"/>
                <a:cs typeface="Arial"/>
              </a:rPr>
              <a:t>СамоСознание</a:t>
            </a:r>
            <a:endParaRPr lang="ru-RU" dirty="0" err="1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C2A6025B-3045-4DB0-8129-2AF76047DC80}"/>
              </a:ext>
            </a:extLst>
          </p:cNvPr>
          <p:cNvCxnSpPr/>
          <p:nvPr/>
        </p:nvCxnSpPr>
        <p:spPr>
          <a:xfrm>
            <a:off x="1418811" y="439345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0DB4922-B0FF-4CA2-B30F-F79411A0ACC7}"/>
              </a:ext>
            </a:extLst>
          </p:cNvPr>
          <p:cNvCxnSpPr>
            <a:cxnSpLocks/>
          </p:cNvCxnSpPr>
          <p:nvPr/>
        </p:nvCxnSpPr>
        <p:spPr>
          <a:xfrm>
            <a:off x="2682500" y="5529350"/>
            <a:ext cx="2604052" cy="3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61E5A5C3-4736-43D4-8381-EF2C6830F8DA}"/>
              </a:ext>
            </a:extLst>
          </p:cNvPr>
          <p:cNvCxnSpPr>
            <a:cxnSpLocks/>
          </p:cNvCxnSpPr>
          <p:nvPr/>
        </p:nvCxnSpPr>
        <p:spPr>
          <a:xfrm flipV="1">
            <a:off x="5962415" y="4455926"/>
            <a:ext cx="1127380" cy="90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Изображение выглядит как человек, мужчина, стена, держит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3"/>
          <a:stretch/>
        </p:blipFill>
        <p:spPr>
          <a:xfrm>
            <a:off x="5562600" y="762000"/>
            <a:ext cx="2878138" cy="530225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5064125" cy="1143000"/>
          </a:xfrm>
        </p:spPr>
        <p:txBody>
          <a:bodyPr/>
          <a:lstStyle/>
          <a:p>
            <a:r>
              <a:rPr lang="en-US" sz="3000">
                <a:ln>
                  <a:noFill/>
                </a:ln>
              </a:rPr>
              <a:t>САМОСОЗНАНИЕ: ОТКРЫТИЕ «Я» </a:t>
            </a:r>
          </a:p>
        </p:txBody>
      </p:sp>
      <p:sp>
        <p:nvSpPr>
          <p:cNvPr id="16388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98475" y="1828800"/>
            <a:ext cx="5064125" cy="4495800"/>
          </a:xfrm>
        </p:spPr>
        <p:txBody>
          <a:bodyPr anchor="ctr"/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/>
              <a:t>«ОБРАЗ Я» - ФИКСАЦИЯ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/>
              <a:t>ПР</a:t>
            </a:r>
            <a:r>
              <a:rPr lang="ru-RU"/>
              <a:t>О</a:t>
            </a:r>
            <a:r>
              <a:rPr lang="en-US"/>
              <a:t>ФЕССИОНАЛЬНОЕ</a:t>
            </a:r>
            <a:r>
              <a:rPr lang="ru-RU"/>
              <a:t>,  СОЦИАЛЬНОЕ</a:t>
            </a:r>
            <a:r>
              <a:rPr lang="en-US"/>
              <a:t> И ЖИЗНЕННОЕ САМОПРЕДЕЛЕНИЕ</a:t>
            </a:r>
            <a:endParaRPr lang="ru-RU"/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/>
              <a:t>ФОМИРОВАНИЕ СИСТЕМЫ ЦЕННОСТЕЙ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/>
              <a:t>СОВЕРШЕНСТВОВАНИЕ ВОЛЕВОЙ САМОРЕГУЛЯЦИИ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ru-RU"/>
              <a:t>НРАВСТВЕННАЯ САМОРЕГУЛЯЦИЯ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93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691" y="0"/>
            <a:ext cx="876441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4282257"/>
            <a:ext cx="849654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653928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22238" y="293688"/>
            <a:ext cx="8526463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7" name="5-Point Star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3165475" y="5111750"/>
            <a:ext cx="387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24" name="Picture 19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99" name="Rectangle 19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57675"/>
            <a:ext cx="9142413" cy="2600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201" name="Rectangle 20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0838" y="457200"/>
            <a:ext cx="8445500" cy="334327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1742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690563"/>
            <a:ext cx="73025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4892675"/>
            <a:ext cx="8104188" cy="1073150"/>
          </a:xfrm>
        </p:spPr>
        <p:txBody>
          <a:bodyPr anchor="b"/>
          <a:lstStyle/>
          <a:p>
            <a:r>
              <a:rPr lang="en-US" altLang="ru-RU" sz="3600">
                <a:ln>
                  <a:noFill/>
                </a:ln>
              </a:rPr>
              <a:t>ПОДРОСТКОВЫЙ  ВОЗРАСТ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 rtlCol="0" anchor="ctr">
            <a:normAutofit fontScale="25000" lnSpcReduction="20000"/>
          </a:bodyPr>
          <a:lstStyle/>
          <a:p>
            <a:pPr marL="228600" indent="-228600" fontAlgn="auto">
              <a:buFont typeface="Arial"/>
              <a:buChar char="•"/>
              <a:defRPr/>
            </a:pPr>
            <a:endParaRPr lang="ru-RU" altLang="ru-RU">
              <a:solidFill>
                <a:srgbClr val="FF5050"/>
              </a:solidFill>
            </a:endParaRPr>
          </a:p>
          <a:p>
            <a:pPr marL="228600" indent="-228600" fontAlgn="auto">
              <a:buFont typeface="Arial"/>
              <a:buChar char="•"/>
              <a:defRPr/>
            </a:pPr>
            <a:endParaRPr lang="ru-RU" alt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Будущее определяется детскими мечтами.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87438" y="2514600"/>
            <a:ext cx="6977062" cy="3444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/>
              <a:t>	Отсутствие «культурной запрограммированности» и представлений об ограничениях позволяет детям более свободно выражать то, что они на самом деле хотят принести в мир. А наиболее смелые именно это потом и сделают. И «по пути к мечте можно сделать много хорошего и правильного»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11"/>
          <a:stretch>
            <a:fillRect/>
          </a:stretch>
        </p:blipFill>
        <p:spPr bwMode="auto">
          <a:xfrm>
            <a:off x="4495800" y="47625"/>
            <a:ext cx="4648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6" descr="Изображение выглядит как текст, доск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2" r="2" b="3989"/>
          <a:stretch>
            <a:fillRect/>
          </a:stretch>
        </p:blipFill>
        <p:spPr bwMode="auto">
          <a:xfrm>
            <a:off x="0" y="6350"/>
            <a:ext cx="44783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9101" y="4109680"/>
            <a:ext cx="87975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454525"/>
            <a:ext cx="2530475" cy="1608138"/>
          </a:xfrm>
        </p:spPr>
        <p:txBody>
          <a:bodyPr/>
          <a:lstStyle/>
          <a:p>
            <a:r>
              <a:rPr lang="ru-RU" sz="2800">
                <a:ln>
                  <a:noFill/>
                </a:ln>
                <a:solidFill>
                  <a:schemeClr val="bg1"/>
                </a:solidFill>
              </a:rPr>
              <a:t>ИСТОРИЯ С БАБОЧКАМИ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3048000" y="4295775"/>
            <a:ext cx="6019800" cy="1989138"/>
          </a:xfrm>
        </p:spPr>
        <p:txBody>
          <a:bodyPr rtlCol="0" anchor="ctr">
            <a:normAutofit fontScale="47500" lnSpcReduction="20000"/>
          </a:bodyPr>
          <a:lstStyle/>
          <a:p>
            <a:pPr marL="0" indent="0" fontAlgn="auto">
              <a:buFont typeface="Arial"/>
              <a:buNone/>
              <a:defRPr/>
            </a:pPr>
            <a:r>
              <a:rPr lang="ru-RU" sz="4500" dirty="0">
                <a:solidFill>
                  <a:schemeClr val="bg1"/>
                </a:solidFill>
              </a:rPr>
              <a:t>	</a:t>
            </a:r>
            <a:r>
              <a:rPr lang="ru-RU" sz="4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 бабочки</a:t>
            </a:r>
            <a:r>
              <a:rPr lang="ru-RU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 термин в естественных науках, обозначающий свойство некоторых хаотичных систем: незначительное влияние на систему может иметь большие и непредсказуемые последствия, в том числе и совершенно в другом месте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n>
                  <a:noFill/>
                </a:ln>
              </a:rPr>
              <a:t>«Эффект бабочки»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000"/>
              <a:t>	Эдвард Лоренц (1917—2008) назвал это явление «эффектом бабочки»: бабочка, взмахивающая крыльями в Айове, может вызвать лавину эффектов, которые могут достигнуть высшей точки в дождливый сезон в Индонезии («эффект бабочки» вызывает и аллюзию к рассказу 1952 года Р. Брэдбери «И грянул гром», где гибель бабочки в далёком прошлом изменяет мир очень далекого будущего; также можно увидеть аллюзию к сказке братьев Гримм «Вошка и блошка», где ожог главной героини в итоге приводит ко всемирному потопу).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000"/>
              <a:t>	«Небольшие различия в начальных условиях рождают огромные различия в конечном явлении… Предсказание становится невозможным» (А. Пуанкаре, по: Хорган,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1066800"/>
            <a:ext cx="6799262" cy="1303338"/>
          </a:xfrm>
        </p:spPr>
        <p:txBody>
          <a:bodyPr/>
          <a:lstStyle/>
          <a:p>
            <a:r>
              <a:rPr lang="ru-RU">
                <a:ln>
                  <a:noFill/>
                </a:ln>
              </a:rPr>
              <a:t>Путь Героя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Психологическая игра «Путь сказочного героя» — это возможность посмотреть на наши жизненные сценарии со стороны. Путь героя указывает нам все камни, о которые мы долгое время спотыкались. Но самое главное, герой может сам выбрать путь, по которому он хочет пойти. И тогда ответственность принимается с удовольствием! Рискните стать счастливым Героем!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80772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b="1" dirty="0"/>
              <a:t>ПУТЬ СКАЗОЧНОГО ГЕРОЯ 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Это путешествия в глубины своего истинного «Я», в безопасном пространстве созданном ИГРОЙ, с помощью метафорических ассоциативных карт.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В этой игре главное результат -</a:t>
            </a:r>
            <a:r>
              <a:rPr lang="ru-RU" sz="1600" dirty="0" err="1"/>
              <a:t>прояснение,трансформация</a:t>
            </a:r>
            <a:r>
              <a:rPr lang="ru-RU" sz="1600" dirty="0"/>
              <a:t>, понимание, что делать.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«Путь сказочного героя» работает для раскрытия вопросов и принятия решений. А также определяет состояние и качество вопроса, препятствия на пути, в момент игры.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«Герой отважно пускается в путь из мира повседневности в область сверхъестественного чуда: здесь он встречается со сказочными силами и одерживает решающую победу: герой возвращается из этого таинственного приключения наделенным силой приносить блага своим соплеменникам» — Джозеф </a:t>
            </a:r>
            <a:r>
              <a:rPr lang="ru-RU" sz="1600" dirty="0" err="1"/>
              <a:t>Кэмпбелл</a:t>
            </a:r>
            <a:r>
              <a:rPr lang="ru-RU" sz="1600" dirty="0"/>
              <a:t>. Герой с тысячью лиц.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endParaRPr lang="ru-RU" sz="1600" dirty="0"/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b="1" dirty="0"/>
              <a:t>	Как попробовать разгадать свой жизненный сценарий?</a:t>
            </a:r>
            <a:endParaRPr lang="ru-RU" sz="1600" dirty="0"/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А вы замечали повторяющиеся события вашей личной или деловой жизни? Какие из них происходят помимо вашей воли? Как вы думаете, что их объединяет?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Приглядитесь к себе. Обратите внимание на свою манеру речи, лексику, мимику, жесты. Например, человек, у которого часто происходят неудачи, как правило, бывает крайне удивлен своими достижениями. Даже если у него что-то получается, он повторяет: «Да нет, тут что-то не то, не может быть…». Он как будто запрограммирован на ожидание неприятностей, какой-то подвох.»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Заложенная в детстве «программа» может быть извлечена на свет божий путем анализа сказок. «Обнаружив» сценарную сказку, можно определить ту программу, по которой живет взрослый человек. Сказка «помогает» сформироваться наметившемуся сценарию. Вспомните, кто в детстве был вашим любимым героем, какие книжки вы зачитывали до дыр. Возможно, вы найдете удивительное сходство между собой — взрослым, серьезным человеком — и неким любимым героем. Может быть, он незаметно для вас управляет вашей жизнью?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r>
              <a:rPr lang="ru-RU" sz="1600" dirty="0"/>
              <a:t>	Человеку, решившему переписать свою программу, имеет смысл отправиться в путешествие со сказочным героем, с помощью психологической игры «Путь сказочного героя» .</a:t>
            </a:r>
          </a:p>
          <a:p>
            <a:pPr marL="0" indent="0" fontAlgn="auto">
              <a:lnSpc>
                <a:spcPct val="80000"/>
              </a:lnSpc>
              <a:buFont typeface="Arial"/>
              <a:buNone/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21d5bc632777ee62966200e8f215daee99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342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Garamond</vt:lpstr>
      <vt:lpstr>Impact</vt:lpstr>
      <vt:lpstr>Wingdings</vt:lpstr>
      <vt:lpstr>Натуральные материалы</vt:lpstr>
      <vt:lpstr>Подросток 21 века, взгляд из будущего</vt:lpstr>
      <vt:lpstr>Презентация PowerPoint</vt:lpstr>
      <vt:lpstr>САМОСОЗНАНИЕ: ОТКРЫТИЕ «Я» </vt:lpstr>
      <vt:lpstr>ПОДРОСТКОВЫЙ  ВОЗРАСТ</vt:lpstr>
      <vt:lpstr>Будущее определяется детскими мечтами.</vt:lpstr>
      <vt:lpstr>ИСТОРИЯ С БАБОЧКАМИ</vt:lpstr>
      <vt:lpstr>«Эффект бабочки»</vt:lpstr>
      <vt:lpstr>Путь Героя</vt:lpstr>
      <vt:lpstr>Презентация PowerPoint</vt:lpstr>
      <vt:lpstr>"ДЕТИ - ЖЕРТВЫ ПОРОКОВ ВЗРОСЛЫХ" </vt:lpstr>
      <vt:lpstr>Исследовательское образование подростков: взгляд в будущее</vt:lpstr>
      <vt:lpstr>Смысл </vt:lpstr>
      <vt:lpstr>Испытания: психологическая и философская инициация  </vt:lpstr>
      <vt:lpstr>Презентация PowerPoint</vt:lpstr>
      <vt:lpstr> ТВОРЧЕСТВО В ПОЗНАНИИ  СОТВОРЕННЫХ ДРУГИМИ  СМЫСЛОВ</vt:lpstr>
      <vt:lpstr>ФАКТОРЫ РИСКА</vt:lpstr>
      <vt:lpstr>ИСПЫТАНИЕ ЛЮБОВЬЮ</vt:lpstr>
      <vt:lpstr>«ЭФФЕКТ СТАРШЕГО ДРУГА» СОСТОИТ В ТОМ, ЧТО У КАЖДОГО ДОЛЖЕН БЫТЬ ЧЕЛОВЕК, С КЕМ ОН МОЖЕТ ПОСОВЕТОВАТЬСЯ, КОМУ ГОТОВ ОТКРЫТЬ ДУШУ.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 Windows</cp:lastModifiedBy>
  <cp:revision>74</cp:revision>
  <cp:lastPrinted>1601-01-01T00:00:00Z</cp:lastPrinted>
  <dcterms:created xsi:type="dcterms:W3CDTF">2019-04-16T15:14:56Z</dcterms:created>
  <dcterms:modified xsi:type="dcterms:W3CDTF">2019-05-07T08:00:24Z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