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7" r:id="rId3"/>
    <p:sldId id="268" r:id="rId4"/>
    <p:sldId id="270" r:id="rId5"/>
    <p:sldId id="259" r:id="rId6"/>
    <p:sldId id="260" r:id="rId7"/>
    <p:sldId id="262" r:id="rId8"/>
    <p:sldId id="263" r:id="rId9"/>
    <p:sldId id="264" r:id="rId10"/>
    <p:sldId id="271" r:id="rId11"/>
    <p:sldId id="273" r:id="rId12"/>
    <p:sldId id="272" r:id="rId13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9300" autoAdjust="0"/>
    <p:restoredTop sz="94660"/>
  </p:normalViewPr>
  <p:slideViewPr>
    <p:cSldViewPr>
      <p:cViewPr varScale="1">
        <p:scale>
          <a:sx n="96" d="100"/>
          <a:sy n="96" d="100"/>
        </p:scale>
        <p:origin x="4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688" y="-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A8FBE-43D4-42EE-9BA9-86A2F1F2F7DF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72F33-AF9B-4F39-BC47-9DD7032466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800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17D5A-D3E9-40B8-A5F6-F76A1036B08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5E984-EFBA-453D-BAC1-883D0EAEE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159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14C32C0-6E25-4C04-B7CB-E9B1F385C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2579C5C-D9F8-4832-8631-DE677476E3E9}" type="datetimeFigureOut">
              <a:rPr lang="ru-RU" smtClean="0"/>
              <a:pPr/>
              <a:t>07.05.2019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7">
            <a:extLst>
              <a:ext uri="{FF2B5EF4-FFF2-40B4-BE49-F238E27FC236}">
                <a16:creationId xmlns="" xmlns:a16="http://schemas.microsoft.com/office/drawing/2014/main" id="{764A557C-6168-4A07-A8C2-32EB7D0FD4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5188"/>
          <a:stretch/>
        </p:blipFill>
        <p:spPr>
          <a:xfrm>
            <a:off x="785786" y="428604"/>
            <a:ext cx="2405514" cy="99138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57290" y="2428868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Обучение детей безопасному поведению в природной среде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86116" y="4786322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Маслов А.Г., руководитель Федерального ресурсного центра ФГБОУ ДО ФЦДЮТиК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650326"/>
              </p:ext>
            </p:extLst>
          </p:nvPr>
        </p:nvGraphicFramePr>
        <p:xfrm>
          <a:off x="1763688" y="1052736"/>
          <a:ext cx="6624736" cy="5553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Документ" r:id="rId3" imgW="5949434" imgH="4988159" progId="Word.Document.12">
                  <p:embed/>
                </p:oleObj>
              </mc:Choice>
              <mc:Fallback>
                <p:oleObj name="Документ" r:id="rId3" imgW="5949434" imgH="49881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1052736"/>
                        <a:ext cx="6624736" cy="5553607"/>
                      </a:xfrm>
                      <a:prstGeom prst="rect">
                        <a:avLst/>
                      </a:prstGeom>
                      <a:ln w="28575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476672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Примерный учебный план,  5 класс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228184" y="908720"/>
            <a:ext cx="0" cy="532859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Объект 7">
            <a:extLst>
              <a:ext uri="{FF2B5EF4-FFF2-40B4-BE49-F238E27FC236}">
                <a16:creationId xmlns="" xmlns:a16="http://schemas.microsoft.com/office/drawing/2014/main" id="{764A557C-6168-4A07-A8C2-32EB7D0FD47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5188"/>
          <a:stretch/>
        </p:blipFill>
        <p:spPr>
          <a:xfrm>
            <a:off x="395536" y="116632"/>
            <a:ext cx="2160240" cy="89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3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8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137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12776"/>
            <a:ext cx="7344816" cy="4708981"/>
          </a:xfrm>
          <a:prstGeom prst="rect">
            <a:avLst/>
          </a:prstGeom>
          <a:solidFill>
            <a:srgbClr val="66FFFF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(сложности)  обучения детей безопасному поведению в природной среде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 редко бывают на природе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 «Основы безопасности жизнедеятельности» (6 класс) в большинстве школ не реализуется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школе некому научить детей туристским навыкам и вывести в поход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Педагогу негде получить первоначальные туристские навыки и методическую и организационную для организации обучения детей элементарным туристским навыкам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Объект 7">
            <a:extLst>
              <a:ext uri="{FF2B5EF4-FFF2-40B4-BE49-F238E27FC236}">
                <a16:creationId xmlns="" xmlns:a16="http://schemas.microsoft.com/office/drawing/2014/main" id="{764A557C-6168-4A07-A8C2-32EB7D0FD4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5188"/>
          <a:stretch/>
        </p:blipFill>
        <p:spPr>
          <a:xfrm>
            <a:off x="395536" y="188640"/>
            <a:ext cx="2405514" cy="99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82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484784"/>
            <a:ext cx="7488832" cy="4001095"/>
          </a:xfrm>
          <a:prstGeom prst="rect">
            <a:avLst/>
          </a:prstGeom>
          <a:solidFill>
            <a:srgbClr val="CCFFFF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 1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организовать обучение педагогов минимуму туристских навыков, необходимых ему для обучения детей и организации и проведения с ними хотя бы однодневного похода, однодневной экскурсии.</a:t>
            </a:r>
          </a:p>
          <a:p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 2: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массового обучения детей безопасному поведению в природной среде, вовлечения их в туристско-краеведческую деятельность в школе необходимо создать актив  педагогов и детей.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Объект 7">
            <a:extLst>
              <a:ext uri="{FF2B5EF4-FFF2-40B4-BE49-F238E27FC236}">
                <a16:creationId xmlns="" xmlns:a16="http://schemas.microsoft.com/office/drawing/2014/main" id="{764A557C-6168-4A07-A8C2-32EB7D0FD4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5188"/>
          <a:stretch/>
        </p:blipFill>
        <p:spPr>
          <a:xfrm>
            <a:off x="323528" y="188640"/>
            <a:ext cx="2405514" cy="99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66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683568" y="199095"/>
            <a:ext cx="7718724" cy="587853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Приложение 2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 приказу Минобразования России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 223 от 28.04.95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ПОЛОЖЕНИЕ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маршрутно-квалификационных комиссиях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образовательных учреждений (МКК ОУ)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Минобразования России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Содержание работы МКК 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65113" algn="just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содержание работы маршрутно-квалификационной комиссии образовательного учреждения входит: </a:t>
            </a:r>
          </a:p>
          <a:p>
            <a:pPr marL="265113" algn="just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3.1.  Работа в тесном контакте с секциями, группами и кружками по различным видам туризма, с экспедиционными отрядами по всем направлениям туристско-краеведческой деятельности, с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поисково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спасательной службой (ПСС), другими организациями и коллективами, ведущими эту работу. </a:t>
            </a:r>
          </a:p>
          <a:p>
            <a:pPr marL="265113" algn="just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3.2.  Разработка маршрутов для сдачи туристских норм и требований на значки Юный турист России, Турист России и на спортивные разряды. </a:t>
            </a:r>
          </a:p>
          <a:p>
            <a:pPr marL="265113" algn="just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3.3.  Проведение консультаций для туристских групп, экспедиционных отрядов по выбору маршрутов, их педагогической целесообразности, подготовке и проведению походов, экспедиций, их безопасному проведению.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Объект 7">
            <a:extLst>
              <a:ext uri="{FF2B5EF4-FFF2-40B4-BE49-F238E27FC236}">
                <a16:creationId xmlns="" xmlns:a16="http://schemas.microsoft.com/office/drawing/2014/main" id="{764A557C-6168-4A07-A8C2-32EB7D0FD4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5188"/>
          <a:stretch/>
        </p:blipFill>
        <p:spPr>
          <a:xfrm>
            <a:off x="395536" y="188640"/>
            <a:ext cx="2405514" cy="99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3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7">
            <a:extLst>
              <a:ext uri="{FF2B5EF4-FFF2-40B4-BE49-F238E27FC236}">
                <a16:creationId xmlns="" xmlns:a16="http://schemas.microsoft.com/office/drawing/2014/main" id="{764A557C-6168-4A07-A8C2-32EB7D0FD4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5188"/>
          <a:stretch/>
        </p:blipFill>
        <p:spPr>
          <a:xfrm>
            <a:off x="467544" y="188640"/>
            <a:ext cx="2643206" cy="9913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1538" y="200024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1285860"/>
            <a:ext cx="64294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4D5B6B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МОДЕЛЬНАЯ      ДОПОЛНИТЕЛЬНАЯ</a:t>
            </a:r>
            <a:endParaRPr lang="ru-RU" sz="2000" dirty="0" smtClean="0">
              <a:solidFill>
                <a:srgbClr val="4D5B6B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4D5B6B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ОБЩЕРАЗВИВАЮЩАЯ ПРОГРАММА</a:t>
            </a:r>
            <a:endParaRPr lang="ru-RU" sz="2000" dirty="0" smtClean="0">
              <a:solidFill>
                <a:srgbClr val="4D5B6B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4D5B6B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«Туризм в школе – первые шаги»</a:t>
            </a:r>
            <a:endParaRPr lang="ru-RU" sz="2000" dirty="0" smtClean="0">
              <a:solidFill>
                <a:srgbClr val="4D5B6B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4D5B6B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направленность программы: туристско-краеведческая</a:t>
            </a:r>
            <a:endParaRPr lang="ru-RU" sz="2000" dirty="0" smtClean="0">
              <a:solidFill>
                <a:srgbClr val="4D5B6B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4D5B6B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вид программы: ознакомительная</a:t>
            </a:r>
            <a:endParaRPr lang="ru-RU" sz="2000" dirty="0" smtClean="0">
              <a:solidFill>
                <a:srgbClr val="4D5B6B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4D5B6B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возрастная категория учащихся: 7-18 лет</a:t>
            </a:r>
            <a:endParaRPr lang="ru-RU" sz="2000" dirty="0" smtClean="0">
              <a:solidFill>
                <a:srgbClr val="4D5B6B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4D5B6B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срок реализации программы:    2-3недели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4D5B6B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4D5B6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071934" y="4214818"/>
            <a:ext cx="471490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Авторы-разработчики: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Швед Валентина Анатольевна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старший педагог дополнительного образования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Магазова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Любовь Николаевна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методист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муниципального автономного учреждения дополнительного образования «Центр детско-юношеского туризма «Космос» г. Челябинска»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285852" y="714356"/>
            <a:ext cx="707236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проведения занятий:</a:t>
            </a: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вариант </a:t>
            </a: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«Подготовка к однодневному походу» - 20 часов,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вариант </a:t>
            </a: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«Подготовка к двухдневному походу» - 32 часа,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вариант </a:t>
            </a: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«Подготовка к туристскому слету»       - 32 часа.</a:t>
            </a: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4714884"/>
            <a:ext cx="5857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Кол-во часов в неделю  –  6 –  24 часа,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периодичность занятий –  2 – 4  раза в неделю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" name="Объект 7">
            <a:extLst>
              <a:ext uri="{FF2B5EF4-FFF2-40B4-BE49-F238E27FC236}">
                <a16:creationId xmlns="" xmlns:a16="http://schemas.microsoft.com/office/drawing/2014/main" id="{764A557C-6168-4A07-A8C2-32EB7D0FD4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5188"/>
          <a:stretch/>
        </p:blipFill>
        <p:spPr>
          <a:xfrm>
            <a:off x="395536" y="188640"/>
            <a:ext cx="2405514" cy="991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470263"/>
              </p:ext>
            </p:extLst>
          </p:nvPr>
        </p:nvGraphicFramePr>
        <p:xfrm>
          <a:off x="1142976" y="500042"/>
          <a:ext cx="7704000" cy="5906310"/>
        </p:xfrm>
        <a:graphic>
          <a:graphicData uri="http://schemas.openxmlformats.org/drawingml/2006/table">
            <a:tbl>
              <a:tblPr/>
              <a:tblGrid>
                <a:gridCol w="569094"/>
                <a:gridCol w="4966331"/>
                <a:gridCol w="584575"/>
                <a:gridCol w="792000"/>
                <a:gridCol w="792000"/>
              </a:tblGrid>
              <a:tr h="182634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Ознакомительный модуль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6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Тема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часов</a:t>
                      </a:r>
                    </a:p>
                  </a:txBody>
                  <a:tcPr marL="16793" marR="16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Теория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Практика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90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Подготовка к походу</a:t>
                      </a:r>
                    </a:p>
                  </a:txBody>
                  <a:tcPr marL="54000" marR="54000" marT="54000" marB="54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90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Вводное занятие. Туристские путешествия.</a:t>
                      </a:r>
                    </a:p>
                  </a:txBody>
                  <a:tcPr marL="54000" marR="54000" marT="54000" marB="54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7823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Техника безопасности в туристском походе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Правила дорожного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движения и проезда в транспорте.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Гигиена туриста. Основы первой помощи. Самоконтроль. Предупреждение травм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Действия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группы и отдельного участника в аварийной ситуации.</a:t>
                      </a:r>
                    </a:p>
                  </a:txBody>
                  <a:tcPr marL="54000" marR="54000" marT="54000" marB="54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90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1.3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Личное и групповое туристское снаряжение.</a:t>
                      </a:r>
                    </a:p>
                  </a:txBody>
                  <a:tcPr marL="54000" marR="54000" marT="54000" marB="54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90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1.4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туристского быта. Работа в походе.</a:t>
                      </a:r>
                    </a:p>
                  </a:txBody>
                  <a:tcPr marL="54000" marR="54000" marT="54000" marB="54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90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Подготовка к путешествию.  Изучение района путешествия. </a:t>
                      </a:r>
                    </a:p>
                  </a:txBody>
                  <a:tcPr marL="54000" marR="54000" marT="54000" marB="54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90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Туристские должности в походе.</a:t>
                      </a:r>
                    </a:p>
                  </a:txBody>
                  <a:tcPr marL="54000" marR="54000" marT="54000" marB="54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90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Питание в туристском походе.</a:t>
                      </a:r>
                    </a:p>
                  </a:txBody>
                  <a:tcPr marL="54000" marR="54000" marT="54000" marB="54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90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1.8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Техника и тактика туристского похода. Естественные препятствия.</a:t>
                      </a:r>
                    </a:p>
                  </a:txBody>
                  <a:tcPr marL="54000" marR="54000" marT="54000" marB="54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73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1.9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Коллективные и творческие мероприятия в походе.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Песня в походе. Подвижные и логические игры. </a:t>
                      </a:r>
                    </a:p>
                  </a:txBody>
                  <a:tcPr marL="54000" marR="54000" marT="54000" marB="54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44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1.10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Азы ориентирования в походе.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Топографическая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карта. Компас.</a:t>
                      </a:r>
                    </a:p>
                  </a:txBody>
                  <a:tcPr marL="54000" marR="54000" marT="54000" marB="54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90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Подведение итогов путешествия</a:t>
                      </a:r>
                    </a:p>
                  </a:txBody>
                  <a:tcPr marL="54000" marR="54000" marT="54000" marB="54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60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Итого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</a:t>
                      </a:r>
                    </a:p>
                  </a:txBody>
                  <a:tcPr marL="54000" marR="54000" marT="54000" marB="54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82634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Событийные модуль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000" marR="54000" marT="54000" marB="54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Однодневный поход</a:t>
                      </a:r>
                    </a:p>
                  </a:txBody>
                  <a:tcPr marL="54000" marR="54000" marT="54000" marB="54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90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</a:t>
                      </a:r>
                    </a:p>
                  </a:txBody>
                  <a:tcPr marL="54000" marR="54000" marT="54000" marB="54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16793" marR="16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21877"/>
              </p:ext>
            </p:extLst>
          </p:nvPr>
        </p:nvGraphicFramePr>
        <p:xfrm>
          <a:off x="971600" y="764704"/>
          <a:ext cx="7786742" cy="5282030"/>
        </p:xfrm>
        <a:graphic>
          <a:graphicData uri="http://schemas.openxmlformats.org/drawingml/2006/table">
            <a:tbl>
              <a:tblPr/>
              <a:tblGrid>
                <a:gridCol w="406647"/>
                <a:gridCol w="4785842"/>
                <a:gridCol w="676415"/>
                <a:gridCol w="789416"/>
                <a:gridCol w="1128422"/>
              </a:tblGrid>
              <a:tr h="169037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Ознакомительный модуль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Тема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часов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6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Теория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Практика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17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  <a:endParaRPr lang="ru-RU" sz="12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Подготовка к походу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17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Вводное занятие. Туристские путешествия.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8194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Техника безопасности в туристском походе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Правила дорожного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движения и поведения в транспорте.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Гигиена туриста. Основы первой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помощи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Самоконтроль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Предупреждение травм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</a:p>
                    <a:p>
                      <a:pPr marL="831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Действия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группы и отдельного участника в аварийной ситуации.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17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1.3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Личное и групповое туристское снаряжение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41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1.4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туристского быта. Работа в походе.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41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Подготовка к путешествию. Изучение района путешествия 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17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Туристские должности в группе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17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Питание в туристском походе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41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1.8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Техника и тактика туристского похода. Естественные препятствия.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68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1.9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Коллективные и творческие мероприятия в походе. </a:t>
                      </a:r>
                    </a:p>
                    <a:p>
                      <a:pPr marL="831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Песня в походе. Подвижные и логические игры. 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41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1.10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Азы ориентирования в походе. </a:t>
                      </a:r>
                    </a:p>
                    <a:p>
                      <a:pPr marL="831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Топографическая карта. Компас.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41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1.11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Практическая подготовка к походу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17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2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Подведение итогов путешествия</a:t>
                      </a:r>
                      <a:endParaRPr lang="ru-RU" sz="12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2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17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Итого:</a:t>
                      </a:r>
                      <a:endParaRPr lang="ru-RU" sz="12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12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1707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Событийный модуль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2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Двухдневный поход с ночевкой</a:t>
                      </a:r>
                      <a:endParaRPr lang="ru-RU" sz="12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2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17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Итого:</a:t>
                      </a:r>
                      <a:endParaRPr lang="ru-RU" sz="12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2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17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ВСЕГО: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988" marR="9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00192" y="3326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Вариант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556792"/>
            <a:ext cx="6120680" cy="2308324"/>
          </a:xfrm>
          <a:prstGeom prst="rect">
            <a:avLst/>
          </a:prstGeom>
          <a:solidFill>
            <a:srgbClr val="CCFFFF"/>
          </a:solidFill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Общеобразовательная  программа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«Туризм и ориентирование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уроках физкультуры»</a:t>
            </a:r>
          </a:p>
          <a:p>
            <a:pPr algn="ctr"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 (5 – 10  классы)</a:t>
            </a:r>
          </a:p>
        </p:txBody>
      </p:sp>
      <p:pic>
        <p:nvPicPr>
          <p:cNvPr id="3" name="Объект 7">
            <a:extLst>
              <a:ext uri="{FF2B5EF4-FFF2-40B4-BE49-F238E27FC236}">
                <a16:creationId xmlns="" xmlns:a16="http://schemas.microsoft.com/office/drawing/2014/main" id="{764A557C-6168-4A07-A8C2-32EB7D0FD4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5188"/>
          <a:stretch/>
        </p:blipFill>
        <p:spPr>
          <a:xfrm>
            <a:off x="395536" y="116632"/>
            <a:ext cx="2405514" cy="991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4f2c36ee161691d29c9cc347887ce736435782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1476</TotalTime>
  <Words>804</Words>
  <Application>Microsoft Office PowerPoint</Application>
  <PresentationFormat>Экран (4:3)</PresentationFormat>
  <Paragraphs>230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Thermal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Маслов</dc:creator>
  <cp:lastModifiedBy>Пользователь Windows</cp:lastModifiedBy>
  <cp:revision>139</cp:revision>
  <dcterms:created xsi:type="dcterms:W3CDTF">2018-11-28T06:25:40Z</dcterms:created>
  <dcterms:modified xsi:type="dcterms:W3CDTF">2019-05-07T08:01:44Z</dcterms:modified>
</cp:coreProperties>
</file>