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72" r:id="rId9"/>
    <p:sldId id="266" r:id="rId10"/>
    <p:sldId id="267" r:id="rId11"/>
    <p:sldId id="268" r:id="rId12"/>
    <p:sldId id="269" r:id="rId13"/>
    <p:sldId id="270" r:id="rId14"/>
    <p:sldId id="273" r:id="rId15"/>
    <p:sldId id="274" r:id="rId16"/>
  </p:sldIdLst>
  <p:sldSz cx="9144000" cy="6858000" type="screen4x3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9300" autoAdjust="0"/>
    <p:restoredTop sz="94660"/>
  </p:normalViewPr>
  <p:slideViewPr>
    <p:cSldViewPr>
      <p:cViewPr varScale="1">
        <p:scale>
          <a:sx n="96" d="100"/>
          <a:sy n="96" d="100"/>
        </p:scale>
        <p:origin x="4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A8FBE-43D4-42EE-9BA9-86A2F1F2F7DF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72F33-AF9B-4F39-BC47-9DD7032466B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800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17D5A-D3E9-40B8-A5F6-F76A1036B087}" type="datetimeFigureOut">
              <a:rPr lang="ru-RU" smtClean="0"/>
              <a:t>07.05.2019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5E984-EFBA-453D-BAC1-883D0EAEE4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15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5E984-EFBA-453D-BAC1-883D0EAEE4A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131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5E984-EFBA-453D-BAC1-883D0EAEE4A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857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514C32C0-6E25-4C04-B7CB-E9B1F385C10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2579C5C-D9F8-4832-8631-DE677476E3E9}" type="datetimeFigureOut">
              <a:rPr lang="ru-RU" smtClean="0"/>
              <a:pPr/>
              <a:t>07.05.2019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slov@turcentrrf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260648"/>
            <a:ext cx="8600987" cy="6048672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5F22-7EE5-4ECB-8322-86F029DC621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282" y="285728"/>
            <a:ext cx="8600987" cy="6048672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-99392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43108" y="2714620"/>
            <a:ext cx="4752528" cy="1352678"/>
          </a:xfrm>
          <a:prstGeom prst="rect">
            <a:avLst/>
          </a:prstGeom>
          <a:solidFill>
            <a:srgbClr val="CCECFF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Модели 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деятельности палаточных  лагерей</a:t>
            </a:r>
          </a:p>
          <a:p>
            <a:pPr algn="ctr">
              <a:lnSpc>
                <a:spcPct val="130000"/>
              </a:lnSpc>
            </a:pP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86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718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475656" y="548680"/>
            <a:ext cx="7215238" cy="25545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программы: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специально организованного образовательного пространства для безопасного, активного, познавательного отдыха детей, способствующего формированию чувства гордости за великий подвиг своего народа в Великой Отечественной войне через восхождение на вершины, названные именами земляков Героев Советского Союза.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717032"/>
            <a:ext cx="7185051" cy="25545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</a:t>
            </a:r>
            <a:endParaRPr lang="ru-RU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38163" lvl="0" indent="-5381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Обучение детей правилам безопасного поведения  в лагере и на маршруте; 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38163" lvl="0" indent="-5381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 туристские и бытовые навыки;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36575" lvl="0" indent="-536575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Совершение  восхождений на вершины Воинской   славы;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538163" lvl="0" indent="-538163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447675" algn="l"/>
              </a:tabLst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Расширение  знаний об истории родной страны, природе родного края.</a:t>
            </a:r>
            <a:endParaRPr lang="ru-RU" sz="2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73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42844" y="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Рисунок 6" descr="https://img.tourister.ru/files/1/0/8/9/8/8/1/1/original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7042179" cy="468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2699792" y="189221"/>
            <a:ext cx="5929354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Детский  палаточный лагерь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«Кот и Дуб»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8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214282" y="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85918" y="285728"/>
            <a:ext cx="7072362" cy="212506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Цель программы:         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условий для развития творческого потенциала детей, культуры речи,  новых направлений самореализации для каждого участника, посредством приобщения к литературному и природному наследию,  популяризации доброхотств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642910" y="2520072"/>
            <a:ext cx="7817522" cy="427809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1.Формирование в лагере стиля отношений подлинного сотрудничества, содружества, сотворчества; организация неформальных коллективных творческих дел;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2.Приобретение детьми и взрослыми новых знаний по литературе, русскому языку, истории, краеведению, освоение навыков исследовательской работы;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3.Проведение  экскурсий, походов, трудовых десантов на территории заповедника. способствующих экологическому воспитанию, развитию чувств патриотизма, любви к малой родине;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4.Оказание помощи в раскрытии  способностей и удовлетворении интересов каждого ребёнка, путём  вовлечения в творческую и  исследовательскую деятельность;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5.Укрепление здоровья, закаливание, формирование санитарно-гигиенических навыков и навыков самообслуживания, сознательного отношения к соблюдению режима дня</a:t>
            </a:r>
          </a:p>
          <a:p>
            <a:pPr marL="182563" marR="0" lvl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42844" y="1"/>
            <a:ext cx="1277807" cy="128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85852" y="2071678"/>
            <a:ext cx="7072362" cy="317009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457200"/>
            <a:endParaRPr lang="ru-RU" sz="2000" dirty="0" smtClean="0">
              <a:solidFill>
                <a:schemeClr val="bg1"/>
              </a:solidFill>
            </a:endParaRPr>
          </a:p>
          <a:p>
            <a:pPr indent="457200"/>
            <a:r>
              <a:rPr lang="ru-RU" sz="2000" b="1" dirty="0" smtClean="0">
                <a:solidFill>
                  <a:schemeClr val="bg1"/>
                </a:solidFill>
              </a:rPr>
              <a:t>В образовательной программе любого палаточного лагеря обязательно должны присутствовать   разделы: «Организация туристского быта»,  «Обеспечение безопасности при проведении туристских мероприятий» или «Обеспечение безопасности в природной среде». </a:t>
            </a:r>
          </a:p>
          <a:p>
            <a:pPr indent="457200"/>
            <a:r>
              <a:rPr lang="ru-RU" sz="2000" b="1" dirty="0" smtClean="0">
                <a:solidFill>
                  <a:schemeClr val="bg1"/>
                </a:solidFill>
              </a:rPr>
              <a:t>Это гарантирует безаварийное проведение мероприятий программы палаточного лагеря, организации досуговых  и учебных мероприятий </a:t>
            </a:r>
          </a:p>
          <a:p>
            <a:pPr indent="457200"/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endParaRPr lang="ru-RU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9712" y="1772816"/>
            <a:ext cx="5256000" cy="2268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4736238"/>
            <a:ext cx="55240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4725144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maslov@turcentrrf.ru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5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15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176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00166" y="1428736"/>
            <a:ext cx="648072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Первый вариант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палаточный лагерь для детей, не имеющих туристской подготовки 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3068960"/>
            <a:ext cx="7920880" cy="243143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работы лагеря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оздоровление и обучение детей.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Основная образовательная задача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 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обучение детей основным навыкам туристского быта и техники движения и ориентирования. 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16632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1700808"/>
            <a:ext cx="7632848" cy="406265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Необходимые условия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у проводящей организации необходимого количества туристского снаряжения и оборудования.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Штат лагеря – сотрудники, предварительно прошедшие инструкторскую подготовку.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Разработанные маршруты походов выходного дня и полигоны для тренировок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28662" y="1628800"/>
            <a:ext cx="7243738" cy="430887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Примеры: 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«Большое приключение» Д. и М.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Шпаро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Туристско-познавательный проект «Большой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Кичмай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 Центра детского и юношеского туризма и экскурсий г. Сочи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Программа «Таинственный остров» ООО  «Бюро активного туризма «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Тумча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»,  Республика Карелия</a:t>
            </a:r>
          </a:p>
          <a:p>
            <a:pPr marL="457200" indent="-457200">
              <a:lnSpc>
                <a:spcPct val="150000"/>
              </a:lnSpc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4898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14480" y="357166"/>
            <a:ext cx="7098012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Второй вариант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палаточный лагерь для детей, регулярно занимающихся в туристско-краеведческих объединениях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2214554"/>
            <a:ext cx="7920880" cy="366254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Цель работы лагеря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оздоровление и обучение детей.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образовательные задачи:</a:t>
            </a:r>
          </a:p>
          <a:p>
            <a:pPr>
              <a:buFont typeface="Symbol" pitchFamily="18" charset="2"/>
              <a:buChar char="-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продолжение реализации образовательной программы;</a:t>
            </a:r>
          </a:p>
          <a:p>
            <a:pPr marL="358775" indent="-358775">
              <a:buFont typeface="Symbol" pitchFamily="18" charset="2"/>
              <a:buChar char="-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 навыков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туристского быта и техники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движения, преодоления естественных препятствий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ориентирования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различных условиях; </a:t>
            </a:r>
          </a:p>
          <a:p>
            <a:pPr>
              <a:buFont typeface="Symbol" pitchFamily="18" charset="2"/>
              <a:buChar char="-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подготовка к многодневным похода;</a:t>
            </a:r>
          </a:p>
          <a:p>
            <a:pPr>
              <a:buFont typeface="Symbol" pitchFamily="18" charset="2"/>
              <a:buChar char="-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краеведческие наблюдения и исследования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718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3608" y="1412776"/>
            <a:ext cx="7344816" cy="497514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Необходимые условия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Наличие у проводящей организации необходимого количества туристского снаряжения и оборудования находящегося в пользовании объединений, в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специального.</a:t>
            </a: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Штат лагеря – педагоги дополнительного образования,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руководители объединений школьников, участвующих в работе 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лагеря.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Разработанные маршруты походов выходного дня и полигоны для тренировок </a:t>
            </a:r>
          </a:p>
          <a:p>
            <a:pPr marL="342900" indent="-342900">
              <a:lnSpc>
                <a:spcPct val="130000"/>
              </a:lnSpc>
              <a:buFont typeface="+mj-lt"/>
              <a:buAutoNum type="arabicPeriod"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718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15616" y="1628800"/>
            <a:ext cx="7242598" cy="438581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Примеры: </a:t>
            </a:r>
          </a:p>
          <a:p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«Летняя академия детско-юношеского туризма» в лагере «Тургояк» МАУ ДО «Центр детско-юношеского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туризма и экскурсий «Космос» г. </a:t>
            </a: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Челябинска»    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«Вершины воинской славы» ГАУ ДО «Кемеровский областной центр детского и юношеского туризма и экскурсий»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«На сказочных тропинках Лукоморья» Государственного предприятия Псковской области «Центр детского отдыха и оздоровления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marL="342900" indent="-342900"/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6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2357422" y="260648"/>
            <a:ext cx="6339722" cy="778098"/>
          </a:xfrm>
        </p:spPr>
        <p:txBody>
          <a:bodyPr anchor="t"/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Полевой  туристский  лагерь «Тургояк»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9E5F22-7EE5-4ECB-8322-86F029DC621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571472" y="1428736"/>
            <a:ext cx="8318530" cy="1138773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Calibri" pitchFamily="34" charset="0"/>
              </a:rPr>
              <a:t>70 </a:t>
            </a:r>
            <a:r>
              <a:rPr lang="ru-RU" sz="2400" b="1" dirty="0">
                <a:solidFill>
                  <a:schemeClr val="tx1"/>
                </a:solidFill>
                <a:latin typeface="Calibri" pitchFamily="34" charset="0"/>
              </a:rPr>
              <a:t>%</a:t>
            </a:r>
            <a:r>
              <a:rPr lang="ru-RU" sz="22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участников </a:t>
            </a: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Лагеря -  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обучающиеся туристско-краеведческих </a:t>
            </a: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объединений 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Центра «Космос</a:t>
            </a: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»,  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образовательных организаций </a:t>
            </a:r>
            <a:endParaRPr lang="ru-RU" sz="2200" b="1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г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. Челябинска и Челябинской </a:t>
            </a: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области</a:t>
            </a:r>
            <a:endParaRPr lang="ru-RU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500034" y="3143248"/>
            <a:ext cx="3995736" cy="769441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от </a:t>
            </a:r>
            <a:r>
              <a:rPr lang="ru-RU" sz="2200" b="1" dirty="0">
                <a:solidFill>
                  <a:schemeClr val="tx1"/>
                </a:solidFill>
                <a:latin typeface="Calibri" pitchFamily="34" charset="0"/>
              </a:rPr>
              <a:t>200 до 300 </a:t>
            </a:r>
            <a:r>
              <a:rPr lang="ru-RU" sz="2200" b="1" dirty="0" smtClean="0">
                <a:solidFill>
                  <a:schemeClr val="tx1"/>
                </a:solidFill>
                <a:latin typeface="Calibri" pitchFamily="34" charset="0"/>
              </a:rPr>
              <a:t>детей ежегодно участвует в работе Лагеря</a:t>
            </a:r>
            <a:endParaRPr lang="ru-RU" sz="22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Прямоугольник 3"/>
          <p:cNvSpPr>
            <a:spLocks noChangeArrowheads="1"/>
          </p:cNvSpPr>
          <p:nvPr/>
        </p:nvSpPr>
        <p:spPr bwMode="auto">
          <a:xfrm>
            <a:off x="4786314" y="2786058"/>
            <a:ext cx="3852938" cy="1815882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Calibri" pitchFamily="34" charset="0"/>
              </a:rPr>
              <a:t>До </a:t>
            </a:r>
            <a:r>
              <a:rPr lang="ru-RU" sz="2400" b="1" dirty="0">
                <a:latin typeface="Calibri" pitchFamily="34" charset="0"/>
              </a:rPr>
              <a:t>30 %</a:t>
            </a:r>
            <a:r>
              <a:rPr lang="ru-RU" sz="2200" b="1" dirty="0">
                <a:latin typeface="Calibri" pitchFamily="34" charset="0"/>
              </a:rPr>
              <a:t> </a:t>
            </a:r>
            <a:r>
              <a:rPr lang="ru-RU" sz="2200" b="1" dirty="0" smtClean="0">
                <a:latin typeface="Calibri" pitchFamily="34" charset="0"/>
              </a:rPr>
              <a:t> </a:t>
            </a:r>
            <a:r>
              <a:rPr lang="ru-RU" sz="2200" b="1" dirty="0">
                <a:latin typeface="Calibri" pitchFamily="34" charset="0"/>
              </a:rPr>
              <a:t>участников </a:t>
            </a:r>
            <a:r>
              <a:rPr lang="ru-RU" sz="2200" b="1" dirty="0" smtClean="0">
                <a:latin typeface="Calibri" pitchFamily="34" charset="0"/>
              </a:rPr>
              <a:t>Лагеря не </a:t>
            </a:r>
            <a:r>
              <a:rPr lang="ru-RU" sz="2200" b="1" dirty="0">
                <a:latin typeface="Calibri" pitchFamily="34" charset="0"/>
              </a:rPr>
              <a:t>занимаются в кружках, но мотивированны на </a:t>
            </a:r>
            <a:r>
              <a:rPr lang="ru-RU" sz="2200" b="1" dirty="0" smtClean="0">
                <a:latin typeface="Calibri" pitchFamily="34" charset="0"/>
              </a:rPr>
              <a:t>туристскую деятельность </a:t>
            </a:r>
            <a:r>
              <a:rPr lang="ru-RU" sz="2200" b="1" dirty="0">
                <a:latin typeface="Calibri" pitchFamily="34" charset="0"/>
              </a:rPr>
              <a:t>в природной </a:t>
            </a:r>
            <a:r>
              <a:rPr lang="ru-RU" sz="2200" b="1" dirty="0" smtClean="0">
                <a:latin typeface="Calibri" pitchFamily="34" charset="0"/>
              </a:rPr>
              <a:t>среде</a:t>
            </a:r>
            <a:endParaRPr lang="ru-RU" sz="2200" b="1" dirty="0">
              <a:latin typeface="Calibri" pitchFamily="34" charset="0"/>
            </a:endParaRPr>
          </a:p>
        </p:txBody>
      </p:sp>
      <p:sp>
        <p:nvSpPr>
          <p:cNvPr id="11" name="Прямоугольник 3"/>
          <p:cNvSpPr>
            <a:spLocks noChangeArrowheads="1"/>
          </p:cNvSpPr>
          <p:nvPr/>
        </p:nvSpPr>
        <p:spPr bwMode="auto">
          <a:xfrm>
            <a:off x="529307" y="5589240"/>
            <a:ext cx="2674541" cy="769441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Calibri" pitchFamily="34" charset="0"/>
              </a:rPr>
              <a:t>Заезд на 6 дней,        из них 1 день поход</a:t>
            </a:r>
            <a:endParaRPr lang="ru-RU" sz="2200" b="1" dirty="0">
              <a:latin typeface="Calibri" pitchFamily="34" charset="0"/>
            </a:endParaRPr>
          </a:p>
        </p:txBody>
      </p:sp>
      <p:sp>
        <p:nvSpPr>
          <p:cNvPr id="12" name="Прямоугольник 3"/>
          <p:cNvSpPr>
            <a:spLocks noChangeArrowheads="1"/>
          </p:cNvSpPr>
          <p:nvPr/>
        </p:nvSpPr>
        <p:spPr bwMode="auto">
          <a:xfrm>
            <a:off x="3428992" y="5214950"/>
            <a:ext cx="2582598" cy="769441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Calibri" pitchFamily="34" charset="0"/>
              </a:rPr>
              <a:t>Заезд на 9 дней,        из них 2 дня поход</a:t>
            </a:r>
            <a:endParaRPr lang="ru-RU" sz="2200" b="1" dirty="0">
              <a:latin typeface="Calibri" pitchFamily="34" charset="0"/>
            </a:endParaRPr>
          </a:p>
        </p:txBody>
      </p:sp>
      <p:sp>
        <p:nvSpPr>
          <p:cNvPr id="13" name="Прямоугольник 3"/>
          <p:cNvSpPr>
            <a:spLocks noChangeArrowheads="1"/>
          </p:cNvSpPr>
          <p:nvPr/>
        </p:nvSpPr>
        <p:spPr bwMode="auto">
          <a:xfrm>
            <a:off x="6166816" y="4869160"/>
            <a:ext cx="2653656" cy="769441"/>
          </a:xfrm>
          <a:prstGeom prst="rect">
            <a:avLst/>
          </a:prstGeom>
          <a:ln w="28575">
            <a:solidFill>
              <a:srgbClr val="002060"/>
            </a:solidFill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latin typeface="Calibri" pitchFamily="34" charset="0"/>
              </a:rPr>
              <a:t>Заезд на 14 дней,        из них 5 дней пох</a:t>
            </a:r>
            <a:r>
              <a:rPr lang="ru-RU" sz="2200" dirty="0" smtClean="0">
                <a:latin typeface="Calibri" pitchFamily="34" charset="0"/>
              </a:rPr>
              <a:t>од</a:t>
            </a:r>
            <a:endParaRPr lang="ru-RU" sz="2200" dirty="0">
              <a:latin typeface="Calibri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42844" y="-14290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082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756" t="-1079" r="15944" b="37737"/>
          <a:stretch/>
        </p:blipFill>
        <p:spPr bwMode="auto">
          <a:xfrm>
            <a:off x="179512" y="17180"/>
            <a:ext cx="1277807" cy="134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5852" y="1071546"/>
            <a:ext cx="704855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491880" y="260648"/>
            <a:ext cx="536965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«Вершины воинской славы»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7869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3cc6dabb7531ad55aeb3fedc0437caf9146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Термический</Template>
  <TotalTime>1181</TotalTime>
  <Words>661</Words>
  <Application>Microsoft Office PowerPoint</Application>
  <PresentationFormat>Экран (4:3)</PresentationFormat>
  <Paragraphs>79</Paragraphs>
  <Slides>15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Wingdings</vt:lpstr>
      <vt:lpstr>Thermal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Полевой  туристский  лагерь «Тургояк»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Маслов</dc:creator>
  <cp:lastModifiedBy>Пользователь Windows</cp:lastModifiedBy>
  <cp:revision>110</cp:revision>
  <dcterms:created xsi:type="dcterms:W3CDTF">2018-11-28T06:25:40Z</dcterms:created>
  <dcterms:modified xsi:type="dcterms:W3CDTF">2019-05-07T08:02:25Z</dcterms:modified>
</cp:coreProperties>
</file>