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notesMasterIdLst>
    <p:notesMasterId r:id="rId16"/>
  </p:notesMasterIdLst>
  <p:sldIdLst>
    <p:sldId id="256" r:id="rId2"/>
    <p:sldId id="262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5" r:id="rId12"/>
    <p:sldId id="268" r:id="rId13"/>
    <p:sldId id="266" r:id="rId14"/>
    <p:sldId id="267" r:id="rId15"/>
  </p:sldIdLst>
  <p:sldSz cx="12192000" cy="6858000"/>
  <p:notesSz cx="6797675" cy="992505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958"/>
    <a:srgbClr val="2A3E86"/>
    <a:srgbClr val="081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94" d="100"/>
          <a:sy n="94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DA377E2-196E-4BAD-9D50-E4013980769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757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2702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107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7055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95741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986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4078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4746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1826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440" cy="390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50560" y="94269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FA98D2-CAE4-4EAD-BB72-4831714224D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21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440" cy="390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50560" y="94269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FA98D2-CAE4-4EAD-BB72-4831714224D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43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440" cy="390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50560" y="94269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FA98D2-CAE4-4EAD-BB72-4831714224D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91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440" cy="390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50560" y="94269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FA98D2-CAE4-4EAD-BB72-4831714224D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38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4191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08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50560" y="9426960"/>
            <a:ext cx="294444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8000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5/7/2019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70.pn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4.pn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ail@smena.org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80.png"/><Relationship Id="rId5" Type="http://schemas.openxmlformats.org/officeDocument/2006/relationships/image" Target="../media/image4.png"/><Relationship Id="rId10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smena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3.png"/><Relationship Id="rId10" Type="http://schemas.openxmlformats.org/officeDocument/2006/relationships/image" Target="../media/image46.jpeg"/><Relationship Id="rId4" Type="http://schemas.openxmlformats.org/officeDocument/2006/relationships/image" Target="../media/image4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1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3.jpeg"/><Relationship Id="rId5" Type="http://schemas.openxmlformats.org/officeDocument/2006/relationships/image" Target="../media/image3.png"/><Relationship Id="rId10" Type="http://schemas.openxmlformats.org/officeDocument/2006/relationships/image" Target="../media/image52.jpeg"/><Relationship Id="rId4" Type="http://schemas.openxmlformats.org/officeDocument/2006/relationships/image" Target="../media/image4.pn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1.jpeg"/><Relationship Id="rId5" Type="http://schemas.openxmlformats.org/officeDocument/2006/relationships/image" Target="../media/image4.png"/><Relationship Id="rId10" Type="http://schemas.openxmlformats.org/officeDocument/2006/relationships/image" Target="../media/image60.jpeg"/><Relationship Id="rId4" Type="http://schemas.openxmlformats.org/officeDocument/2006/relationships/image" Target="../media/image56.png"/><Relationship Id="rId9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3.png"/><Relationship Id="rId10" Type="http://schemas.openxmlformats.org/officeDocument/2006/relationships/image" Target="../media/image68.jpeg"/><Relationship Id="rId4" Type="http://schemas.openxmlformats.org/officeDocument/2006/relationships/image" Target="../media/image4.png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62" y="-40803"/>
            <a:ext cx="1221740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25"/>
                    </a14:imgEffect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61" y="1623961"/>
            <a:ext cx="12217401" cy="17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Рисунок 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-24680" y="621888"/>
            <a:ext cx="12216680" cy="107892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-24680" y="5374464"/>
            <a:ext cx="12216680" cy="151092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-93960" y="1722891"/>
            <a:ext cx="1002996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1264368" y="1790632"/>
            <a:ext cx="10664280" cy="156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strike="noStrike" spc="-1" dirty="0" smtClean="0">
                <a:latin typeface="Arial Black" pitchFamily="34" charset="0"/>
                <a:ea typeface="DejaVu Sans"/>
              </a:rPr>
              <a:t>Организация партнерства </a:t>
            </a:r>
          </a:p>
          <a:p>
            <a:pPr algn="ctr"/>
            <a:r>
              <a:rPr lang="ru-RU" sz="3200" b="1" strike="noStrike" spc="-1" dirty="0" smtClean="0">
                <a:latin typeface="Arial Black" pitchFamily="34" charset="0"/>
                <a:ea typeface="DejaVu Sans"/>
              </a:rPr>
              <a:t>при реализации тематических смен</a:t>
            </a:r>
          </a:p>
          <a:p>
            <a:pPr algn="ctr"/>
            <a:r>
              <a:rPr lang="ru-RU" sz="3200" b="1" spc="-1" dirty="0" smtClean="0">
                <a:latin typeface="Arial Black" pitchFamily="34" charset="0"/>
              </a:rPr>
              <a:t>в Детском образовательном лагере</a:t>
            </a:r>
            <a:endParaRPr lang="ru-RU" sz="3200" b="0" strike="noStrike" spc="-1" dirty="0">
              <a:latin typeface="Arial Black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19536" y="823016"/>
            <a:ext cx="9001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МИНИСТЕРСТВО ПРОСВЕЩЕНИЯ РОССИЙСКОЙ ФЕДЕРАЦИИ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ФЕДЕРАЛЬНОЕ ГОСУДАРСТВЕННОЕ БЮДЖЕТНОЕ 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«ВСЕРОССИЙСКИЙ ДЕТСКИЙ ЦЕНТР «СМЕНА»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" y="260648"/>
            <a:ext cx="1981204" cy="1981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3993005"/>
            <a:ext cx="3240359" cy="21843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3" r="8791"/>
          <a:stretch/>
        </p:blipFill>
        <p:spPr>
          <a:xfrm>
            <a:off x="-26361" y="3968631"/>
            <a:ext cx="2737986" cy="2208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5" r="532"/>
          <a:stretch/>
        </p:blipFill>
        <p:spPr>
          <a:xfrm>
            <a:off x="8976320" y="3993005"/>
            <a:ext cx="3123821" cy="21843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3" y="4005190"/>
            <a:ext cx="3239969" cy="217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854216"/>
            <a:ext cx="12217400" cy="10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5019062" y="6029278"/>
            <a:ext cx="1981789" cy="648072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48680"/>
            <a:ext cx="12216680" cy="7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8802" y="548680"/>
            <a:ext cx="105819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Партнеры программы: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 «</a:t>
            </a:r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Государственный </a:t>
            </a:r>
            <a:r>
              <a:rPr lang="ru-RU" sz="2200" b="1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институт русского языка им. А.С. Пушкина»</a:t>
            </a:r>
            <a:endParaRPr lang="ru-RU" sz="2200" b="1" spc="-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57" y="159101"/>
            <a:ext cx="1843195" cy="18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943872" y="2852937"/>
            <a:ext cx="6624736" cy="1728192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41" b="11159"/>
          <a:stretch/>
        </p:blipFill>
        <p:spPr>
          <a:xfrm>
            <a:off x="695400" y="2348880"/>
            <a:ext cx="5359524" cy="281192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084020" y="3005436"/>
            <a:ext cx="5628604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волонтерская программа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«Послы русского языка в мире»</a:t>
            </a:r>
          </a:p>
        </p:txBody>
      </p:sp>
    </p:spTree>
    <p:extLst>
      <p:ext uri="{BB962C8B-B14F-4D97-AF65-F5344CB8AC3E}">
        <p14:creationId xmlns:p14="http://schemas.microsoft.com/office/powerpoint/2010/main" val="1083050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854216"/>
            <a:ext cx="12217400" cy="10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351584" y="622754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5019062" y="6029278"/>
            <a:ext cx="1981789" cy="648072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48680"/>
            <a:ext cx="12216680" cy="7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9884" y="548680"/>
            <a:ext cx="10581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Всероссийский конкурс творческих и исследовательских работ</a:t>
            </a:r>
          </a:p>
          <a:p>
            <a:pPr algn="ctr"/>
            <a:r>
              <a:rPr lang="ru-RU" sz="2200" b="1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«СЛОВО В «СМЕНЕ» </a:t>
            </a:r>
            <a:endParaRPr lang="ru-RU" sz="2200" b="1" spc="-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57" y="159101"/>
            <a:ext cx="1843195" cy="18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009956" y="1537057"/>
            <a:ext cx="5600649" cy="1136557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4563" y="1621249"/>
            <a:ext cx="4896544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«Истинная любовь к своей стране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мыслима без любви к своему языку»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К.Г. Паустовский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7488" y="3171050"/>
            <a:ext cx="6652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Номинации: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«Русский – язык творчества»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«Русский – язык науки»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«Русский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3055748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6021288"/>
            <a:ext cx="12217400" cy="8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1883532" y="6165304"/>
            <a:ext cx="1620180" cy="576064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" y="198950"/>
            <a:ext cx="12216680" cy="6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396" y="260648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trike="noStrike" spc="-1" dirty="0" smtClean="0">
                <a:latin typeface="Times New Roman"/>
              </a:rPr>
              <a:t>Реализация программы </a:t>
            </a:r>
            <a:endParaRPr lang="ru-RU" sz="3200" b="1" strike="noStrike" spc="-1" dirty="0"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608" y="1334783"/>
            <a:ext cx="1664008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09" b="3903"/>
          <a:stretch/>
        </p:blipFill>
        <p:spPr>
          <a:xfrm>
            <a:off x="578210" y="1334783"/>
            <a:ext cx="4002270" cy="2238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9" t="5699" r="15304" b="11160"/>
          <a:stretch/>
        </p:blipFill>
        <p:spPr>
          <a:xfrm>
            <a:off x="6909754" y="1991530"/>
            <a:ext cx="2210582" cy="1581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6" r="15449" b="8074"/>
          <a:stretch/>
        </p:blipFill>
        <p:spPr>
          <a:xfrm>
            <a:off x="8446321" y="4005064"/>
            <a:ext cx="3194295" cy="2240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06"/>
          <a:stretch/>
        </p:blipFill>
        <p:spPr>
          <a:xfrm>
            <a:off x="5159896" y="1343458"/>
            <a:ext cx="4248472" cy="2226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86" r="6243"/>
          <a:stretch/>
        </p:blipFill>
        <p:spPr>
          <a:xfrm>
            <a:off x="5370976" y="4005065"/>
            <a:ext cx="2741248" cy="1797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34"/>
          <a:stretch/>
        </p:blipFill>
        <p:spPr>
          <a:xfrm>
            <a:off x="578211" y="4005064"/>
            <a:ext cx="4293654" cy="17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61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995903" y="1511733"/>
            <a:ext cx="10441160" cy="4171576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strike="noStrike" spc="-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6021288"/>
            <a:ext cx="12217400" cy="8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048" y="692696"/>
            <a:ext cx="115212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2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1883532" y="6165304"/>
            <a:ext cx="1620180" cy="576064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198950"/>
            <a:ext cx="12217400" cy="6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396" y="260648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trike="noStrike" spc="-1" dirty="0" smtClean="0">
                <a:latin typeface="Arial" pitchFamily="34" charset="0"/>
                <a:cs typeface="Arial" pitchFamily="34" charset="0"/>
              </a:rPr>
              <a:t>Контакты ВДЦ «Смена» </a:t>
            </a:r>
            <a:endParaRPr lang="ru-RU" sz="3200" b="1" strike="noStrike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095" y="2276872"/>
            <a:ext cx="36724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Официальные группы в социальных сетях: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Вконтакте</a:t>
            </a:r>
            <a:endParaRPr lang="ru-RU" sz="2000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ru-RU" sz="2000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r>
              <a:rPr lang="en-US" sz="2000" dirty="0" err="1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Instagram</a:t>
            </a:r>
            <a:endParaRPr lang="ru-RU" sz="2000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Twitter</a:t>
            </a:r>
            <a:r>
              <a:rPr lang="ru-RU" sz="2000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YouTube</a:t>
            </a:r>
            <a:endParaRPr lang="ru-RU" sz="2000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9221" y="2052166"/>
            <a:ext cx="4896544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ВДЦ «Смена»</a:t>
            </a:r>
            <a:b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Россия, 353407, Краснодарский край,</a:t>
            </a:r>
            <a:b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c. Сукко, ул. Приморская, д. 7</a:t>
            </a:r>
            <a:b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тел.: +7 (86133) 93-5-20</a:t>
            </a:r>
            <a:b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2000" b="1" dirty="0" err="1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rgbClr val="1C2958"/>
                </a:solidFill>
                <a:latin typeface="Arial" pitchFamily="34" charset="0"/>
                <a:cs typeface="Arial" pitchFamily="34" charset="0"/>
                <a:hlinkClick r:id="rId8"/>
              </a:rPr>
              <a:t>mail@smena.org</a:t>
            </a:r>
            <a:endParaRPr lang="ru-RU" sz="2000" b="1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</a:rPr>
              <a:t>Сайт ВДЦ «Смена»   </a:t>
            </a:r>
            <a:r>
              <a:rPr lang="en-US" sz="2000" b="1" dirty="0">
                <a:solidFill>
                  <a:srgbClr val="1C2958"/>
                </a:solidFill>
                <a:latin typeface="Arial" pitchFamily="34" charset="0"/>
                <a:cs typeface="Arial" pitchFamily="34" charset="0"/>
                <a:hlinkClick r:id="rId9"/>
              </a:rPr>
              <a:t>www.smena.org</a:t>
            </a:r>
            <a:endParaRPr lang="ru-RU" sz="2000" b="1" dirty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ru-RU" sz="2000" b="1" dirty="0" smtClean="0">
              <a:solidFill>
                <a:srgbClr val="1C29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upload.wikimedia.org/wikipedia/commons/thumb/a/a4/Flag_of_the_United_States.svg/22px-Flag_of_the_United_States.svg.png">
            <a:hlinkClick r:id="rId10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7718425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26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74560"/>
            <a:ext cx="12191040" cy="107892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374464"/>
            <a:ext cx="12191040" cy="151092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-93960" y="1722891"/>
            <a:ext cx="1002996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59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4665240" y="5649480"/>
            <a:ext cx="2304360" cy="898920"/>
          </a:xfrm>
          <a:prstGeom prst="rect">
            <a:avLst/>
          </a:prstGeom>
          <a:ln>
            <a:noFill/>
          </a:ln>
        </p:spPr>
      </p:pic>
      <p:sp>
        <p:nvSpPr>
          <p:cNvPr id="60" name="TextShape 3"/>
          <p:cNvSpPr txBox="1"/>
          <p:nvPr/>
        </p:nvSpPr>
        <p:spPr>
          <a:xfrm>
            <a:off x="676391" y="2348880"/>
            <a:ext cx="10838258" cy="156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6600" b="1" strike="noStrike" spc="-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DejaVu Sans"/>
              </a:rPr>
              <a:t>Спасибо </a:t>
            </a:r>
          </a:p>
          <a:p>
            <a:pPr algn="ctr"/>
            <a:r>
              <a:rPr lang="ru-RU" sz="6600" b="1" strike="noStrike" spc="-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DejaVu Sans"/>
              </a:rPr>
              <a:t>за внимание!</a:t>
            </a:r>
            <a:endParaRPr lang="ru-RU" sz="6600" b="0" strike="noStrike" spc="-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55619" y="823017"/>
            <a:ext cx="8208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ПРОСВЕЩЕНИЯ РОССИЙСКОЙ ФЕДЕРАЦИИ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ВСЕРОССИЙСКИЙ ДЕТСКИЙ ЦЕНТР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297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07368" y="1628800"/>
            <a:ext cx="11305256" cy="2739211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6113776"/>
            <a:ext cx="12217400" cy="7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048" y="764704"/>
            <a:ext cx="115212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1883532" y="6229322"/>
            <a:ext cx="1548172" cy="512046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" y="198950"/>
            <a:ext cx="12216680" cy="9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396" y="408559"/>
            <a:ext cx="108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r"/>
                <a:tab pos="5940425" algn="r"/>
              </a:tabLst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ФЕДЕРАЛЬНОЕ ГОСУДАРСТВЕННОЕ БЮДЖЕТНОЕ ОБРАЗОВАТЕЛЬНОЕ УЧРЕЖДЕНИЕ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r"/>
                <a:tab pos="5940425" algn="r"/>
              </a:tabLst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«ВСЕРОССИЙСКИЙ ДЕТСКИЙ ЦЕНТР «СМЕНА»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417" y="1625893"/>
            <a:ext cx="104587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ВДЦ </a:t>
            </a:r>
            <a:r>
              <a:rPr lang="ru-RU" sz="2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«Смена</a:t>
            </a:r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- 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из ведущих образовательных детских центров России, расположен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Черноморском побережье Краснодарского 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(г.-к. Анапа, с. Сукко)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ВДЦ «Смена» созданы все условия для реализации 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дополнительных </a:t>
            </a:r>
            <a:r>
              <a:rPr lang="ru-RU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общеобразовательных 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общеразвивающих </a:t>
            </a:r>
            <a:r>
              <a:rPr lang="ru-RU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</a:t>
            </a:r>
            <a:r>
              <a:rPr lang="ru-RU" sz="28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4493438"/>
            <a:ext cx="2250250" cy="1671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1" y="4493438"/>
            <a:ext cx="2494639" cy="16718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4493438"/>
            <a:ext cx="2376264" cy="16718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2" y="4484632"/>
            <a:ext cx="2754304" cy="16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489035"/>
            <a:ext cx="2448273" cy="16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3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>
            <a:off x="5707891" y="1106519"/>
            <a:ext cx="604133" cy="4208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384" y="2960679"/>
            <a:ext cx="3600400" cy="2361904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703" y="2980580"/>
            <a:ext cx="3792537" cy="24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594" y="2960677"/>
            <a:ext cx="4657126" cy="2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854216"/>
            <a:ext cx="12217400" cy="10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323031" y="2116485"/>
            <a:ext cx="470648" cy="8640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778" y="2132856"/>
            <a:ext cx="469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26" y="2116485"/>
            <a:ext cx="469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5019062" y="6029278"/>
            <a:ext cx="1981789" cy="64807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040216" y="3482311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3 программы</a:t>
            </a:r>
          </a:p>
          <a:p>
            <a:pPr algn="ctr"/>
            <a:r>
              <a:rPr lang="ru-RU" sz="26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«специализированные </a:t>
            </a:r>
          </a:p>
          <a:p>
            <a:pPr algn="ctr"/>
            <a:r>
              <a:rPr lang="ru-RU" sz="2600" b="1" spc="-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</a:t>
            </a:r>
            <a:r>
              <a:rPr lang="ru-RU" sz="26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мены»</a:t>
            </a:r>
            <a:endParaRPr lang="ru-RU" sz="2600" b="1" strike="noStrike" spc="-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" y="188640"/>
            <a:ext cx="12216680" cy="99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639" y="169583"/>
            <a:ext cx="10801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 течении года ВДЦ «Смена» реализует 16 смен</a:t>
            </a:r>
          </a:p>
          <a:p>
            <a:pPr algn="ctr"/>
            <a:r>
              <a:rPr lang="ru-RU" sz="28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</a:t>
            </a:r>
            <a:r>
              <a:rPr lang="ru-RU" sz="28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оличество обучающихся – около 20 000 человек</a:t>
            </a:r>
            <a:endParaRPr lang="ru-RU" sz="2800" b="1" strike="noStrike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ctr"/>
            <a:r>
              <a:rPr lang="ru-RU" sz="32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endParaRPr lang="ru-RU" sz="32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539662"/>
            <a:ext cx="12217400" cy="9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352" y="1539662"/>
            <a:ext cx="11791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 дополнительные общеобразовательные общеразвивающие программы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основным направленностям дополнительного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1098" y="3629811"/>
            <a:ext cx="284097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программ </a:t>
            </a:r>
          </a:p>
          <a:p>
            <a:pPr algn="ctr"/>
            <a:r>
              <a:rPr lang="ru-RU" sz="32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36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авторских</a:t>
            </a:r>
            <a:r>
              <a:rPr lang="ru-RU" sz="32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endParaRPr lang="ru-RU" sz="3200" b="1" strike="noStrike" spc="-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5800" y="3075813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программы</a:t>
            </a:r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«партнерские» (совместно с тематическими партнерами)</a:t>
            </a:r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818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404664"/>
            <a:ext cx="12191400" cy="1015663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24383880" y="3799080"/>
            <a:ext cx="12191400" cy="107928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343480"/>
            <a:ext cx="12191400" cy="151128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765656" y="1780945"/>
            <a:ext cx="973440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60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1765656" y="6021288"/>
            <a:ext cx="1738056" cy="59948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0" r="408" b="5962"/>
          <a:stretch/>
        </p:blipFill>
        <p:spPr>
          <a:xfrm>
            <a:off x="0" y="4149078"/>
            <a:ext cx="2639616" cy="1727443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39616" y="4149078"/>
            <a:ext cx="2664296" cy="1713758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1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2184" y="4149079"/>
            <a:ext cx="2540016" cy="1727441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07"/>
          <a:stretch/>
        </p:blipFill>
        <p:spPr>
          <a:xfrm>
            <a:off x="5303912" y="4149078"/>
            <a:ext cx="2455386" cy="1728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21"/>
          <a:stretch/>
        </p:blipFill>
        <p:spPr>
          <a:xfrm>
            <a:off x="10292201" y="4149080"/>
            <a:ext cx="1899798" cy="172819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57368" y="1556792"/>
            <a:ext cx="10876664" cy="2448272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</a:pPr>
            <a:endParaRPr lang="ru-RU" sz="2400" spc="-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DejaVu Sans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Всероссийские спортивные соревнования школьников «Президентские состязания»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Всероссийская военно-спортивная игра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spc="-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азачий сполох»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Всероссийская Спартакиада допризывной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казачьей молодежи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ru-RU" sz="2400" spc="-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101" y="404664"/>
            <a:ext cx="1175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Arial" pitchFamily="34" charset="0"/>
              </a:rPr>
              <a:t>«Специализированные смены» - 3 программы</a:t>
            </a:r>
          </a:p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Министерство просвещения Российской Федерации 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5" name="Рисунок 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" r="5833"/>
          <a:stretch/>
        </p:blipFill>
        <p:spPr>
          <a:xfrm>
            <a:off x="9022192" y="1972413"/>
            <a:ext cx="1390872" cy="1428272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4" t="19877" r="54352" b="26152"/>
          <a:stretch/>
        </p:blipFill>
        <p:spPr>
          <a:xfrm>
            <a:off x="1765656" y="2780928"/>
            <a:ext cx="1152128" cy="10801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2" t="9216" r="27017" b="17769"/>
          <a:stretch/>
        </p:blipFill>
        <p:spPr>
          <a:xfrm>
            <a:off x="950283" y="1604523"/>
            <a:ext cx="1113269" cy="10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0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188640"/>
            <a:ext cx="12191400" cy="1015663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24383880" y="3799080"/>
            <a:ext cx="12191400" cy="107928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343480"/>
            <a:ext cx="12191400" cy="151128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765656" y="1780945"/>
            <a:ext cx="973440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60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2855640" y="6186162"/>
            <a:ext cx="1584176" cy="521648"/>
          </a:xfrm>
          <a:prstGeom prst="rect">
            <a:avLst/>
          </a:prstGeom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82101" y="1340768"/>
            <a:ext cx="11890563" cy="3096344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</a:pPr>
            <a:endParaRPr lang="ru-RU" sz="2400" spc="-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DejaVu Sans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ru-RU" sz="2000" spc="-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Следственный комитет Российской Федерации </a:t>
            </a:r>
          </a:p>
          <a:p>
            <a:pPr algn="ctr">
              <a:lnSpc>
                <a:spcPct val="100000"/>
              </a:lnSpc>
            </a:pPr>
            <a:r>
              <a:rPr lang="ru-RU" sz="2000" i="1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«Юный следователь»</a:t>
            </a:r>
          </a:p>
          <a:p>
            <a:pPr marL="285750" indent="-28575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ДО «Федеральный центр детско-юношеского туризма и краеведения»</a:t>
            </a:r>
          </a:p>
          <a:p>
            <a:pPr algn="ctr">
              <a:lnSpc>
                <a:spcPct val="100000"/>
              </a:lnSpc>
            </a:pPr>
            <a:r>
              <a:rPr lang="ru-RU" sz="2000" i="1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Всероссийский  фестиваль юных туристов-краеведов  «Искатели»  </a:t>
            </a:r>
            <a:endParaRPr lang="ru-RU" sz="2000" i="1" spc="-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Общероссийский  Профсоюз образования </a:t>
            </a:r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i="1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Всероссийская  профильная смена «Педагогический навигатор»</a:t>
            </a:r>
            <a:endParaRPr lang="ru-RU" sz="2000" i="1" spc="-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ФГБУК Всероссийский центр развития художественного творчества и гуманитарных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технологий</a:t>
            </a:r>
          </a:p>
          <a:p>
            <a:pPr algn="ctr">
              <a:lnSpc>
                <a:spcPct val="100000"/>
              </a:lnSpc>
            </a:pPr>
            <a:r>
              <a:rPr lang="ru-RU" sz="2000" i="1" spc="-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Всероссийский финал акции «Я – гражданин России»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ru-RU" spc="-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77" y="211167"/>
            <a:ext cx="1175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Arial" pitchFamily="34" charset="0"/>
              </a:rPr>
              <a:t>«Партнерские смены» - 24 программы</a:t>
            </a:r>
          </a:p>
          <a:p>
            <a:pPr algn="ctr"/>
            <a:r>
              <a:rPr lang="ru-RU" sz="2800" dirty="0">
                <a:latin typeface="Arial Black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еализуются совместно с партнерами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" t="-120" r="2262" b="120"/>
          <a:stretch/>
        </p:blipFill>
        <p:spPr>
          <a:xfrm>
            <a:off x="0" y="4588714"/>
            <a:ext cx="2279576" cy="1526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" t="10723" b="7395"/>
          <a:stretch/>
        </p:blipFill>
        <p:spPr>
          <a:xfrm>
            <a:off x="2279576" y="4567069"/>
            <a:ext cx="2736304" cy="1552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6" t="15357" r="7479" b="376"/>
          <a:stretch/>
        </p:blipFill>
        <p:spPr>
          <a:xfrm>
            <a:off x="5015880" y="4579480"/>
            <a:ext cx="2307460" cy="15196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0" t="10386" b="1265"/>
          <a:stretch/>
        </p:blipFill>
        <p:spPr>
          <a:xfrm>
            <a:off x="7320136" y="4588714"/>
            <a:ext cx="2357380" cy="1510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" t="14044" r="8656" b="7395"/>
          <a:stretch/>
        </p:blipFill>
        <p:spPr>
          <a:xfrm>
            <a:off x="9677516" y="4588713"/>
            <a:ext cx="2514484" cy="15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2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188640"/>
            <a:ext cx="12191400" cy="648073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24383880" y="3799080"/>
            <a:ext cx="12191400" cy="107928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343480"/>
            <a:ext cx="12191400" cy="151128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765656" y="1780945"/>
            <a:ext cx="973440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60" name="Рисунок 2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2267246" y="6237312"/>
            <a:ext cx="1596506" cy="532554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82101" y="188640"/>
            <a:ext cx="11759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Arial" pitchFamily="34" charset="0"/>
              </a:rPr>
              <a:t>«Авторские проекты» - 17 программ </a:t>
            </a:r>
            <a:endParaRPr lang="ru-RU" sz="3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55440" y="980728"/>
            <a:ext cx="10081120" cy="3530439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3172" y="1031154"/>
            <a:ext cx="95050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err="1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Профориентационная</a:t>
            </a: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смена «Город мастеров»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Образовательный проект «Волонтер»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Образовательный проект «Я - гражданин»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Гражданский патриотический форум «Патриот России»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«Зимняя детская киноакадемия»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dirty="0" err="1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Медиафорум</a:t>
            </a: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молодых журналистов»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«Всероссийский фестиваль добра»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«Всероссийский шахматный фестиваль»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Всероссийский фестиваль творческих идей «Новая Смена!»</a:t>
            </a:r>
            <a:endParaRPr lang="ru-RU" sz="24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68"/>
          <a:stretch/>
        </p:blipFill>
        <p:spPr>
          <a:xfrm>
            <a:off x="0" y="4653135"/>
            <a:ext cx="1775517" cy="154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4" y="4682785"/>
            <a:ext cx="2274825" cy="1516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5" t="14098" b="5406"/>
          <a:stretch/>
        </p:blipFill>
        <p:spPr>
          <a:xfrm>
            <a:off x="7230058" y="4682786"/>
            <a:ext cx="2682366" cy="1516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4682785"/>
            <a:ext cx="2358194" cy="1516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682787"/>
            <a:ext cx="2088232" cy="1516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41"/>
          <a:stretch/>
        </p:blipFill>
        <p:spPr>
          <a:xfrm>
            <a:off x="1775520" y="4653134"/>
            <a:ext cx="1200578" cy="15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09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188640"/>
            <a:ext cx="12191400" cy="648073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24383880" y="3799080"/>
            <a:ext cx="12191400" cy="107928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0" y="5374104"/>
            <a:ext cx="12192000" cy="151128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765656" y="1780945"/>
            <a:ext cx="973440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60" name="Рисунок 2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2267246" y="6237312"/>
            <a:ext cx="1596506" cy="532554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82101" y="188640"/>
            <a:ext cx="11759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Arial" pitchFamily="34" charset="0"/>
              </a:rPr>
              <a:t>«Авторские проекты» - 17 программ </a:t>
            </a:r>
            <a:endParaRPr lang="ru-RU" sz="3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376" y="980729"/>
            <a:ext cx="11233248" cy="3240359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9058" y="1052736"/>
            <a:ext cx="108518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«Всероссийские игры школьных спортивных клубов»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«Лига юных пловцов»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Образовательно-оздоровительный проект «Академия творчества»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Образовательно-оздоровительный проект «Олимпийская академия»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«Летняя детская киноакадемия»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«Всероссийская творческая смена «Мир танца»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«Всероссийский фестиваль русского языка и российской культуры»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08144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«Слет школьных лесничеств»</a:t>
            </a:r>
          </a:p>
          <a:p>
            <a:pPr marL="457200" indent="-457200" algn="ctr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4283"/>
            <a:ext cx="2359306" cy="1574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50"/>
          <a:stretch/>
        </p:blipFill>
        <p:spPr>
          <a:xfrm>
            <a:off x="2359305" y="4530610"/>
            <a:ext cx="1956317" cy="156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44"/>
          <a:stretch/>
        </p:blipFill>
        <p:spPr>
          <a:xfrm>
            <a:off x="4315622" y="4530612"/>
            <a:ext cx="1879353" cy="15685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70"/>
          <a:stretch/>
        </p:blipFill>
        <p:spPr>
          <a:xfrm>
            <a:off x="6194976" y="4524284"/>
            <a:ext cx="2089216" cy="1574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4" t="-136" r="7244" b="10652"/>
          <a:stretch/>
        </p:blipFill>
        <p:spPr>
          <a:xfrm>
            <a:off x="8284192" y="4530610"/>
            <a:ext cx="2226197" cy="15685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1" r="17339"/>
          <a:stretch/>
        </p:blipFill>
        <p:spPr>
          <a:xfrm>
            <a:off x="10510389" y="4530613"/>
            <a:ext cx="1681611" cy="15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00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-12205" y="4247084"/>
            <a:ext cx="12216409" cy="11802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-24680" y="1561680"/>
            <a:ext cx="12216680" cy="139128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18" b="30106"/>
          <a:stretch/>
        </p:blipFill>
        <p:spPr>
          <a:xfrm>
            <a:off x="-24680" y="5374464"/>
            <a:ext cx="12216680" cy="151092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57" t="6161" r="21167"/>
          <a:stretch/>
        </p:blipFill>
        <p:spPr>
          <a:xfrm>
            <a:off x="2063552" y="4339108"/>
            <a:ext cx="1188272" cy="1610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1" t="656" r="11779" b="4329"/>
          <a:stretch/>
        </p:blipFill>
        <p:spPr>
          <a:xfrm>
            <a:off x="271" y="4339108"/>
            <a:ext cx="2065107" cy="1610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66" b="2388"/>
          <a:stretch/>
        </p:blipFill>
        <p:spPr>
          <a:xfrm>
            <a:off x="3215680" y="4339108"/>
            <a:ext cx="2917205" cy="1610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39108"/>
            <a:ext cx="2464344" cy="1610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0" b="4134"/>
          <a:stretch/>
        </p:blipFill>
        <p:spPr>
          <a:xfrm>
            <a:off x="8560344" y="4339108"/>
            <a:ext cx="3631656" cy="1610172"/>
          </a:xfrm>
          <a:prstGeom prst="rect">
            <a:avLst/>
          </a:prstGeom>
        </p:spPr>
      </p:pic>
      <p:pic>
        <p:nvPicPr>
          <p:cNvPr id="19" name="Рисунок 2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1883532" y="6021288"/>
            <a:ext cx="1692188" cy="668543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0" y="-243408"/>
            <a:ext cx="6819552" cy="24051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7248128" y="260648"/>
            <a:ext cx="4456460" cy="2480320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Авторский проект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ВДЦ «Смен»,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 на популяризацию русского языка,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укрепление его  как фундаментальной основы культурного единства многонациональной России</a:t>
            </a:r>
            <a:endParaRPr lang="ru-RU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004" y="1899087"/>
            <a:ext cx="64783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Реализуется по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4 образовательным направлениям: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«Говори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по-русски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правильно»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«Диалог культур»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КиноКнига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«Язык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– душа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театра»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63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350372" y="4222228"/>
            <a:ext cx="6634060" cy="1434919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854216"/>
            <a:ext cx="12217400" cy="10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9" b="32314"/>
          <a:stretch/>
        </p:blipFill>
        <p:spPr>
          <a:xfrm rot="10800000">
            <a:off x="36575280" y="4878360"/>
            <a:ext cx="12191040" cy="10789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457000" y="680040"/>
            <a:ext cx="973404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11111"/>
                </a:solidFill>
                <a:latin typeface="Century Gothic"/>
                <a:ea typeface="DejaVu Sans"/>
              </a:rPr>
              <a:t> </a:t>
            </a:r>
            <a:endParaRPr lang="ru-RU" sz="2600" b="1" strike="noStrike" spc="-1">
              <a:solidFill>
                <a:srgbClr val="111111"/>
              </a:solidFill>
              <a:latin typeface="Arial"/>
            </a:endParaRPr>
          </a:p>
        </p:txBody>
      </p:sp>
      <p:pic>
        <p:nvPicPr>
          <p:cNvPr id="66" name="Рисунок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69" t="29909" r="34834" b="44235"/>
          <a:stretch/>
        </p:blipFill>
        <p:spPr>
          <a:xfrm>
            <a:off x="5019062" y="6029278"/>
            <a:ext cx="1981789" cy="648072"/>
          </a:xfrm>
          <a:prstGeom prst="rect">
            <a:avLst/>
          </a:prstGeom>
          <a:ln>
            <a:noFill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80" y="548680"/>
            <a:ext cx="12216680" cy="7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8802" y="548680"/>
            <a:ext cx="10581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Партнеры программы:</a:t>
            </a:r>
          </a:p>
          <a:p>
            <a:r>
              <a:rPr lang="ru-RU" sz="2200" b="1" spc="-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ВО «Московский педагогический государственный университет»</a:t>
            </a:r>
            <a:endParaRPr lang="ru-RU" sz="2200" b="1" spc="-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57" y="159101"/>
            <a:ext cx="1843195" cy="18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04" r="15982"/>
          <a:stretch/>
        </p:blipFill>
        <p:spPr>
          <a:xfrm>
            <a:off x="9520506" y="3781323"/>
            <a:ext cx="2336134" cy="187898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3350372" y="1512170"/>
            <a:ext cx="6634060" cy="1183243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" r="1871" b="421"/>
          <a:stretch/>
        </p:blipFill>
        <p:spPr>
          <a:xfrm>
            <a:off x="9408368" y="1512170"/>
            <a:ext cx="2448272" cy="177281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653718" y="1628800"/>
            <a:ext cx="6912768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Специалисты МПГУ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Игра «Интеллектуальная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зарница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Мастер-класс «Ораторское искусство»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2110" y="429309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Член РГО, Фольклорист,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музыкант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Мастер-класс «Игра на гуслях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Мастер-класс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«Как участвовать в молодежных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конкурсах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премиях, грантах и побеждать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39233" y="2852936"/>
            <a:ext cx="5921063" cy="1153268"/>
          </a:xfrm>
          <a:prstGeom prst="roundRect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5680" y="292173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err="1">
                <a:solidFill>
                  <a:schemeClr val="accent1">
                    <a:lumMod val="50000"/>
                  </a:schemeClr>
                </a:solidFill>
              </a:rPr>
              <a:t>Блогер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u="sng" dirty="0" err="1">
                <a:solidFill>
                  <a:schemeClr val="accent1">
                    <a:lumMod val="50000"/>
                  </a:schemeClr>
                </a:solidFill>
              </a:rPr>
              <a:t>буктьюбер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публицист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Творческая встреча на тему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Особенности создания и ведения блога»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13" r="16525" b="10086"/>
          <a:stretch/>
        </p:blipFill>
        <p:spPr>
          <a:xfrm>
            <a:off x="267335" y="2433054"/>
            <a:ext cx="2876337" cy="191587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198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32361d25f71f13e83c77cb594316f4ca383e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6367</TotalTime>
  <Words>595</Words>
  <Application>Microsoft Office PowerPoint</Application>
  <PresentationFormat>Широкоэкранный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Century Gothic</vt:lpstr>
      <vt:lpstr>DejaVu Sans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Алексеевич</dc:creator>
  <cp:lastModifiedBy>Пользователь Windows</cp:lastModifiedBy>
  <cp:revision>227</cp:revision>
  <cp:lastPrinted>2018-08-23T07:34:19Z</cp:lastPrinted>
  <dcterms:created xsi:type="dcterms:W3CDTF">2016-02-08T06:09:37Z</dcterms:created>
  <dcterms:modified xsi:type="dcterms:W3CDTF">2019-05-07T08:02:57Z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