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1" r:id="rId2"/>
    <p:sldId id="517" r:id="rId3"/>
    <p:sldId id="514" r:id="rId4"/>
    <p:sldId id="515" r:id="rId5"/>
    <p:sldId id="518" r:id="rId6"/>
    <p:sldId id="516" r:id="rId7"/>
    <p:sldId id="425" r:id="rId8"/>
  </p:sldIdLst>
  <p:sldSz cx="10080625" cy="7559675"/>
  <p:notesSz cx="7559675" cy="10691813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21" autoAdjust="0"/>
    <p:restoredTop sz="94660"/>
  </p:normalViewPr>
  <p:slideViewPr>
    <p:cSldViewPr>
      <p:cViewPr varScale="1">
        <p:scale>
          <a:sx n="87" d="100"/>
          <a:sy n="87" d="100"/>
        </p:scale>
        <p:origin x="306" y="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F6F85-5853-4C1A-B113-497C4233F89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346B9-49E3-4303-BE0C-DF81EA6C8907}">
      <dgm:prSet custT="1"/>
      <dgm:spPr>
        <a:xfrm>
          <a:off x="0" y="2197591"/>
          <a:ext cx="6240780" cy="526800"/>
        </a:xfrm>
        <a:prstGeom prst="rec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Взаимодействие </a:t>
          </a:r>
          <a:r>
            <a:rPr lang="ru-RU" sz="1800" b="1" i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со СМИ</a:t>
          </a:r>
          <a:r>
            <a:rPr lang="ru-RU" sz="1800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 целях создания положительного имиджа школы, популяризации своих достижений, реализации проекта «Всей семьей на ГТО» </a:t>
          </a:r>
        </a:p>
      </dgm:t>
    </dgm:pt>
    <dgm:pt modelId="{B2D5B650-55CA-4DD7-8311-17FBCDD837B7}" type="parTrans" cxnId="{9FB86C30-C750-4F1D-8670-EA5ACBA4DE2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BF2852F-56EE-4B16-A2DF-8F433BFC6C21}" type="sibTrans" cxnId="{9FB86C30-C750-4F1D-8670-EA5ACBA4DE2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93E8076-7D98-45B8-8D18-72AAD5A31A2B}">
      <dgm:prSet custT="1"/>
      <dgm:spPr>
        <a:xfrm rot="10800000">
          <a:off x="0" y="1633244"/>
          <a:ext cx="6240780" cy="716649"/>
        </a:xfrm>
        <a:prstGeom prst="upArrowCallou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Взаимодействие </a:t>
          </a:r>
          <a:r>
            <a:rPr lang="ru-RU" sz="1800" b="1" i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 общественными организациями</a:t>
          </a:r>
          <a:r>
            <a:rPr lang="ru-RU" sz="18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:  АНО «Центр проектных решений общественно-активных школ»</a:t>
          </a:r>
        </a:p>
      </dgm:t>
    </dgm:pt>
    <dgm:pt modelId="{B09457FF-7EF9-426E-89B1-627D5307B4C5}" type="sibTrans" cxnId="{52C71C15-1DFC-46C0-814C-F4003F45B31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FCB5941-DD59-4EA6-8B80-34227A041D57}" type="parTrans" cxnId="{52C71C15-1DFC-46C0-814C-F4003F45B31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D6C512F-CF25-442C-97CF-DFC4B8B03ED8}">
      <dgm:prSet custT="1"/>
      <dgm:spPr>
        <a:xfrm rot="10800000">
          <a:off x="0" y="522685"/>
          <a:ext cx="6240780" cy="1289408"/>
        </a:xfrm>
        <a:prstGeom prst="upArrowCallou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8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18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Взаимодействие </a:t>
          </a:r>
          <a:r>
            <a:rPr lang="ru-RU" sz="1800" b="1" i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 государственными структурами и организациями </a:t>
          </a:r>
          <a:r>
            <a:rPr lang="ru-RU" sz="18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 целях проведения профилактической работы и реализации совместных проектов:    АКИПКРО г. Барнаула, Алтайская государственная академия им. Шукшина, Бийский педагогический колледж,  СДЮШОР № 1, 3, Спорткомплекс "Заря", Фитнес клуб «Апельсин», Центр тестирования по выполнению нормативов ГТО (стадион «Юбилейный») </a:t>
          </a:r>
        </a:p>
        <a:p>
          <a:pPr algn="l"/>
          <a:endParaRPr lang="ru-RU" sz="18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97E950A-42E2-45F7-A486-9D4C0B024036}" type="parTrans" cxnId="{661DAAB4-7FAC-4030-911D-6BC8090C3C8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F105B33-5B8D-423B-BE14-F9ED05D88815}" type="sibTrans" cxnId="{661DAAB4-7FAC-4030-911D-6BC8090C3C8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C77CBF0-E573-45F8-B9CC-831006DF0469}">
      <dgm:prSet custT="1"/>
      <dgm:spPr>
        <a:xfrm rot="10800000">
          <a:off x="0" y="0"/>
          <a:ext cx="6240780" cy="681819"/>
        </a:xfrm>
        <a:prstGeom prst="upArrowCallou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Взаимодействие </a:t>
          </a:r>
          <a:r>
            <a:rPr lang="ru-RU" sz="1800" b="1" i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 органами власти</a:t>
          </a:r>
          <a:r>
            <a:rPr lang="ru-RU" sz="1800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различных уровней: Совет женщин города Бийска, Управление образования Администрации города Бийска.</a:t>
          </a:r>
        </a:p>
      </dgm:t>
    </dgm:pt>
    <dgm:pt modelId="{14DD38C3-8F48-4781-92EF-A17CDDFAAF15}" type="parTrans" cxnId="{681B9FCD-4922-453C-B992-FD99F5E48C1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5652691-C94E-4A24-BB41-B56890BE3CB7}" type="sibTrans" cxnId="{681B9FCD-4922-453C-B992-FD99F5E48C1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F3BBB81-208E-4125-A274-483D3963EF6B}" type="pres">
      <dgm:prSet presAssocID="{01EF6F85-5853-4C1A-B113-497C4233F8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5FE34B-602B-45B9-B442-C065D38586C8}" type="pres">
      <dgm:prSet presAssocID="{019346B9-49E3-4303-BE0C-DF81EA6C8907}" presName="boxAndChildren" presStyleCnt="0"/>
      <dgm:spPr/>
    </dgm:pt>
    <dgm:pt modelId="{541BE78E-14CC-40F7-B702-9573C6E90EBF}" type="pres">
      <dgm:prSet presAssocID="{019346B9-49E3-4303-BE0C-DF81EA6C8907}" presName="parentTextBox" presStyleLbl="node1" presStyleIdx="0" presStyleCnt="4" custScaleY="107960" custLinFactNeighborY="-5012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38D2E0F-7835-40C4-87A6-B3B66D497227}" type="pres">
      <dgm:prSet presAssocID="{B09457FF-7EF9-426E-89B1-627D5307B4C5}" presName="sp" presStyleCnt="0"/>
      <dgm:spPr/>
    </dgm:pt>
    <dgm:pt modelId="{5D2A85DE-34E8-483D-9452-3E4FB73BD694}" type="pres">
      <dgm:prSet presAssocID="{393E8076-7D98-45B8-8D18-72AAD5A31A2B}" presName="arrowAndChildren" presStyleCnt="0"/>
      <dgm:spPr/>
    </dgm:pt>
    <dgm:pt modelId="{38FA7BC0-2ACF-4C69-B6C4-A01509C2620B}" type="pres">
      <dgm:prSet presAssocID="{393E8076-7D98-45B8-8D18-72AAD5A31A2B}" presName="parentTextArrow" presStyleLbl="node1" presStyleIdx="1" presStyleCnt="4" custScaleY="95492" custLinFactNeighborY="-23736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39FE7EF2-FEB3-4481-AD90-E9F4BEA7DDE6}" type="pres">
      <dgm:prSet presAssocID="{5F105B33-5B8D-423B-BE14-F9ED05D88815}" presName="sp" presStyleCnt="0"/>
      <dgm:spPr/>
    </dgm:pt>
    <dgm:pt modelId="{BB08F319-0516-47E7-BAB0-53528872AE1C}" type="pres">
      <dgm:prSet presAssocID="{FD6C512F-CF25-442C-97CF-DFC4B8B03ED8}" presName="arrowAndChildren" presStyleCnt="0"/>
      <dgm:spPr/>
    </dgm:pt>
    <dgm:pt modelId="{B1CDF7DA-C754-4913-83F9-5966039F52A8}" type="pres">
      <dgm:prSet presAssocID="{FD6C512F-CF25-442C-97CF-DFC4B8B03ED8}" presName="parentTextArrow" presStyleLbl="node1" presStyleIdx="2" presStyleCnt="4" custScaleY="171811" custLinFactNeighborY="-7648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04C2DCCA-1E92-4D15-9ACF-1D5BC1288DAF}" type="pres">
      <dgm:prSet presAssocID="{F5652691-C94E-4A24-BB41-B56890BE3CB7}" presName="sp" presStyleCnt="0"/>
      <dgm:spPr/>
    </dgm:pt>
    <dgm:pt modelId="{8AEDA84B-1C06-4CD6-9C2E-96B32553784E}" type="pres">
      <dgm:prSet presAssocID="{BC77CBF0-E573-45F8-B9CC-831006DF0469}" presName="arrowAndChildren" presStyleCnt="0"/>
      <dgm:spPr/>
    </dgm:pt>
    <dgm:pt modelId="{DADA9BE8-7D2D-4478-A3BC-ADE2E8EDEFCF}" type="pres">
      <dgm:prSet presAssocID="{BC77CBF0-E573-45F8-B9CC-831006DF0469}" presName="parentTextArrow" presStyleLbl="node1" presStyleIdx="3" presStyleCnt="4" custScaleY="90851" custLinFactNeighborX="53" custLinFactNeighborY="-34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</dgm:ptLst>
  <dgm:cxnLst>
    <dgm:cxn modelId="{661DAAB4-7FAC-4030-911D-6BC8090C3C8C}" srcId="{01EF6F85-5853-4C1A-B113-497C4233F899}" destId="{FD6C512F-CF25-442C-97CF-DFC4B8B03ED8}" srcOrd="1" destOrd="0" parTransId="{197E950A-42E2-45F7-A486-9D4C0B024036}" sibTransId="{5F105B33-5B8D-423B-BE14-F9ED05D88815}"/>
    <dgm:cxn modelId="{9C8FAEA6-61EF-4B8D-98BC-A815117FBBE7}" type="presOf" srcId="{BC77CBF0-E573-45F8-B9CC-831006DF0469}" destId="{DADA9BE8-7D2D-4478-A3BC-ADE2E8EDEFCF}" srcOrd="0" destOrd="0" presId="urn:microsoft.com/office/officeart/2005/8/layout/process4"/>
    <dgm:cxn modelId="{5C7954A5-5E43-48DB-8A51-50E2C5BC1205}" type="presOf" srcId="{01EF6F85-5853-4C1A-B113-497C4233F899}" destId="{AF3BBB81-208E-4125-A274-483D3963EF6B}" srcOrd="0" destOrd="0" presId="urn:microsoft.com/office/officeart/2005/8/layout/process4"/>
    <dgm:cxn modelId="{F51C64A4-BABB-488B-939A-8DEB081DC754}" type="presOf" srcId="{393E8076-7D98-45B8-8D18-72AAD5A31A2B}" destId="{38FA7BC0-2ACF-4C69-B6C4-A01509C2620B}" srcOrd="0" destOrd="0" presId="urn:microsoft.com/office/officeart/2005/8/layout/process4"/>
    <dgm:cxn modelId="{52C71C15-1DFC-46C0-814C-F4003F45B31D}" srcId="{01EF6F85-5853-4C1A-B113-497C4233F899}" destId="{393E8076-7D98-45B8-8D18-72AAD5A31A2B}" srcOrd="2" destOrd="0" parTransId="{6FCB5941-DD59-4EA6-8B80-34227A041D57}" sibTransId="{B09457FF-7EF9-426E-89B1-627D5307B4C5}"/>
    <dgm:cxn modelId="{681B9FCD-4922-453C-B992-FD99F5E48C1A}" srcId="{01EF6F85-5853-4C1A-B113-497C4233F899}" destId="{BC77CBF0-E573-45F8-B9CC-831006DF0469}" srcOrd="0" destOrd="0" parTransId="{14DD38C3-8F48-4781-92EF-A17CDDFAAF15}" sibTransId="{F5652691-C94E-4A24-BB41-B56890BE3CB7}"/>
    <dgm:cxn modelId="{DD9C4337-5908-4B43-8F64-DA90702975E5}" type="presOf" srcId="{FD6C512F-CF25-442C-97CF-DFC4B8B03ED8}" destId="{B1CDF7DA-C754-4913-83F9-5966039F52A8}" srcOrd="0" destOrd="0" presId="urn:microsoft.com/office/officeart/2005/8/layout/process4"/>
    <dgm:cxn modelId="{9FB86C30-C750-4F1D-8670-EA5ACBA4DE28}" srcId="{01EF6F85-5853-4C1A-B113-497C4233F899}" destId="{019346B9-49E3-4303-BE0C-DF81EA6C8907}" srcOrd="3" destOrd="0" parTransId="{B2D5B650-55CA-4DD7-8311-17FBCDD837B7}" sibTransId="{BBF2852F-56EE-4B16-A2DF-8F433BFC6C21}"/>
    <dgm:cxn modelId="{98A139C8-D83F-4F7D-AE01-874DC2524A42}" type="presOf" srcId="{019346B9-49E3-4303-BE0C-DF81EA6C8907}" destId="{541BE78E-14CC-40F7-B702-9573C6E90EBF}" srcOrd="0" destOrd="0" presId="urn:microsoft.com/office/officeart/2005/8/layout/process4"/>
    <dgm:cxn modelId="{3C3820BE-E7C9-41AF-9907-6063614DB3BB}" type="presParOf" srcId="{AF3BBB81-208E-4125-A274-483D3963EF6B}" destId="{CF5FE34B-602B-45B9-B442-C065D38586C8}" srcOrd="0" destOrd="0" presId="urn:microsoft.com/office/officeart/2005/8/layout/process4"/>
    <dgm:cxn modelId="{053E2F3A-8734-4910-9AF5-14D6F6848118}" type="presParOf" srcId="{CF5FE34B-602B-45B9-B442-C065D38586C8}" destId="{541BE78E-14CC-40F7-B702-9573C6E90EBF}" srcOrd="0" destOrd="0" presId="urn:microsoft.com/office/officeart/2005/8/layout/process4"/>
    <dgm:cxn modelId="{1CBD5D8C-F863-4892-8DAC-0515B3E58181}" type="presParOf" srcId="{AF3BBB81-208E-4125-A274-483D3963EF6B}" destId="{D38D2E0F-7835-40C4-87A6-B3B66D497227}" srcOrd="1" destOrd="0" presId="urn:microsoft.com/office/officeart/2005/8/layout/process4"/>
    <dgm:cxn modelId="{272FD9DE-13C4-428E-8462-CA958A8804FF}" type="presParOf" srcId="{AF3BBB81-208E-4125-A274-483D3963EF6B}" destId="{5D2A85DE-34E8-483D-9452-3E4FB73BD694}" srcOrd="2" destOrd="0" presId="urn:microsoft.com/office/officeart/2005/8/layout/process4"/>
    <dgm:cxn modelId="{67C4E135-6250-4C9E-B782-9B6FC7F2F46D}" type="presParOf" srcId="{5D2A85DE-34E8-483D-9452-3E4FB73BD694}" destId="{38FA7BC0-2ACF-4C69-B6C4-A01509C2620B}" srcOrd="0" destOrd="0" presId="urn:microsoft.com/office/officeart/2005/8/layout/process4"/>
    <dgm:cxn modelId="{65496349-ABE9-4F8A-AD1D-A1D96FFC848B}" type="presParOf" srcId="{AF3BBB81-208E-4125-A274-483D3963EF6B}" destId="{39FE7EF2-FEB3-4481-AD90-E9F4BEA7DDE6}" srcOrd="3" destOrd="0" presId="urn:microsoft.com/office/officeart/2005/8/layout/process4"/>
    <dgm:cxn modelId="{E21745CD-8A24-4585-B5D0-E8D3E9CE5172}" type="presParOf" srcId="{AF3BBB81-208E-4125-A274-483D3963EF6B}" destId="{BB08F319-0516-47E7-BAB0-53528872AE1C}" srcOrd="4" destOrd="0" presId="urn:microsoft.com/office/officeart/2005/8/layout/process4"/>
    <dgm:cxn modelId="{B33E9737-7363-4987-85FA-E706FFF6DCE9}" type="presParOf" srcId="{BB08F319-0516-47E7-BAB0-53528872AE1C}" destId="{B1CDF7DA-C754-4913-83F9-5966039F52A8}" srcOrd="0" destOrd="0" presId="urn:microsoft.com/office/officeart/2005/8/layout/process4"/>
    <dgm:cxn modelId="{9E8AFE1E-4D51-4A05-8DEF-22142F806A0C}" type="presParOf" srcId="{AF3BBB81-208E-4125-A274-483D3963EF6B}" destId="{04C2DCCA-1E92-4D15-9ACF-1D5BC1288DAF}" srcOrd="5" destOrd="0" presId="urn:microsoft.com/office/officeart/2005/8/layout/process4"/>
    <dgm:cxn modelId="{81AFA197-7B73-40AF-832E-0364FFA317F5}" type="presParOf" srcId="{AF3BBB81-208E-4125-A274-483D3963EF6B}" destId="{8AEDA84B-1C06-4CD6-9C2E-96B32553784E}" srcOrd="6" destOrd="0" presId="urn:microsoft.com/office/officeart/2005/8/layout/process4"/>
    <dgm:cxn modelId="{4270E626-51A5-45FE-B5DB-AAE7EAC48798}" type="presParOf" srcId="{8AEDA84B-1C06-4CD6-9C2E-96B32553784E}" destId="{DADA9BE8-7D2D-4478-A3BC-ADE2E8EDEFCF}" srcOrd="0" destOrd="0" presId="urn:microsoft.com/office/officeart/2005/8/layout/process4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910FB6B-2566-4DE7-B44F-F807B2441CC6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2192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87B999F-4E2B-4853-9E0A-97E0FEFDD97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85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154AB244-624D-4B3E-9E35-AB9C7357A5D1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27349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42898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42898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42898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42898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42898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7E2287C-E578-4231-98A3-DEC1B507E237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388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0DA7A0-0DB1-46A5-9ADC-4DA40B4D0F6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311090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E8EF5D-1822-42A9-87A9-8AB854ADFF9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085666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8CCE12-999F-4F33-8EC3-2E37FFCB1D9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2023366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6463" y="6886575"/>
            <a:ext cx="3192462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04CC09D-4A1F-4BB2-8692-1DA206DBDA4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6574482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F524A4-D129-435E-A78E-5B8AFFAA543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504177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797721-2B3A-4228-A8AF-9E733BE89A9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3303593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D022BB-DCF7-4A2A-BE07-F6A32ED54FE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1509705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42714E-4A75-4872-8F37-1701BE144A8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074485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D54522-91E3-450A-AA43-86814D19D7F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0287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5494DE-C6EF-48EB-803D-FAA32B206CB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5380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6CED3-4A76-4AA0-9200-6B9043F18D4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918944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2A4D23-D202-47A6-A12E-3D5F01DB5FA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895245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65595A98-75C5-4A20-9A65-854C780CAD98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0"/>
            <a:ext cx="10080625" cy="7558088"/>
            <a:chOff x="0" y="0"/>
            <a:chExt cx="6350" cy="476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" y="0"/>
              <a:ext cx="6347" cy="4761"/>
            </a:xfrm>
            <a:prstGeom prst="rect">
              <a:avLst/>
            </a:prstGeom>
            <a:solidFill>
              <a:srgbClr val="255997"/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88" t="37506" r="8888" b="10745"/>
            <a:stretch>
              <a:fillRect/>
            </a:stretch>
          </p:blipFill>
          <p:spPr bwMode="auto">
            <a:xfrm>
              <a:off x="5" y="1131"/>
              <a:ext cx="6339" cy="2649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88" t="37506" r="8888" b="10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1131"/>
              <a:ext cx="6349" cy="2649"/>
            </a:xfrm>
            <a:prstGeom prst="rect">
              <a:avLst/>
            </a:prstGeom>
            <a:solidFill>
              <a:srgbClr val="FFFFFF">
                <a:alpha val="4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6120" y="2300626"/>
            <a:ext cx="9539287" cy="36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ru-RU" altLang="ru-RU" sz="1000" b="1" i="1" dirty="0" smtClean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4400" b="1" dirty="0">
                <a:solidFill>
                  <a:srgbClr val="37609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Реализация проекта </a:t>
            </a:r>
            <a:endParaRPr lang="ru-RU" altLang="ru-RU" sz="4400" b="1" dirty="0" smtClean="0">
              <a:solidFill>
                <a:srgbClr val="37609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37609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altLang="ru-RU" sz="4400" b="1" dirty="0">
                <a:solidFill>
                  <a:srgbClr val="37609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Формула безопасности: научись спасать жизнь!» </a:t>
            </a:r>
          </a:p>
          <a:p>
            <a:pPr algn="ctr">
              <a:spcBef>
                <a:spcPct val="0"/>
              </a:spcBef>
            </a:pPr>
            <a:r>
              <a:rPr lang="ru-RU" altLang="ru-RU" sz="4400" b="1" dirty="0">
                <a:solidFill>
                  <a:srgbClr val="37609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 условиях детского оздоровительного лагеря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1801" y="6335713"/>
            <a:ext cx="946785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Голощапова Марина Викторовна,  директор </a:t>
            </a:r>
            <a:r>
              <a:rPr lang="ru-RU" altLang="ru-RU" sz="24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МБУ «ДОЛ «Ракета</a:t>
            </a:r>
            <a:r>
              <a:rPr lang="ru-RU" altLang="ru-RU" sz="2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»,  Почетный работник общего образования РФ</a:t>
            </a:r>
            <a:endParaRPr lang="ru-RU" altLang="ru-RU" sz="24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57753" y="597554"/>
            <a:ext cx="9563531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400" b="1" dirty="0" smtClean="0">
                <a:solidFill>
                  <a:srgbClr val="FFFFFF"/>
                </a:solidFill>
                <a:latin typeface="Segoe UI Light" pitchFamily="32" charset="0"/>
              </a:rPr>
              <a:t>Муниципальное бюджетное учреждение «Детский </a:t>
            </a:r>
            <a:r>
              <a:rPr lang="ru-RU" altLang="ru-RU" sz="2400" b="1" dirty="0">
                <a:solidFill>
                  <a:srgbClr val="FFFFFF"/>
                </a:solidFill>
                <a:latin typeface="Segoe UI Light" pitchFamily="32" charset="0"/>
              </a:rPr>
              <a:t>оздоровительный </a:t>
            </a:r>
            <a:r>
              <a:rPr lang="ru-RU" altLang="ru-RU" sz="2400" b="1" dirty="0" smtClean="0">
                <a:solidFill>
                  <a:srgbClr val="FFFFFF"/>
                </a:solidFill>
                <a:latin typeface="Segoe UI Light" pitchFamily="32" charset="0"/>
              </a:rPr>
              <a:t> лагерь </a:t>
            </a:r>
            <a:r>
              <a:rPr lang="ru-RU" altLang="ru-RU" sz="2400" b="1" dirty="0">
                <a:solidFill>
                  <a:srgbClr val="FFFFFF"/>
                </a:solidFill>
                <a:latin typeface="Segoe UI Light" pitchFamily="32" charset="0"/>
              </a:rPr>
              <a:t>«</a:t>
            </a:r>
            <a:r>
              <a:rPr lang="ru-RU" altLang="ru-RU" sz="2400" b="1" dirty="0" smtClean="0">
                <a:solidFill>
                  <a:srgbClr val="FFFFFF"/>
                </a:solidFill>
                <a:latin typeface="Segoe UI Light" pitchFamily="32" charset="0"/>
              </a:rPr>
              <a:t>Ракета» Алтайский </a:t>
            </a:r>
            <a:r>
              <a:rPr lang="ru-RU" altLang="ru-RU" sz="2400" b="1" dirty="0">
                <a:solidFill>
                  <a:srgbClr val="FFFFFF"/>
                </a:solidFill>
                <a:latin typeface="Segoe UI Light" pitchFamily="32" charset="0"/>
              </a:rPr>
              <a:t>край, </a:t>
            </a:r>
            <a:r>
              <a:rPr lang="ru-RU" altLang="ru-RU" sz="2400" b="1" dirty="0" smtClean="0">
                <a:solidFill>
                  <a:srgbClr val="FFFFFF"/>
                </a:solidFill>
                <a:latin typeface="Segoe UI Light" pitchFamily="32" charset="0"/>
              </a:rPr>
              <a:t>город Бийск</a:t>
            </a:r>
            <a:endParaRPr lang="ru-RU" altLang="ru-RU" sz="2400" b="1" dirty="0">
              <a:solidFill>
                <a:srgbClr val="FFFFFF"/>
              </a:solidFill>
              <a:latin typeface="Segoe UI Ligh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708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59792" y="446088"/>
            <a:ext cx="9719246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Цель проекта: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38387" y="1398589"/>
            <a:ext cx="9823574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формирование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у обучающихся ключевой компетенции по оказанию первой помощи и </a:t>
            </a:r>
            <a:r>
              <a:rPr lang="ru-RU" altLang="ru-RU" sz="2400" b="1" dirty="0" err="1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допсихологической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поддержки пострадавшим,  готовности к поведению в условиях чрезвычайных ситуаций.</a:t>
            </a: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076" name="Picture 4" descr="D:\Завуч\ЗАВУЧ П\РАКЕТА П\программы\Фотоальбом Ракета 2010\я выбираю здоровь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174" y="3131765"/>
            <a:ext cx="4554613" cy="32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Завуч\ЗАВУЧ П\РАКЕТА П\программы\Фотоальбом Ракета 2010\старты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92" y="3726120"/>
            <a:ext cx="4149670" cy="29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393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59792" y="446088"/>
            <a:ext cx="9719246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Задачи проекта: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38387" y="1398589"/>
            <a:ext cx="9823574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buClr>
                <a:srgbClr val="514843"/>
              </a:buClr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Личностные: 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‒	формирование  общественной  активности  личности, гражданской позиции  необходимости оказания первой помощи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пострадавшим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Метапредметные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:  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‒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	развитие  мотивации  к  оказанию первой помощи, потребности  в  развитии навыков оказания первой помощи, ответственности за эффективность своих действий; 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Образовательные  (предметные): 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‒	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развитие  познавательного интереса к методам и средствам оказания первой помощи и </a:t>
            </a:r>
            <a:r>
              <a:rPr lang="ru-RU" altLang="ru-RU" sz="2400" dirty="0" err="1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допсихологической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поддержки, приобретение  знаний,  умений,  навыков, компетенций по оказанию первой помощи и </a:t>
            </a:r>
            <a:r>
              <a:rPr lang="ru-RU" altLang="ru-RU" sz="2400" dirty="0" err="1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допсихологической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20694930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59792" y="446088"/>
            <a:ext cx="9719246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Содержание выстроено по трём линиям: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38387" y="1398589"/>
            <a:ext cx="9823574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buClr>
                <a:srgbClr val="514843"/>
              </a:buClr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‒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	обеспечение личной безопасности в повседневной жизни;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‒	основы безопасного поведения человека в чрезвычайных ситуациях;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‒	оказание первой помощи.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45" t="17887" r="36126" b="7681"/>
          <a:stretch/>
        </p:blipFill>
        <p:spPr bwMode="auto">
          <a:xfrm>
            <a:off x="719832" y="3027548"/>
            <a:ext cx="2475379" cy="358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14" t="33126" r="66946" b="10131"/>
          <a:stretch/>
        </p:blipFill>
        <p:spPr bwMode="auto">
          <a:xfrm>
            <a:off x="3600152" y="3027548"/>
            <a:ext cx="2548918" cy="36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48" t="26532" r="67522" b="15885"/>
          <a:stretch/>
        </p:blipFill>
        <p:spPr bwMode="auto">
          <a:xfrm>
            <a:off x="6696496" y="3027547"/>
            <a:ext cx="2555353" cy="36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50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59792" y="446088"/>
            <a:ext cx="9719246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География </a:t>
            </a: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проекта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14189" y="1398589"/>
            <a:ext cx="9823574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buClr>
                <a:srgbClr val="514843"/>
              </a:buClr>
            </a:pP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50623169"/>
              </p:ext>
            </p:extLst>
          </p:nvPr>
        </p:nvGraphicFramePr>
        <p:xfrm>
          <a:off x="719832" y="1655763"/>
          <a:ext cx="8280920" cy="536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50366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59792" y="446088"/>
            <a:ext cx="9719246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Ожидаемые результаты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38387" y="1398589"/>
            <a:ext cx="9823574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buClr>
                <a:srgbClr val="514843"/>
              </a:buClr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Личностные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: 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-	развитие самостоятельности  и  личной  ответственности  за  свои поступки;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-	овладение  начальными  навыками  адаптации в  динамично изменяющемся и развивающемся мире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Метапредметные результаты: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-	умение анализировать причины возникновения опасных и чрезвычайных ситуаций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-	освоение приемов действий в опасных и чрезвычайных ситуациях природного, техногенного и социального характера;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Образовательные  (предметные):  </a:t>
            </a:r>
          </a:p>
          <a:p>
            <a:pPr marL="0" indent="0">
              <a:buClr>
                <a:srgbClr val="514843"/>
              </a:buClr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‒	приобретение  знаний,  умений,  навыков, компетенций по оказанию первой помощи и </a:t>
            </a:r>
            <a:r>
              <a:rPr lang="ru-RU" altLang="ru-RU" sz="2400" dirty="0" err="1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допсихологической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24098448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"/>
          <p:cNvGrpSpPr>
            <a:grpSpLocks/>
          </p:cNvGrpSpPr>
          <p:nvPr/>
        </p:nvGrpSpPr>
        <p:grpSpPr bwMode="auto">
          <a:xfrm>
            <a:off x="1588" y="0"/>
            <a:ext cx="10079038" cy="7639050"/>
            <a:chOff x="0" y="-18"/>
            <a:chExt cx="6349" cy="4812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27" r="5518" b="8849"/>
            <a:stretch>
              <a:fillRect/>
            </a:stretch>
          </p:blipFill>
          <p:spPr bwMode="auto">
            <a:xfrm>
              <a:off x="0" y="-18"/>
              <a:ext cx="6349" cy="4812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127" r="5518" b="884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1" y="-18"/>
              <a:ext cx="6348" cy="4812"/>
            </a:xfrm>
            <a:prstGeom prst="rect">
              <a:avLst/>
            </a:prstGeom>
            <a:solidFill>
              <a:srgbClr val="FFFFFF">
                <a:alpha val="51999"/>
              </a:srgbClr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1" y="-18"/>
              <a:ext cx="6348" cy="1749"/>
            </a:xfrm>
            <a:prstGeom prst="rect">
              <a:avLst/>
            </a:prstGeom>
            <a:solidFill>
              <a:srgbClr val="255997">
                <a:alpha val="64000"/>
              </a:srgbClr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" y="381"/>
              <a:ext cx="772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38138" y="427038"/>
            <a:ext cx="94043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Издательство «Академкнига/Учебник»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117342, г. Москва, ул. Бутлерова, 17б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120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Тел.: (499) 968-92-29					 </a:t>
            </a:r>
            <a:r>
              <a:rPr lang="en-US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akademkniga.ru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Факс: (499) 234-63-58				</a:t>
            </a:r>
            <a:r>
              <a:rPr lang="ru-RU" altLang="ru-RU" sz="2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altLang="ru-RU" sz="2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shop-akbooks.ru</a:t>
            </a:r>
            <a:endParaRPr lang="en-US" altLang="ru-RU" sz="240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0675" y="6081713"/>
            <a:ext cx="678338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 smtClean="0">
                <a:solidFill>
                  <a:srgbClr val="255997"/>
                </a:solidFill>
                <a:latin typeface="Segoe UI Light" pitchFamily="32" charset="0"/>
              </a:rPr>
              <a:t>Голощапова Марина Викторовна, методист издательства</a:t>
            </a:r>
            <a:endParaRPr lang="ru-RU" altLang="ru-RU" sz="24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4079875"/>
            <a:ext cx="100806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552316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695443a14c6d865422c4f4a6c0d2795576b28"/>
  <p:tag name="ISPRING_RESOURCE_PATHS_HASH_PRESENTER" val="7f9d9218d5322fac1a16c4dce33a4c9d34d9a8e"/>
</p:tagLst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240</Words>
  <Application>Microsoft Office PowerPoint</Application>
  <PresentationFormat>Произвольный</PresentationFormat>
  <Paragraphs>48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 Unicode MS</vt:lpstr>
      <vt:lpstr>Andale Sans UI</vt:lpstr>
      <vt:lpstr>Arial</vt:lpstr>
      <vt:lpstr>Calibri</vt:lpstr>
      <vt:lpstr>Segoe UI</vt:lpstr>
      <vt:lpstr>Segoe UI Light</vt:lpstr>
      <vt:lpstr>StarSymbol</vt:lpstr>
      <vt:lpstr>Tahoma</vt:lpstr>
      <vt:lpstr>Times New Roman</vt:lpstr>
      <vt:lpstr>Wingdings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Galuga</dc:creator>
  <cp:lastModifiedBy>Пользователь Windows</cp:lastModifiedBy>
  <cp:revision>192</cp:revision>
  <dcterms:created xsi:type="dcterms:W3CDTF">2009-04-16T11:32:32Z</dcterms:created>
  <dcterms:modified xsi:type="dcterms:W3CDTF">2019-05-07T08:04:40Z</dcterms:modified>
</cp:coreProperties>
</file>