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13" r:id="rId2"/>
  </p:sldMasterIdLst>
  <p:sldIdLst>
    <p:sldId id="256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123" d="100"/>
          <a:sy n="123" d="100"/>
        </p:scale>
        <p:origin x="-11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23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23" y="4777395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3" y="432382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3" y="4529556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3" y="324415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9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3" y="324415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3" y="498310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9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4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3" y="498310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3" y="498310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2" y="627421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21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>
            <p:custDataLst>
              <p:tags r:id="rId2"/>
            </p:custDataLst>
          </p:nvPr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61AF-F2EC-4A02-8FCF-77CFB8818BB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99F729-9763-48C6-B3A9-3B0522331ED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33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153A-CAB9-4FC5-90C4-A2E1ED13215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D2BCE-C609-43F3-A9B6-74DCFBDEDD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66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13EF-6E19-4655-926E-8AE09B52B45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5F165-B4C4-466B-8726-B77AA649D47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6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E4B74-EA6C-40B4-9516-D838BDD2EA0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7323A-0AAE-4F7C-A66E-39A15816E6A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5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EEBD-CE2E-42E5-A6FA-EA9C233C4AC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B1449-FDCA-46F6-9431-8702933429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9EBE-8059-4761-A736-7A9BFE946A3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0C8E8-7BF9-46B7-B22A-035274276FA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93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5E9F4-36B1-4BC5-8A16-0090B5252BA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44AA2-FD34-40A7-9908-111B0AA0D3C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26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DAD2-BA72-4FA5-8900-7BA9AE1617B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FEBCC-6268-4BF7-8C8E-308214156C4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89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D92A-8A3E-4524-96E7-5A75671BCFF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98DE-C306-45DA-9C80-2E59CB7F8D1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C728-9D11-4ED7-900A-9A05ED7CE3C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BC5B8-DDB9-40C2-8E2E-F7B9574041C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0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CEFD-D470-4219-84FC-782594A4106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18D9B-CA20-4BBA-884E-06BDEBF42F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2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3" y="324415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3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3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3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04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23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3" y="498310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9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6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23" y="6135824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3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>
            <p:custDataLst>
              <p:tags r:id="rId14"/>
            </p:custDataLst>
          </p:nvPr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  <p:custDataLst>
              <p:tags r:id="rId19"/>
            </p:custDataLst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FFA4B3A-3716-49F0-A8B6-D2884A91A3C1}" type="datetimeFigureOut">
              <a:rPr lang="ru-RU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06.03.2018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6B68DFD-2F69-4338-9995-EC49DAED54D0}" type="slidenum">
              <a:rPr lang="ru-RU" altLang="ru-RU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583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19" Type="http://schemas.openxmlformats.org/officeDocument/2006/relationships/slideLayout" Target="../slideLayouts/slideLayout18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slideLayout" Target="../slideLayouts/slideLayout18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4.jpe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3.jpeg"/><Relationship Id="rId5" Type="http://schemas.openxmlformats.org/officeDocument/2006/relationships/tags" Target="../tags/tag121.xml"/><Relationship Id="rId10" Type="http://schemas.openxmlformats.org/officeDocument/2006/relationships/image" Target="../media/image2.jpeg"/><Relationship Id="rId4" Type="http://schemas.openxmlformats.org/officeDocument/2006/relationships/tags" Target="../tags/tag120.xml"/><Relationship Id="rId9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8.jpe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7.jpeg"/><Relationship Id="rId5" Type="http://schemas.openxmlformats.org/officeDocument/2006/relationships/tags" Target="../tags/tag128.xml"/><Relationship Id="rId10" Type="http://schemas.openxmlformats.org/officeDocument/2006/relationships/image" Target="../media/image6.jpeg"/><Relationship Id="rId4" Type="http://schemas.openxmlformats.org/officeDocument/2006/relationships/tags" Target="../tags/tag127.xml"/><Relationship Id="rId9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image" Target="../media/image12.jpe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11.jpeg"/><Relationship Id="rId5" Type="http://schemas.openxmlformats.org/officeDocument/2006/relationships/tags" Target="../tags/tag135.xml"/><Relationship Id="rId10" Type="http://schemas.openxmlformats.org/officeDocument/2006/relationships/image" Target="../media/image10.jpeg"/><Relationship Id="rId4" Type="http://schemas.openxmlformats.org/officeDocument/2006/relationships/tags" Target="../tags/tag134.xml"/><Relationship Id="rId9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18.jpe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17.jpe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16.jpeg"/><Relationship Id="rId5" Type="http://schemas.openxmlformats.org/officeDocument/2006/relationships/tags" Target="../tags/tag148.xml"/><Relationship Id="rId10" Type="http://schemas.openxmlformats.org/officeDocument/2006/relationships/image" Target="../media/image15.jpeg"/><Relationship Id="rId4" Type="http://schemas.openxmlformats.org/officeDocument/2006/relationships/tags" Target="../tags/tag147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61.xml"/><Relationship Id="rId7" Type="http://schemas.openxmlformats.org/officeDocument/2006/relationships/image" Target="../media/image21.jpe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23" y="930746"/>
            <a:ext cx="8915399" cy="15022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Обеспечение </a:t>
            </a:r>
            <a:r>
              <a:rPr lang="ru-RU" sz="3200" b="1" dirty="0"/>
              <a:t>безопасности </a:t>
            </a:r>
            <a:r>
              <a:rPr lang="ru-RU" sz="3200" b="1" dirty="0" smtClean="0"/>
              <a:t>при проведении походов и экспедиций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Петров Дмитрий Владимирович</a:t>
            </a:r>
            <a:r>
              <a:rPr lang="ru-RU" b="1" dirty="0" smtClean="0">
                <a:solidFill>
                  <a:srgbClr val="7030A0"/>
                </a:solidFill>
              </a:rPr>
              <a:t>, КМС по спортивному туризму,</a:t>
            </a:r>
          </a:p>
          <a:p>
            <a:pPr algn="r"/>
            <a:r>
              <a:rPr lang="ru-RU" b="1" dirty="0" err="1" smtClean="0">
                <a:solidFill>
                  <a:srgbClr val="7030A0"/>
                </a:solidFill>
              </a:rPr>
              <a:t>Тьютор</a:t>
            </a:r>
            <a:r>
              <a:rPr lang="ru-RU" b="1" dirty="0" smtClean="0">
                <a:solidFill>
                  <a:srgbClr val="7030A0"/>
                </a:solidFill>
              </a:rPr>
              <a:t> Ресурсного </a:t>
            </a:r>
            <a:r>
              <a:rPr lang="ru-RU" b="1" dirty="0" smtClean="0">
                <a:solidFill>
                  <a:srgbClr val="7030A0"/>
                </a:solidFill>
              </a:rPr>
              <a:t>центра </a:t>
            </a:r>
            <a:r>
              <a:rPr lang="ru-RU" b="1" dirty="0" smtClean="0">
                <a:solidFill>
                  <a:srgbClr val="7030A0"/>
                </a:solidFill>
              </a:rPr>
              <a:t>дополнительного образования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02377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Безопасность при заготовке </a:t>
            </a:r>
            <a:br>
              <a:rPr lang="ru-RU" sz="3200" b="1" dirty="0" smtClean="0"/>
            </a:br>
            <a:r>
              <a:rPr lang="ru-RU" sz="3200" b="1" dirty="0" smtClean="0"/>
              <a:t>дров </a:t>
            </a:r>
            <a:r>
              <a:rPr lang="ru-RU" sz="3200" b="1" dirty="0"/>
              <a:t>для костра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944" y="1747160"/>
            <a:ext cx="10165669" cy="4816929"/>
          </a:xfrm>
        </p:spPr>
        <p:txBody>
          <a:bodyPr>
            <a:noAutofit/>
          </a:bodyPr>
          <a:lstStyle/>
          <a:p>
            <a:r>
              <a:rPr lang="ru-RU" sz="2400" b="1" dirty="0"/>
              <a:t>	при валке леса в радиусе падающего дерева не должно быть людей, непосредственно не участвующих в валке</a:t>
            </a:r>
            <a:r>
              <a:rPr lang="ru-RU" sz="2400" b="1" dirty="0" smtClean="0"/>
              <a:t>;</a:t>
            </a:r>
          </a:p>
          <a:p>
            <a:endParaRPr lang="ru-RU" sz="2400" b="1" dirty="0"/>
          </a:p>
          <a:p>
            <a:r>
              <a:rPr lang="ru-RU" sz="2400" b="1" dirty="0"/>
              <a:t>	перед валкою леса руководитель группы или кто-либо из занятых на валке леса людей предупреждает всех о том, где и в каком </a:t>
            </a:r>
            <a:r>
              <a:rPr lang="ru-RU" sz="2400" b="1" dirty="0" smtClean="0"/>
              <a:t>направлении </a:t>
            </a:r>
            <a:r>
              <a:rPr lang="ru-RU" sz="2400" b="1" dirty="0"/>
              <a:t>будут валиться деревья</a:t>
            </a:r>
            <a:r>
              <a:rPr lang="ru-RU" sz="2400" b="1" dirty="0" smtClean="0"/>
              <a:t>;</a:t>
            </a:r>
          </a:p>
          <a:p>
            <a:endParaRPr lang="ru-RU" sz="2400" b="1" dirty="0"/>
          </a:p>
          <a:p>
            <a:r>
              <a:rPr lang="ru-RU" sz="2400" b="1" dirty="0"/>
              <a:t>	необходимо учитывать, что при валке на сложном рельефе, при наличии лежащих на земле стволов падающее дерево, упав на </a:t>
            </a:r>
            <a:r>
              <a:rPr lang="ru-RU" sz="2400" b="1" dirty="0" smtClean="0"/>
              <a:t>неровности </a:t>
            </a:r>
            <a:r>
              <a:rPr lang="ru-RU" sz="2400" b="1" dirty="0"/>
              <a:t>почвы или на другие стволы, резко подкидывает конец комлевой части;</a:t>
            </a:r>
          </a:p>
        </p:txBody>
      </p:sp>
    </p:spTree>
    <p:extLst>
      <p:ext uri="{BB962C8B-B14F-4D97-AF65-F5344CB8AC3E}">
        <p14:creationId xmlns:p14="http://schemas.microsoft.com/office/powerpoint/2010/main" val="367858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Безопасность при заготовке </a:t>
            </a:r>
            <a:br>
              <a:rPr lang="ru-RU" b="1" dirty="0"/>
            </a:br>
            <a:r>
              <a:rPr lang="ru-RU" b="1" dirty="0"/>
              <a:t>дров для костра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4257" y="1905005"/>
            <a:ext cx="10100355" cy="3875315"/>
          </a:xfrm>
        </p:spPr>
        <p:txBody>
          <a:bodyPr>
            <a:normAutofit/>
          </a:bodyPr>
          <a:lstStyle/>
          <a:p>
            <a:r>
              <a:rPr lang="ru-RU" sz="2000" b="1" dirty="0"/>
              <a:t>	никогда не раскачивайте подпиленное дерево</a:t>
            </a:r>
            <a:r>
              <a:rPr lang="ru-RU" sz="2000" b="1" dirty="0" smtClean="0"/>
              <a:t>;</a:t>
            </a:r>
          </a:p>
          <a:p>
            <a:endParaRPr lang="ru-RU" sz="2000" b="1" dirty="0"/>
          </a:p>
          <a:p>
            <a:r>
              <a:rPr lang="ru-RU" sz="2000" b="1" dirty="0"/>
              <a:t>	всегда нужно помнить о том, что срубленное дерево, как правило, падает в сторону наклона ствола, но иногда ствол, стоящий строго </a:t>
            </a:r>
            <a:r>
              <a:rPr lang="ru-RU" sz="2000" b="1" dirty="0" smtClean="0"/>
              <a:t>вертикально</a:t>
            </a:r>
            <a:r>
              <a:rPr lang="ru-RU" sz="2000" b="1" dirty="0"/>
              <a:t>, может закрутиться в сторону, где на нем больше ветвей</a:t>
            </a:r>
            <a:r>
              <a:rPr lang="ru-RU" sz="2000" b="1" dirty="0" smtClean="0"/>
              <a:t>;</a:t>
            </a:r>
          </a:p>
          <a:p>
            <a:endParaRPr lang="ru-RU" sz="2000" b="1" dirty="0"/>
          </a:p>
          <a:p>
            <a:r>
              <a:rPr lang="ru-RU" sz="2000" b="1" dirty="0"/>
              <a:t>	ствол падает по ветру, но в сильный порывистый ветер при его неожиданном и резком ослаблении ствол выпрямляется, резко отходит назад, подламывает незаконченный пропил и падает на людей;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1821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Безопасность при заготовке </a:t>
            </a:r>
            <a:br>
              <a:rPr lang="ru-RU" dirty="0"/>
            </a:br>
            <a:r>
              <a:rPr lang="ru-RU" dirty="0"/>
              <a:t>дров для костра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223" y="1905000"/>
            <a:ext cx="9953399" cy="4610100"/>
          </a:xfrm>
        </p:spPr>
        <p:txBody>
          <a:bodyPr/>
          <a:lstStyle/>
          <a:p>
            <a:r>
              <a:rPr lang="ru-RU" dirty="0"/>
              <a:t></a:t>
            </a:r>
            <a:r>
              <a:rPr lang="ru-RU" sz="2000" b="1" dirty="0"/>
              <a:t>	</a:t>
            </a:r>
            <a:r>
              <a:rPr lang="ru-RU" sz="2000" b="1" dirty="0">
                <a:solidFill>
                  <a:srgbClr val="FF0000"/>
                </a:solidFill>
              </a:rPr>
              <a:t>при валке, работая топором и пилой, нужно постоянно </a:t>
            </a:r>
            <a:r>
              <a:rPr lang="ru-RU" sz="2000" b="1" dirty="0" smtClean="0">
                <a:solidFill>
                  <a:srgbClr val="FF0000"/>
                </a:solidFill>
              </a:rPr>
              <a:t>контролировать </a:t>
            </a:r>
            <a:r>
              <a:rPr lang="ru-RU" sz="2000" b="1" dirty="0">
                <a:solidFill>
                  <a:srgbClr val="FF0000"/>
                </a:solidFill>
              </a:rPr>
              <a:t>положение </a:t>
            </a:r>
            <a:r>
              <a:rPr lang="ru-RU" sz="2000" b="1" dirty="0" smtClean="0">
                <a:solidFill>
                  <a:srgbClr val="FF0000"/>
                </a:solidFill>
              </a:rPr>
              <a:t>ствола: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посматривая на его вершину, с тем, чтобы вовремя заметить начало падения дерева. </a:t>
            </a:r>
            <a:endParaRPr lang="ru-RU" sz="2000" b="1" dirty="0" smtClean="0"/>
          </a:p>
          <a:p>
            <a:r>
              <a:rPr lang="ru-RU" sz="2000" b="1" dirty="0" smtClean="0"/>
              <a:t>При </a:t>
            </a:r>
            <a:r>
              <a:rPr lang="ru-RU" sz="2000" b="1" dirty="0"/>
              <a:t>резком изменении предполагаемого направления падения ни в коем случае не надо бежать от падающего ствола: дерево не может мгновенно упасть, но, постепенно набирая скорость, оно ложится на землю, и, наблюдая его падение, можно вовремя отойти в сторону. </a:t>
            </a:r>
            <a:endParaRPr lang="ru-RU" sz="2000" b="1" dirty="0" smtClean="0"/>
          </a:p>
          <a:p>
            <a:r>
              <a:rPr lang="ru-RU" sz="2000" b="1" dirty="0" smtClean="0"/>
              <a:t>Нужно </a:t>
            </a:r>
            <a:r>
              <a:rPr lang="ru-RU" sz="2000" b="1" dirty="0"/>
              <a:t>только заранее подготовить пути отхода: наметить другое дерево, за которое в случае необходимости можно спрятаться;</a:t>
            </a:r>
          </a:p>
        </p:txBody>
      </p:sp>
    </p:spTree>
    <p:extLst>
      <p:ext uri="{BB962C8B-B14F-4D97-AF65-F5344CB8AC3E}">
        <p14:creationId xmlns:p14="http://schemas.microsoft.com/office/powerpoint/2010/main" val="292745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35" y="212287"/>
            <a:ext cx="8911687" cy="11103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Безопасность при заготовке </a:t>
            </a:r>
            <a:br>
              <a:rPr lang="ru-RU" b="1" dirty="0"/>
            </a:br>
            <a:r>
              <a:rPr lang="ru-RU" b="1" dirty="0"/>
              <a:t>дров для костра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3" y="1436918"/>
            <a:ext cx="9904412" cy="5045529"/>
          </a:xfrm>
        </p:spPr>
        <p:txBody>
          <a:bodyPr>
            <a:normAutofit/>
          </a:bodyPr>
          <a:lstStyle/>
          <a:p>
            <a:r>
              <a:rPr lang="ru-RU" sz="2200" b="1" dirty="0"/>
              <a:t>	в предполагаемом направлении падения дерева не должно быть других деревьев, упав на которые, ствол может зависнуть.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Валка дерева: </a:t>
            </a:r>
            <a:endParaRPr lang="ru-RU" sz="2200" b="1" dirty="0">
              <a:solidFill>
                <a:srgbClr val="FF0000"/>
              </a:solidFill>
            </a:endParaRPr>
          </a:p>
          <a:p>
            <a:r>
              <a:rPr lang="ru-RU" sz="2200" b="1" dirty="0"/>
              <a:t>	в 20-25 сантиметрах от земли (по стандартам лесничества высота пня должна равняться диаметру ствола) со стороны, куда будет падать ствол, делается пропил примерно на одну треть толщины ствола;</a:t>
            </a:r>
          </a:p>
          <a:p>
            <a:r>
              <a:rPr lang="ru-RU" sz="2200" b="1" dirty="0"/>
              <a:t>	резким косым ударом топора выше пропила вырубается </a:t>
            </a:r>
            <a:r>
              <a:rPr lang="ru-RU" sz="2200" b="1" dirty="0" smtClean="0"/>
              <a:t>древесина</a:t>
            </a:r>
            <a:r>
              <a:rPr lang="ru-RU" sz="2200" b="1" dirty="0"/>
              <a:t>;</a:t>
            </a:r>
          </a:p>
          <a:p>
            <a:r>
              <a:rPr lang="ru-RU" sz="2200" b="1" dirty="0"/>
              <a:t>	с другой стороны ствола примерно пальца на три выше первого пропила делается второй пропил.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68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35" y="624110"/>
            <a:ext cx="8911687" cy="5678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Главное правило при валке дерева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944" y="1191986"/>
            <a:ext cx="10165669" cy="47192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Существует инструктивное положение, по которому при валке леса ствол толкают только с </a:t>
            </a:r>
            <a:r>
              <a:rPr lang="ru-RU" sz="2000" b="1" dirty="0" smtClean="0">
                <a:solidFill>
                  <a:schemeClr val="tx1"/>
                </a:solidFill>
              </a:rPr>
              <a:t>жердь </a:t>
            </a:r>
            <a:r>
              <a:rPr lang="ru-RU" sz="2000" b="1" dirty="0">
                <a:solidFill>
                  <a:schemeClr val="tx1"/>
                </a:solidFill>
              </a:rPr>
              <a:t>с толщиной, исключающей ее слом при упоре на дерево.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Подпор </a:t>
            </a:r>
            <a:r>
              <a:rPr lang="ru-RU" sz="2000" b="1" dirty="0">
                <a:solidFill>
                  <a:schemeClr val="tx1"/>
                </a:solidFill>
              </a:rPr>
              <a:t>устанавливается метра на три выше пропилов. Обычно на </a:t>
            </a:r>
            <a:r>
              <a:rPr lang="ru-RU" sz="2000" b="1" dirty="0" smtClean="0">
                <a:solidFill>
                  <a:schemeClr val="tx1"/>
                </a:solidFill>
              </a:rPr>
              <a:t>подпоре </a:t>
            </a:r>
            <a:r>
              <a:rPr lang="ru-RU" sz="2000" b="1" dirty="0">
                <a:solidFill>
                  <a:schemeClr val="tx1"/>
                </a:solidFill>
              </a:rPr>
              <a:t>находятся два человека, и два человека бывает занято на пропиле-</a:t>
            </a:r>
            <a:r>
              <a:rPr lang="ru-RU" sz="2000" b="1" dirty="0" err="1">
                <a:solidFill>
                  <a:schemeClr val="tx1"/>
                </a:solidFill>
              </a:rPr>
              <a:t>подрубе</a:t>
            </a:r>
            <a:r>
              <a:rPr lang="ru-RU" sz="2000" b="1" dirty="0">
                <a:solidFill>
                  <a:schemeClr val="tx1"/>
                </a:solidFill>
              </a:rPr>
              <a:t>. Чтобы подпор не соскальзывал, на его конец надевают металлический стакан со штырем.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полевых условиях достаточно иметь несколько больших гвоздей без шляпок, которые забивают в верхний торец подпора.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2000" b="1" dirty="0">
                <a:solidFill>
                  <a:schemeClr val="tx1"/>
                </a:solidFill>
              </a:rPr>
              <a:t>подпора практически исключает </a:t>
            </a:r>
            <a:r>
              <a:rPr lang="ru-RU" sz="2000" b="1" dirty="0" smtClean="0">
                <a:solidFill>
                  <a:schemeClr val="tx1"/>
                </a:solidFill>
              </a:rPr>
              <a:t>непредвиденное </a:t>
            </a:r>
            <a:r>
              <a:rPr lang="ru-RU" sz="2000" b="1" dirty="0">
                <a:solidFill>
                  <a:schemeClr val="tx1"/>
                </a:solidFill>
              </a:rPr>
              <a:t>изменение направления падения ствола и позволяет точно направить падающий ствол в заданное место.</a:t>
            </a:r>
          </a:p>
        </p:txBody>
      </p:sp>
    </p:spTree>
    <p:extLst>
      <p:ext uri="{BB962C8B-B14F-4D97-AF65-F5344CB8AC3E}">
        <p14:creationId xmlns:p14="http://schemas.microsoft.com/office/powerpoint/2010/main" val="59520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21" y="228601"/>
            <a:ext cx="8911687" cy="16274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Безопасность при </a:t>
            </a:r>
            <a:r>
              <a:rPr lang="ru-RU" sz="3200" b="1" dirty="0"/>
              <a:t>обработке упавшего на землю дерева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3" y="1420593"/>
            <a:ext cx="9904412" cy="4898571"/>
          </a:xfrm>
        </p:spPr>
        <p:txBody>
          <a:bodyPr/>
          <a:lstStyle/>
          <a:p>
            <a:r>
              <a:rPr lang="ru-RU" dirty="0"/>
              <a:t>	</a:t>
            </a:r>
            <a:r>
              <a:rPr lang="ru-RU" sz="2000" b="1" dirty="0">
                <a:solidFill>
                  <a:schemeClr val="tx1"/>
                </a:solidFill>
              </a:rPr>
              <a:t>обрубая сучья на упавшем дереве, встаньте с одной стороны </a:t>
            </a:r>
            <a:r>
              <a:rPr lang="ru-RU" sz="2000" b="1" dirty="0" smtClean="0">
                <a:solidFill>
                  <a:schemeClr val="tx1"/>
                </a:solidFill>
              </a:rPr>
              <a:t>ствола</a:t>
            </a:r>
            <a:r>
              <a:rPr lang="ru-RU" sz="2000" b="1" dirty="0">
                <a:solidFill>
                  <a:schemeClr val="tx1"/>
                </a:solidFill>
              </a:rPr>
              <a:t>, а сучья обрубайте по другую. Не рубите махом ветки со ствола, лежащего меж ваших ног: при сильном косом ударе по суку топор, срикошетив о ствол, может нанести серьезную травму. Выполняя </a:t>
            </a:r>
            <a:r>
              <a:rPr lang="ru-RU" sz="2000" b="1" dirty="0" err="1">
                <a:solidFill>
                  <a:schemeClr val="tx1"/>
                </a:solidFill>
              </a:rPr>
              <a:t>подруб</a:t>
            </a:r>
            <a:r>
              <a:rPr lang="ru-RU" sz="2000" b="1" dirty="0">
                <a:solidFill>
                  <a:schemeClr val="tx1"/>
                </a:solidFill>
              </a:rPr>
              <a:t>, или срубая нетолстое дерево на корню, будьте внимательны и не ставьте ноги слишком близко к стволу: возможен такой же рикошет топора, как и при неправильном обрубании сучьев</a:t>
            </a:r>
            <a:r>
              <a:rPr lang="ru-RU" sz="2000" b="1" dirty="0" smtClean="0">
                <a:solidFill>
                  <a:schemeClr val="tx1"/>
                </a:solidFill>
              </a:rPr>
              <a:t>;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	не работайте топором в темноте</a:t>
            </a:r>
            <a:r>
              <a:rPr lang="ru-RU" sz="2000" b="1" dirty="0" smtClean="0">
                <a:solidFill>
                  <a:schemeClr val="tx1"/>
                </a:solidFill>
              </a:rPr>
              <a:t>;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	не рубите на земле. Кладите разрубаемые поленья и ветки на толстые части стволов или используйте </a:t>
            </a:r>
            <a:r>
              <a:rPr lang="ru-RU" sz="2000" b="1" dirty="0" err="1">
                <a:solidFill>
                  <a:schemeClr val="tx1"/>
                </a:solidFill>
              </a:rPr>
              <a:t>нетрухлявые</a:t>
            </a:r>
            <a:r>
              <a:rPr lang="ru-RU" sz="2000" b="1" dirty="0">
                <a:solidFill>
                  <a:schemeClr val="tx1"/>
                </a:solidFill>
              </a:rPr>
              <a:t> пни. Помните, что как бы вы ни были осторожны, при рубке на земле избежать удара о грунт, а значит и камень, полностью невозможно;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20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Безопасность при обработке упавшего на землю </a:t>
            </a:r>
            <a:r>
              <a:rPr lang="ru-RU" sz="3200" b="1" dirty="0" smtClean="0"/>
              <a:t>дерева его  распиле и колке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944" y="1649185"/>
            <a:ext cx="10165669" cy="46536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	</a:t>
            </a:r>
            <a:r>
              <a:rPr lang="ru-RU" b="1" dirty="0">
                <a:solidFill>
                  <a:schemeClr val="tx1"/>
                </a:solidFill>
              </a:rPr>
              <a:t>взяв в руки топор, убедитесь, все ли с ним в полном порядке, крепко ли насажен боек, не треснуло ли топорище;</a:t>
            </a:r>
          </a:p>
          <a:p>
            <a:r>
              <a:rPr lang="ru-RU" b="1" dirty="0">
                <a:solidFill>
                  <a:schemeClr val="tx1"/>
                </a:solidFill>
              </a:rPr>
              <a:t>	не работайте топором рядом с другими людьми: слева, справа, напротив и сзади. Помните, что выскочивший из рук топор мгновенно остановить нельзя;</a:t>
            </a:r>
          </a:p>
          <a:p>
            <a:r>
              <a:rPr lang="ru-RU" b="1" dirty="0">
                <a:solidFill>
                  <a:schemeClr val="tx1"/>
                </a:solidFill>
              </a:rPr>
              <a:t>	при колке дров при ударе топором убирайте руку, удерживающую полено в вертикальном положении;</a:t>
            </a:r>
          </a:p>
          <a:p>
            <a:r>
              <a:rPr lang="ru-RU" b="1" dirty="0">
                <a:solidFill>
                  <a:schemeClr val="tx1"/>
                </a:solidFill>
              </a:rPr>
              <a:t>	если вам попался топор с непривычно длинным для вас топорищем, не беритесь при колке за середину топорища – при ударе топором в полено конец топорища может угодить в «причинное место»;  </a:t>
            </a:r>
          </a:p>
          <a:p>
            <a:r>
              <a:rPr lang="ru-RU" b="1" dirty="0">
                <a:solidFill>
                  <a:schemeClr val="tx1"/>
                </a:solidFill>
              </a:rPr>
              <a:t>	не оставляйте топоры где попало, заранее договаривайтесь о месте нахождения топоров и пил;</a:t>
            </a:r>
          </a:p>
          <a:p>
            <a:r>
              <a:rPr lang="ru-RU" b="1" dirty="0">
                <a:solidFill>
                  <a:schemeClr val="tx1"/>
                </a:solidFill>
              </a:rPr>
              <a:t>	при распиле бревна не держите ноги и руки (чаще всего это бывают колени и кисти) близко к пиле;</a:t>
            </a:r>
          </a:p>
          <a:p>
            <a:r>
              <a:rPr lang="ru-RU" b="1" dirty="0">
                <a:solidFill>
                  <a:schemeClr val="tx1"/>
                </a:solidFill>
              </a:rPr>
              <a:t>	не оставляйте топоры брошенными на землю, врубленными в дерево или в пень;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80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529" y="0"/>
            <a:ext cx="9888083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Безопасность при обработке упавшего на землю дерева его  распиле и колке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329" y="1534893"/>
            <a:ext cx="10345283" cy="468657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</a:t>
            </a: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sz="2400" b="1" dirty="0">
                <a:solidFill>
                  <a:schemeClr val="tx1"/>
                </a:solidFill>
              </a:rPr>
              <a:t>не передавайте топоры броском, исключите любые шутки и игры вокруг топора, не кидайте топоры в деревья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	при длительной работе топором не доводите себя до усталости, время от времени переключайтесь на уборку и укладку готовых поленьев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	не ходите с топором, держа его за рукоятку топорища. Держите его в руке хватом за топор, лезвием от себя, топорищем вниз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	не выбирайте для колки поленья, которые не в состоянии </a:t>
            </a:r>
            <a:r>
              <a:rPr lang="ru-RU" sz="2400" b="1" dirty="0" smtClean="0">
                <a:solidFill>
                  <a:schemeClr val="tx1"/>
                </a:solidFill>
              </a:rPr>
              <a:t>разрубить</a:t>
            </a:r>
            <a:r>
              <a:rPr lang="ru-RU" sz="2400" b="1" dirty="0">
                <a:solidFill>
                  <a:schemeClr val="tx1"/>
                </a:solidFill>
              </a:rPr>
              <a:t>. Сучковатые поленья не ставьте так, чтобы при ударе в полено топор увязал в замке из сучьев;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	и наконец, не оставляйте топоры и пилы лежащими на траве в районе лагеря, особенно – между палатками.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4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60" y="232240"/>
            <a:ext cx="9993085" cy="10087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ОБЕСПЕЧЕНИЕ БЕЗОПАСНОСТИ ПРИ ДВИЖЕНИИ ПО МАРШРУТУ</a:t>
            </a:r>
            <a:br>
              <a:rPr lang="ru-RU" sz="2400" b="1" dirty="0"/>
            </a:br>
            <a:r>
              <a:rPr lang="ru-RU" sz="2400" b="1" dirty="0" smtClean="0">
                <a:solidFill>
                  <a:srgbClr val="FF0000"/>
                </a:solidFill>
              </a:rPr>
              <a:t>Клещевой энцефалит!!!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3" y="1240978"/>
            <a:ext cx="9904412" cy="486591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Избегайте </a:t>
            </a:r>
            <a:r>
              <a:rPr lang="ru-RU" sz="2000" b="1" dirty="0">
                <a:solidFill>
                  <a:schemeClr val="tx1"/>
                </a:solidFill>
              </a:rPr>
              <a:t>движения по высокой траве, сквозь кусты, соприкосновения с ветками кустов и деревьев, особенно – </a:t>
            </a:r>
            <a:r>
              <a:rPr lang="ru-RU" sz="2000" b="1" dirty="0" smtClean="0">
                <a:solidFill>
                  <a:schemeClr val="tx1"/>
                </a:solidFill>
              </a:rPr>
              <a:t>лиственных;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Не лежите на траве, пользуйтесь большими подстилками.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Осматривайте вещи, которые заносите в лодки (спальные мешки, подстилки, днища палаток). Если  возможно, прогрейте  внушающие подозрение вещи над костром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Излюбленной </a:t>
            </a:r>
            <a:r>
              <a:rPr lang="ru-RU" sz="2000" b="1" dirty="0">
                <a:solidFill>
                  <a:schemeClr val="tx1"/>
                </a:solidFill>
              </a:rPr>
              <a:t>средой обитания клещей являются затененные травяные поляны, заросли кустарников в поймах рек и болот, обочины лесных дорог и звериных троп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Поэтому систематически осматривайте одежду, и, обнаружив клеща, аккуратно сбивайте его, не раздавливая.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При укусе клеща необходимо удалить, при этом обработав ранку.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1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216" y="195944"/>
            <a:ext cx="9692141" cy="9960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ОБЕСПЕЧЕНИЕ БЕЗОПАСНОСТИ ПРИ ДВИЖЕНИИ ПО МАРШРУТУ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513" y="881759"/>
            <a:ext cx="9839099" cy="50294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 </a:t>
            </a:r>
            <a:r>
              <a:rPr lang="ru-RU" sz="2400" b="1" dirty="0">
                <a:solidFill>
                  <a:srgbClr val="FF0000"/>
                </a:solidFill>
              </a:rPr>
              <a:t>следует </a:t>
            </a:r>
            <a:r>
              <a:rPr lang="ru-RU" sz="2400" b="1" dirty="0" smtClean="0">
                <a:solidFill>
                  <a:srgbClr val="FF0000"/>
                </a:solidFill>
              </a:rPr>
              <a:t>забывать </a:t>
            </a:r>
            <a:r>
              <a:rPr lang="ru-RU" sz="2400" b="1" dirty="0">
                <a:solidFill>
                  <a:srgbClr val="FF0000"/>
                </a:solidFill>
              </a:rPr>
              <a:t>о том, что они передвигаются под рюкзаками, способными стать косвенной причиной получения </a:t>
            </a:r>
            <a:r>
              <a:rPr lang="ru-RU" sz="2400" b="1" dirty="0" smtClean="0">
                <a:solidFill>
                  <a:srgbClr val="FF0000"/>
                </a:solidFill>
              </a:rPr>
              <a:t>мы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 </a:t>
            </a:r>
            <a:r>
              <a:rPr lang="ru-RU" sz="2400" b="1" dirty="0"/>
              <a:t>не стоит бежать с рюкзаком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не стоит одевать его рывком и в закрутку (опасно для позвоночника), </a:t>
            </a:r>
            <a:endParaRPr lang="ru-RU" sz="2400" b="1" dirty="0" smtClean="0"/>
          </a:p>
          <a:p>
            <a:r>
              <a:rPr lang="ru-RU" sz="2400" b="1" dirty="0" smtClean="0"/>
              <a:t>не </a:t>
            </a:r>
            <a:r>
              <a:rPr lang="ru-RU" sz="2400" b="1" dirty="0"/>
              <a:t>стоит помогать подняться человеку под рюкзаком, держа  его за кисть руки (опасно для кисти). </a:t>
            </a:r>
            <a:endParaRPr lang="ru-RU" sz="2400" b="1" dirty="0" smtClean="0"/>
          </a:p>
          <a:p>
            <a:r>
              <a:rPr lang="ru-RU" sz="2400" b="1" dirty="0" smtClean="0"/>
              <a:t>не </a:t>
            </a:r>
            <a:r>
              <a:rPr lang="ru-RU" sz="2400" b="1" dirty="0"/>
              <a:t>делайте с рюкзаком резких движений и опасайтесь потерять равновесие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237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35" y="185980"/>
            <a:ext cx="8911687" cy="11003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/>
              <a:t>Нормативные документы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1600" y="1441342"/>
            <a:ext cx="11785600" cy="534045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dirty="0"/>
              <a:t>Закон РФ от 10.07.1992 № 3266-1 (ред. от 03.12.2011) «Об образовании</a:t>
            </a:r>
            <a:r>
              <a:rPr lang="ru-RU" sz="1800" b="1" dirty="0" smtClean="0"/>
              <a:t>»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18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dirty="0"/>
              <a:t>Федеральный закон от 04.12.2007 № 329-ФЗ (ред. от 06.12.2011) «О физической культуре и спорту в Российской Федерации</a:t>
            </a:r>
            <a:r>
              <a:rPr lang="ru-RU" sz="1800" b="1" dirty="0" smtClean="0"/>
              <a:t>»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18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dirty="0"/>
              <a:t>Федеральный закон от 24.11.1996 № 132-ФЗ (ред. от 01.07.2011) «Об основах туристской деятельности в Российской Федерации»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18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dirty="0"/>
              <a:t>Правила соревнований по спортивному туризму (номер-код вида спорта 0840005411Я). Утверждены </a:t>
            </a:r>
            <a:r>
              <a:rPr lang="ru-RU" sz="1800" b="1" dirty="0" err="1"/>
              <a:t>Росспортом</a:t>
            </a:r>
            <a:r>
              <a:rPr lang="ru-RU" sz="1800" b="1" dirty="0"/>
              <a:t> 28 марта 2008 г. и согласованные МЧС России 21 марта 2008 г.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i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dirty="0"/>
              <a:t>С</a:t>
            </a:r>
            <a:r>
              <a:rPr lang="ru-RU" sz="1800" b="1" dirty="0" smtClean="0"/>
              <a:t>анПиН </a:t>
            </a:r>
            <a:r>
              <a:rPr lang="ru-RU" sz="1800" b="1" dirty="0"/>
              <a:t>2.4.4.2605-10 «Санитарно-эпидемиологические требования к устройству, содержанию и организации режима работы детских туристических лагерей палаточного типа в период летних каникул»</a:t>
            </a:r>
            <a:r>
              <a:rPr lang="ru-RU" sz="1800" b="1" i="1" dirty="0"/>
              <a:t> </a:t>
            </a:r>
            <a:r>
              <a:rPr lang="ru-RU" sz="1800" i="1" dirty="0"/>
              <a:t>(Утверждены Постановлением 26 апреля 2010 г. № 29)</a:t>
            </a:r>
            <a:r>
              <a:rPr lang="ru-RU" sz="1800" b="1" dirty="0"/>
              <a:t> </a:t>
            </a:r>
            <a:endParaRPr lang="ru-RU" sz="1800" b="1" i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1600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5532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167" y="293914"/>
            <a:ext cx="9993087" cy="9633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ОБЕСПЕЧЕНИЕ БЕЗОПАСНОСТИ ПРИ ДВИЖЕНИИ ПО </a:t>
            </a:r>
            <a:r>
              <a:rPr lang="ru-RU" sz="2400" b="1" dirty="0" smtClean="0"/>
              <a:t>МАРШРУТУ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Осыпи – самые опасные протяженные препятствия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4" y="1257300"/>
            <a:ext cx="9937069" cy="4653922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размера камней осыпи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бывают: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мелкие, средние, крупные</a:t>
            </a:r>
            <a:r>
              <a:rPr lang="ru-RU" sz="3000" dirty="0"/>
              <a:t>. </a:t>
            </a:r>
            <a:endParaRPr lang="ru-RU" sz="3000" dirty="0" smtClean="0"/>
          </a:p>
          <a:p>
            <a:pPr algn="just"/>
            <a:r>
              <a:rPr lang="ru-RU" sz="2000" b="1" dirty="0"/>
              <a:t>Передвигаясь по осыпям необходимо соблюдать осторожность и постоянно быть готовым к тому, что камень под ногой может оказаться «живым», повернуться и спровоцировать потерю равновесия у наступившего на него туриста. </a:t>
            </a:r>
            <a:endParaRPr lang="ru-RU" sz="2000" b="1" dirty="0" smtClean="0"/>
          </a:p>
          <a:p>
            <a:r>
              <a:rPr lang="ru-RU" sz="2000" b="1" dirty="0" smtClean="0"/>
              <a:t>Определить</a:t>
            </a:r>
            <a:r>
              <a:rPr lang="ru-RU" sz="2000" b="1" dirty="0"/>
              <a:t>, в какой из осыпей окажется много «живых» камней, бывает очень непросто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Все зависит от того, как давно эта осыпь вытаяла из-под льда-снега и как часто приходят на нее новые камни. </a:t>
            </a:r>
            <a:endParaRPr lang="ru-RU" sz="2000" b="1" dirty="0" smtClean="0"/>
          </a:p>
          <a:p>
            <a:r>
              <a:rPr lang="ru-RU" sz="2000" b="1" dirty="0" smtClean="0"/>
              <a:t>Поэтому </a:t>
            </a:r>
            <a:r>
              <a:rPr lang="ru-RU" sz="2000" b="1" dirty="0"/>
              <a:t>нужно всегда готовиться к худшему и двигаться по осыпи по правилам двух точек опоры: нога-нога или </a:t>
            </a:r>
            <a:r>
              <a:rPr lang="ru-RU" sz="2000" b="1" dirty="0" smtClean="0"/>
              <a:t>альпеншток-нога</a:t>
            </a:r>
          </a:p>
          <a:p>
            <a:r>
              <a:rPr lang="ru-RU" sz="2000" b="1" dirty="0"/>
              <a:t>При этом на альпеншток нужно именно опираться: проверять надежность опоры, а не касаться с надеждой, что нагрузки не будет. </a:t>
            </a:r>
          </a:p>
        </p:txBody>
      </p:sp>
    </p:spTree>
    <p:extLst>
      <p:ext uri="{BB962C8B-B14F-4D97-AF65-F5344CB8AC3E}">
        <p14:creationId xmlns:p14="http://schemas.microsoft.com/office/powerpoint/2010/main" val="1611684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97" y="277602"/>
            <a:ext cx="10426927" cy="5061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Безопасность при движении группы  по шоссе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585" y="1028700"/>
            <a:ext cx="10084027" cy="488252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По шоссе необходимо двигаться навстречу движению транспорта в колонне по одному, по обочине, не растягиваясь и громко не разговаривая (чтобы не прослушать приближение автотранспорта). </a:t>
            </a:r>
          </a:p>
          <a:p>
            <a:r>
              <a:rPr lang="ru-RU" b="1" dirty="0"/>
              <a:t>Иногда случаются переходы по шоссе, по которым не ходят машины. Но и здесь необходимо двигаться по обочине, вырабатывая правильную привычку. </a:t>
            </a:r>
            <a:endParaRPr lang="ru-RU" b="1" dirty="0" smtClean="0"/>
          </a:p>
          <a:p>
            <a:r>
              <a:rPr lang="ru-RU" b="1" dirty="0"/>
              <a:t>К</a:t>
            </a:r>
            <a:r>
              <a:rPr lang="ru-RU" b="1" dirty="0" smtClean="0"/>
              <a:t>олонна </a:t>
            </a:r>
            <a:r>
              <a:rPr lang="ru-RU" b="1" dirty="0"/>
              <a:t>двигается по шоссе также, как по тропе: между направляющим и замыкающим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В </a:t>
            </a:r>
            <a:r>
              <a:rPr lang="ru-RU" b="1" dirty="0"/>
              <a:t>темное время суток колонна должна зажигать фонари: не для того, чтобы увидеть </a:t>
            </a:r>
            <a:r>
              <a:rPr lang="ru-RU" b="1" dirty="0" smtClean="0"/>
              <a:t>дорогу</a:t>
            </a:r>
            <a:r>
              <a:rPr lang="ru-RU" b="1" dirty="0"/>
              <a:t>, а для того, чтобы дать о себе знать приближающемуся автотранспорту. При этом один из фонарей должен исполнять роль катафота – светить назад. Этот фонарь должен висеть у замыкающего на рюкзаке. </a:t>
            </a:r>
          </a:p>
          <a:p>
            <a:r>
              <a:rPr lang="ru-RU" b="1" dirty="0"/>
              <a:t>По правилам дорожного движения, двигающиеся по шоссе, колонны должны быть </a:t>
            </a:r>
            <a:r>
              <a:rPr lang="ru-RU" b="1" dirty="0" err="1"/>
              <a:t>офлажкованными</a:t>
            </a:r>
            <a:r>
              <a:rPr lang="ru-RU" b="1" dirty="0"/>
              <a:t> и должны двигаться по ходу транспорта. Туристы так не ходят, во-первых, потому, что у них нет флажков, во-вторых, лучше все-таки видеть приближающийся транспорт впереди себя, чем слышать его подъезжающим сзади.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3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04800" y="381000"/>
            <a:ext cx="11277600" cy="6324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254061"/>
                </a:solidFill>
              </a:rPr>
              <a:t>ВЗАИМОДЕЙСТВИЕ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254061"/>
                </a:solidFill>
              </a:rPr>
              <a:t> СО СПАСАТЕЛЬНЫМИ СЛУЖБАМИ И СТРАХОВЫМИ ОРГАНИЗАЦИЯМИ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000" smtClean="0"/>
              <a:t>	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17375E"/>
                </a:solidFill>
              </a:rPr>
              <a:t>	Средством учета, контроля и взаимодействия является маршрутная книжка (маршрутный лист).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2000" smtClean="0"/>
              <a:t>	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604A7B"/>
                </a:solidFill>
              </a:rPr>
              <a:t>ПРОЦЕДУРА РЕГИСТРАЦИИ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2000" b="1" smtClean="0">
              <a:solidFill>
                <a:srgbClr val="604A7B"/>
              </a:solidFill>
            </a:endParaRPr>
          </a:p>
          <a:p>
            <a:pPr marL="0" indent="0" algn="just" eaLnBrk="1" hangingPunct="1">
              <a:buFont typeface="Century Schoolbook" pitchFamily="18" charset="0"/>
              <a:buAutoNum type="arabicPeriod"/>
            </a:pPr>
            <a:r>
              <a:rPr lang="ru-RU" altLang="ru-RU" sz="2000" smtClean="0"/>
              <a:t>руководитель не позднее, чем за неделю до выезда на маршрут сообщает в спасательную службу региона, где проходит маршрут, о маршруте и составе группы. </a:t>
            </a:r>
          </a:p>
          <a:p>
            <a:pPr marL="0" indent="0" algn="just" eaLnBrk="1" hangingPunct="1">
              <a:buFont typeface="Century Schoolbook" pitchFamily="18" charset="0"/>
              <a:buAutoNum type="arabicPeriod"/>
            </a:pPr>
            <a:endParaRPr lang="ru-RU" altLang="ru-RU" sz="2000" smtClean="0"/>
          </a:p>
          <a:p>
            <a:pPr marL="0" indent="0" algn="just" eaLnBrk="1" hangingPunct="1">
              <a:buFont typeface="Century Schoolbook" pitchFamily="18" charset="0"/>
              <a:buAutoNum type="arabicPeriod"/>
            </a:pPr>
            <a:r>
              <a:rPr lang="ru-RU" altLang="ru-RU" sz="2000" smtClean="0"/>
              <a:t>при прохождении маршрута руководитель сообщает в образовательное учреждение, МКК и спасслужбу региона о выходе и о завершении маршрута телеграммой, по телефону, электронной почте или лично. 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0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579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8600"/>
            <a:ext cx="10769600" cy="6400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Ответственность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руководителя, заместителя руководителя и участников туристско-спортивных походов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/>
              <a:t>	За нарушение Инструкции № 293, </a:t>
            </a:r>
            <a:r>
              <a:rPr lang="ru-RU" sz="2000" dirty="0"/>
              <a:t>но не повлекшее за собой ответственность, установленную действующим законодательством, учреждение, проводящее поход, может обратиться в туристские организации для принятия следующих мер воздействия: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u="sng" dirty="0" smtClean="0"/>
              <a:t>не </a:t>
            </a:r>
            <a:r>
              <a:rPr lang="ru-RU" sz="2000" u="sng" dirty="0"/>
              <a:t>засчитывать </a:t>
            </a:r>
            <a:r>
              <a:rPr lang="ru-RU" sz="2000" dirty="0"/>
              <a:t>для выполнения нормативов спортивных разрядов участие, руководство в совершаемом походе;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u="sng" dirty="0" smtClean="0"/>
              <a:t>аннулировать</a:t>
            </a:r>
            <a:r>
              <a:rPr lang="ru-RU" sz="2000" dirty="0" smtClean="0"/>
              <a:t> </a:t>
            </a:r>
            <a:r>
              <a:rPr lang="ru-RU" sz="2000" dirty="0"/>
              <a:t>зачет всех или определенного числа ранее совершенных походов;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/>
              <a:t>частично </a:t>
            </a:r>
            <a:r>
              <a:rPr lang="ru-RU" sz="2000" dirty="0"/>
              <a:t>или полностью </a:t>
            </a:r>
            <a:r>
              <a:rPr lang="ru-RU" sz="2000" u="sng" dirty="0"/>
              <a:t>дисквалифицировать</a:t>
            </a:r>
            <a:r>
              <a:rPr lang="ru-RU" sz="2000" dirty="0"/>
              <a:t> – лишить спортивных разрядов и званий;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u="sng" dirty="0" smtClean="0"/>
              <a:t>запретить </a:t>
            </a:r>
            <a:r>
              <a:rPr lang="ru-RU" sz="2000" u="sng" dirty="0"/>
              <a:t>участвовать, руководить </a:t>
            </a:r>
            <a:r>
              <a:rPr lang="ru-RU" sz="2000" dirty="0"/>
              <a:t>походами определенной категории (степени) сложности на установленный срок;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u="sng" dirty="0" smtClean="0"/>
              <a:t>вывести </a:t>
            </a:r>
            <a:r>
              <a:rPr lang="ru-RU" sz="2000" u="sng" dirty="0"/>
              <a:t>из состава </a:t>
            </a:r>
            <a:r>
              <a:rPr lang="ru-RU" sz="2000" dirty="0"/>
              <a:t>общественных туристских органов.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44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600200"/>
            <a:ext cx="10972800" cy="4781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Действия в экстремальных условиях и основы выживания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6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FF3300"/>
                </a:solidFill>
              </a:rPr>
              <a:t>Голодание</a:t>
            </a:r>
            <a:r>
              <a:rPr lang="ru-RU" altLang="ru-RU" smtClean="0"/>
              <a:t> — «совокупность ощущений, выражающих физиологическую потребность организма в пище», </a:t>
            </a:r>
          </a:p>
          <a:p>
            <a:pPr eaLnBrk="1" hangingPunct="1"/>
            <a:r>
              <a:rPr lang="ru-RU" altLang="ru-RU" smtClean="0"/>
              <a:t>или — это «состояние организма при полном отсутствии или недостаточности поступления пищевых веществ».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2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  <a:endParaRPr lang="en-US" smtClean="0">
              <a:solidFill>
                <a:srgbClr val="0033CC"/>
              </a:solidFill>
            </a:endParaRPr>
          </a:p>
        </p:txBody>
      </p:sp>
      <p:sp>
        <p:nvSpPr>
          <p:cNvPr id="50179" name="Freeform 3"/>
          <p:cNvSpPr>
            <a:spLocks/>
          </p:cNvSpPr>
          <p:nvPr>
            <p:custDataLst>
              <p:tags r:id="rId3"/>
            </p:custDataLst>
          </p:nvPr>
        </p:nvSpPr>
        <p:spPr bwMode="gray">
          <a:xfrm rot="-794496">
            <a:off x="6407152" y="2655888"/>
            <a:ext cx="1775883" cy="3814762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4" name="Freeform 4"/>
          <p:cNvSpPr>
            <a:spLocks/>
          </p:cNvSpPr>
          <p:nvPr>
            <p:custDataLst>
              <p:tags r:id="rId4"/>
            </p:custDataLst>
          </p:nvPr>
        </p:nvSpPr>
        <p:spPr bwMode="gray">
          <a:xfrm rot="5461794">
            <a:off x="3865565" y="1489077"/>
            <a:ext cx="1323975" cy="5118100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25" name="Freeform 5"/>
          <p:cNvSpPr>
            <a:spLocks/>
          </p:cNvSpPr>
          <p:nvPr>
            <p:custDataLst>
              <p:tags r:id="rId5"/>
            </p:custDataLst>
          </p:nvPr>
        </p:nvSpPr>
        <p:spPr bwMode="gray">
          <a:xfrm rot="-7471624">
            <a:off x="6719890" y="-269345"/>
            <a:ext cx="1323975" cy="5120217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26" name="Freeform 6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6102350" y="2771778"/>
            <a:ext cx="1775883" cy="3813175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27" name="Freeform 7"/>
          <p:cNvSpPr>
            <a:spLocks/>
          </p:cNvSpPr>
          <p:nvPr>
            <p:custDataLst>
              <p:tags r:id="rId7"/>
            </p:custDataLst>
          </p:nvPr>
        </p:nvSpPr>
        <p:spPr bwMode="gray">
          <a:xfrm rot="6256290">
            <a:off x="3865565" y="1314452"/>
            <a:ext cx="1323975" cy="5118100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>
            <p:custDataLst>
              <p:tags r:id="rId8"/>
            </p:custDataLst>
          </p:nvPr>
        </p:nvSpPr>
        <p:spPr bwMode="gray">
          <a:xfrm rot="-6677128">
            <a:off x="6918590" y="-5555"/>
            <a:ext cx="1322388" cy="5118100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5129" name="Group 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135033" y="2565400"/>
            <a:ext cx="2438400" cy="1847850"/>
            <a:chOff x="2016" y="1920"/>
            <a:chExt cx="1680" cy="1680"/>
          </a:xfrm>
        </p:grpSpPr>
        <p:sp>
          <p:nvSpPr>
            <p:cNvPr id="5134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5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28 w 1321"/>
                <a:gd name="T1" fmla="*/ 283 h 712"/>
                <a:gd name="T2" fmla="*/ 1244 w 1321"/>
                <a:gd name="T3" fmla="*/ 313 h 712"/>
                <a:gd name="T4" fmla="*/ 1247 w 1321"/>
                <a:gd name="T5" fmla="*/ 339 h 712"/>
                <a:gd name="T6" fmla="*/ 1242 w 1321"/>
                <a:gd name="T7" fmla="*/ 364 h 712"/>
                <a:gd name="T8" fmla="*/ 1225 w 1321"/>
                <a:gd name="T9" fmla="*/ 388 h 712"/>
                <a:gd name="T10" fmla="*/ 1201 w 1321"/>
                <a:gd name="T11" fmla="*/ 409 h 712"/>
                <a:gd name="T12" fmla="*/ 1170 w 1321"/>
                <a:gd name="T13" fmla="*/ 427 h 712"/>
                <a:gd name="T14" fmla="*/ 1129 w 1321"/>
                <a:gd name="T15" fmla="*/ 443 h 712"/>
                <a:gd name="T16" fmla="*/ 1083 w 1321"/>
                <a:gd name="T17" fmla="*/ 459 h 712"/>
                <a:gd name="T18" fmla="*/ 1031 w 1321"/>
                <a:gd name="T19" fmla="*/ 471 h 712"/>
                <a:gd name="T20" fmla="*/ 973 w 1321"/>
                <a:gd name="T21" fmla="*/ 482 h 712"/>
                <a:gd name="T22" fmla="*/ 913 w 1321"/>
                <a:gd name="T23" fmla="*/ 490 h 712"/>
                <a:gd name="T24" fmla="*/ 846 w 1321"/>
                <a:gd name="T25" fmla="*/ 497 h 712"/>
                <a:gd name="T26" fmla="*/ 778 w 1321"/>
                <a:gd name="T27" fmla="*/ 501 h 712"/>
                <a:gd name="T28" fmla="*/ 751 w 1321"/>
                <a:gd name="T29" fmla="*/ 503 h 712"/>
                <a:gd name="T30" fmla="*/ 449 w 1321"/>
                <a:gd name="T31" fmla="*/ 503 h 712"/>
                <a:gd name="T32" fmla="*/ 445 w 1321"/>
                <a:gd name="T33" fmla="*/ 503 h 712"/>
                <a:gd name="T34" fmla="*/ 386 w 1321"/>
                <a:gd name="T35" fmla="*/ 500 h 712"/>
                <a:gd name="T36" fmla="*/ 329 w 1321"/>
                <a:gd name="T37" fmla="*/ 497 h 712"/>
                <a:gd name="T38" fmla="*/ 275 w 1321"/>
                <a:gd name="T39" fmla="*/ 492 h 712"/>
                <a:gd name="T40" fmla="*/ 223 w 1321"/>
                <a:gd name="T41" fmla="*/ 487 h 712"/>
                <a:gd name="T42" fmla="*/ 176 w 1321"/>
                <a:gd name="T43" fmla="*/ 478 h 712"/>
                <a:gd name="T44" fmla="*/ 132 w 1321"/>
                <a:gd name="T45" fmla="*/ 467 h 712"/>
                <a:gd name="T46" fmla="*/ 96 w 1321"/>
                <a:gd name="T47" fmla="*/ 458 h 712"/>
                <a:gd name="T48" fmla="*/ 64 w 1321"/>
                <a:gd name="T49" fmla="*/ 445 h 712"/>
                <a:gd name="T50" fmla="*/ 36 w 1321"/>
                <a:gd name="T51" fmla="*/ 429 h 712"/>
                <a:gd name="T52" fmla="*/ 18 w 1321"/>
                <a:gd name="T53" fmla="*/ 411 h 712"/>
                <a:gd name="T54" fmla="*/ 6 w 1321"/>
                <a:gd name="T55" fmla="*/ 391 h 712"/>
                <a:gd name="T56" fmla="*/ 0 w 1321"/>
                <a:gd name="T57" fmla="*/ 370 h 712"/>
                <a:gd name="T58" fmla="*/ 0 w 1321"/>
                <a:gd name="T59" fmla="*/ 367 h 712"/>
                <a:gd name="T60" fmla="*/ 4 w 1321"/>
                <a:gd name="T61" fmla="*/ 344 h 712"/>
                <a:gd name="T62" fmla="*/ 16 w 1321"/>
                <a:gd name="T63" fmla="*/ 315 h 712"/>
                <a:gd name="T64" fmla="*/ 48 w 1321"/>
                <a:gd name="T65" fmla="*/ 261 h 712"/>
                <a:gd name="T66" fmla="*/ 88 w 1321"/>
                <a:gd name="T67" fmla="*/ 211 h 712"/>
                <a:gd name="T68" fmla="*/ 138 w 1321"/>
                <a:gd name="T69" fmla="*/ 166 h 712"/>
                <a:gd name="T70" fmla="*/ 192 w 1321"/>
                <a:gd name="T71" fmla="*/ 125 h 712"/>
                <a:gd name="T72" fmla="*/ 255 w 1321"/>
                <a:gd name="T73" fmla="*/ 88 h 712"/>
                <a:gd name="T74" fmla="*/ 323 w 1321"/>
                <a:gd name="T75" fmla="*/ 58 h 712"/>
                <a:gd name="T76" fmla="*/ 391 w 1321"/>
                <a:gd name="T77" fmla="*/ 33 h 712"/>
                <a:gd name="T78" fmla="*/ 470 w 1321"/>
                <a:gd name="T79" fmla="*/ 15 h 712"/>
                <a:gd name="T80" fmla="*/ 548 w 1321"/>
                <a:gd name="T81" fmla="*/ 4 h 712"/>
                <a:gd name="T82" fmla="*/ 630 w 1321"/>
                <a:gd name="T83" fmla="*/ 0 h 712"/>
                <a:gd name="T84" fmla="*/ 630 w 1321"/>
                <a:gd name="T85" fmla="*/ 0 h 712"/>
                <a:gd name="T86" fmla="*/ 717 w 1321"/>
                <a:gd name="T87" fmla="*/ 4 h 712"/>
                <a:gd name="T88" fmla="*/ 800 w 1321"/>
                <a:gd name="T89" fmla="*/ 16 h 712"/>
                <a:gd name="T90" fmla="*/ 880 w 1321"/>
                <a:gd name="T91" fmla="*/ 37 h 712"/>
                <a:gd name="T92" fmla="*/ 954 w 1321"/>
                <a:gd name="T93" fmla="*/ 63 h 712"/>
                <a:gd name="T94" fmla="*/ 1022 w 1321"/>
                <a:gd name="T95" fmla="*/ 97 h 712"/>
                <a:gd name="T96" fmla="*/ 1085 w 1321"/>
                <a:gd name="T97" fmla="*/ 137 h 712"/>
                <a:gd name="T98" fmla="*/ 1141 w 1321"/>
                <a:gd name="T99" fmla="*/ 181 h 712"/>
                <a:gd name="T100" fmla="*/ 1188 w 1321"/>
                <a:gd name="T101" fmla="*/ 229 h 712"/>
                <a:gd name="T102" fmla="*/ 1228 w 1321"/>
                <a:gd name="T103" fmla="*/ 283 h 712"/>
                <a:gd name="T104" fmla="*/ 1228 w 1321"/>
                <a:gd name="T105" fmla="*/ 28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446839" y="3284540"/>
            <a:ext cx="1812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smtClean="0">
                <a:solidFill>
                  <a:srgbClr val="00FFCC"/>
                </a:solidFill>
              </a:rPr>
              <a:t>Голодание</a:t>
            </a:r>
            <a:endParaRPr lang="en-US" altLang="ru-RU" sz="2400" b="1" u="sng" smtClean="0">
              <a:solidFill>
                <a:srgbClr val="00FFCC"/>
              </a:solidFill>
            </a:endParaRPr>
          </a:p>
        </p:txBody>
      </p:sp>
      <p:sp>
        <p:nvSpPr>
          <p:cNvPr id="513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2015" y="2349502"/>
            <a:ext cx="20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FFFFFF"/>
                </a:solidFill>
              </a:rPr>
              <a:t>Абсолютное</a:t>
            </a:r>
            <a:endParaRPr lang="en-US" altLang="ru-RU" sz="1200" smtClean="0">
              <a:solidFill>
                <a:srgbClr val="FFFFFF"/>
              </a:solidFill>
            </a:endParaRPr>
          </a:p>
        </p:txBody>
      </p:sp>
      <p:sp>
        <p:nvSpPr>
          <p:cNvPr id="5132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867511" y="2781302"/>
            <a:ext cx="1685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FFFFFF"/>
                </a:solidFill>
              </a:rPr>
              <a:t>Неполное</a:t>
            </a:r>
            <a:endParaRPr lang="en-US" altLang="ru-RU" sz="1200" b="1" smtClean="0">
              <a:solidFill>
                <a:srgbClr val="FFFFFF"/>
              </a:solidFill>
            </a:endParaRPr>
          </a:p>
        </p:txBody>
      </p:sp>
      <p:sp>
        <p:nvSpPr>
          <p:cNvPr id="5133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47947" y="4868865"/>
            <a:ext cx="1806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FFFFFF"/>
                </a:solidFill>
              </a:rPr>
              <a:t>Частичное</a:t>
            </a:r>
            <a:endParaRPr lang="en-US" altLang="ru-RU" sz="1200" smtClean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9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4433" y="1600200"/>
            <a:ext cx="11618384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400" b="1" u="sng" smtClean="0">
                <a:solidFill>
                  <a:srgbClr val="FF3300"/>
                </a:solidFill>
              </a:rPr>
              <a:t>Жара. Жажда.</a:t>
            </a:r>
            <a:r>
              <a:rPr lang="ru-RU" altLang="ru-RU" sz="3500" smtClean="0"/>
              <a:t> </a:t>
            </a:r>
            <a:r>
              <a:rPr lang="ru-RU" altLang="ru-RU" smtClean="0"/>
              <a:t>Понятие «жара», применительно к аварийной ситуации, зависит от климатических условий места, где произошла авария , т.е. от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altLang="ru-RU" sz="2800" smtClean="0"/>
              <a:t>температуры окружающего воздуха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altLang="ru-RU" sz="2800" smtClean="0"/>
              <a:t>интенсивности солнечного излучения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altLang="ru-RU" sz="2800" smtClean="0"/>
              <a:t>температуры поверхности почвы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altLang="ru-RU" sz="2800" smtClean="0"/>
              <a:t>влажности воздуха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Ш"/>
            </a:pPr>
            <a:r>
              <a:rPr lang="ru-RU" altLang="ru-RU" sz="2800" smtClean="0"/>
              <a:t>наличия или отсутствия ветра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7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ru-RU" altLang="ru-RU" b="1" i="1" u="sng" smtClean="0">
                <a:solidFill>
                  <a:srgbClr val="FF3300"/>
                </a:solidFill>
              </a:rPr>
              <a:t>Холод</a:t>
            </a:r>
            <a:r>
              <a:rPr lang="ru-RU" altLang="ru-RU" b="1" u="sng" smtClean="0">
                <a:solidFill>
                  <a:srgbClr val="FF3300"/>
                </a:solidFill>
              </a:rPr>
              <a:t>.</a:t>
            </a:r>
            <a:r>
              <a:rPr lang="ru-RU" altLang="ru-RU" smtClean="0"/>
              <a:t> Согласно статистическим данным, от 10 до 15% людей, погибших на туристских маршрутах, стали жертвами переохлаждения. </a:t>
            </a:r>
          </a:p>
          <a:p>
            <a:pPr eaLnBrk="1" hangingPunct="1"/>
            <a:r>
              <a:rPr lang="ru-RU" altLang="ru-RU" smtClean="0"/>
              <a:t>Важнейшая заповедь в единоборстве с холодом - </a:t>
            </a:r>
            <a:r>
              <a:rPr lang="ru-RU" altLang="ru-RU" u="sng" smtClean="0"/>
              <a:t>ВОВРЕМЯ ОСТАНОВИТЬСЯ</a:t>
            </a:r>
            <a:r>
              <a:rPr lang="ru-RU" altLang="ru-RU" smtClean="0"/>
              <a:t>! Одной физической силой мороз одолеть невозможно. </a:t>
            </a:r>
          </a:p>
          <a:p>
            <a:pPr eaLnBrk="1" hangingPunct="1"/>
            <a:endParaRPr lang="ru-RU" altLang="ru-RU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2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4435" y="1600200"/>
            <a:ext cx="11523133" cy="47815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rgbClr val="FF3300"/>
                </a:solidFill>
              </a:rPr>
              <a:t>Страх </a:t>
            </a:r>
            <a:r>
              <a:rPr lang="ru-RU" altLang="ru-RU" sz="2800" smtClean="0"/>
              <a:t>— естественная реакция человека на всякую реальную или воображаемую ситуацию, угрожающую жизни или здоровью. </a:t>
            </a:r>
          </a:p>
          <a:p>
            <a:pPr eaLnBrk="1" hangingPunct="1"/>
            <a:r>
              <a:rPr lang="ru-RU" altLang="ru-RU" sz="2800" smtClean="0"/>
              <a:t>Нельзя однозначно утверждать, что в аварийной ситуации страх только вредит или только приносит пользу. Одно и то же действие, совершенное под влиянием чувства страха, в одном случае может спасти человека, в другом — ускорить его гибель.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508000" y="228600"/>
            <a:ext cx="10769600" cy="6858000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2000" b="1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/>
              <a:t>Инструкция </a:t>
            </a:r>
            <a:r>
              <a:rPr lang="ru-RU" sz="2000" b="1" dirty="0"/>
              <a:t>по организации и проведению туристских походов, экспедиций и экскурсий (путешествий) с учащимися общеобразовательных школ и профессиональных училищ, воспитанниками детских домов и школ-интернатов, студентами педагогических училищ Российской Федерации» </a:t>
            </a:r>
            <a:r>
              <a:rPr lang="ru-RU" sz="2000" i="1" dirty="0"/>
              <a:t>(Приложение 1 к приказу Министерства образования Российской Федерации </a:t>
            </a:r>
            <a:endParaRPr lang="ru-RU" sz="2000" i="1" dirty="0" smtClean="0"/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i="1" dirty="0" smtClean="0"/>
              <a:t>от 13 </a:t>
            </a:r>
            <a:r>
              <a:rPr lang="ru-RU" sz="2000" i="1" dirty="0"/>
              <a:t>июля 1992 г. № 293</a:t>
            </a:r>
            <a:r>
              <a:rPr lang="ru-RU" sz="2000" i="1" dirty="0" smtClean="0"/>
              <a:t>)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2000" i="1" dirty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/>
              <a:t>Положение о маршрутно-квалификационных комиссиях образовательных учреждений (МКК ОУ) Министерства образования России </a:t>
            </a:r>
            <a:r>
              <a:rPr lang="ru-RU" sz="2000" i="1" dirty="0"/>
              <a:t>(Приложение 2 к приказу Министерства образования Российской Федерации </a:t>
            </a:r>
            <a:endParaRPr lang="ru-RU" sz="2000" i="1" dirty="0" smtClean="0"/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i="1" dirty="0" smtClean="0"/>
              <a:t>от </a:t>
            </a:r>
            <a:r>
              <a:rPr lang="ru-RU" sz="2000" i="1" dirty="0"/>
              <a:t>28 апреля 1995 г. № 223)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Чувство страха — надежный контролер опасности. Не будь его, количество жертв и травм в группе возросли бы многократно. 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Пренебрежение опасностью, показная бравада равны преступлению!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28603"/>
            <a:ext cx="10972800" cy="8239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</a:p>
        </p:txBody>
      </p:sp>
      <p:grpSp>
        <p:nvGrpSpPr>
          <p:cNvPr id="10243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12286" y="2852738"/>
            <a:ext cx="7200900" cy="3097212"/>
            <a:chOff x="612" y="1071"/>
            <a:chExt cx="3220" cy="1958"/>
          </a:xfrm>
        </p:grpSpPr>
        <p:grpSp>
          <p:nvGrpSpPr>
            <p:cNvPr id="10259" name="Group 4"/>
            <p:cNvGrpSpPr>
              <a:grpSpLocks/>
            </p:cNvGrpSpPr>
            <p:nvPr/>
          </p:nvGrpSpPr>
          <p:grpSpPr bwMode="auto">
            <a:xfrm>
              <a:off x="1943" y="1086"/>
              <a:ext cx="1889" cy="919"/>
              <a:chOff x="1943" y="1086"/>
              <a:chExt cx="1889" cy="919"/>
            </a:xfrm>
          </p:grpSpPr>
          <p:sp>
            <p:nvSpPr>
              <p:cNvPr id="57349" name="Oval 5"/>
              <p:cNvSpPr>
                <a:spLocks noChangeArrowheads="1"/>
              </p:cNvSpPr>
              <p:nvPr/>
            </p:nvSpPr>
            <p:spPr bwMode="gray">
              <a:xfrm>
                <a:off x="1964" y="1115"/>
                <a:ext cx="1868" cy="89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350" name="Oval 6"/>
              <p:cNvSpPr>
                <a:spLocks noChangeArrowheads="1"/>
              </p:cNvSpPr>
              <p:nvPr/>
            </p:nvSpPr>
            <p:spPr bwMode="gray">
              <a:xfrm>
                <a:off x="1943" y="1086"/>
                <a:ext cx="1868" cy="8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60" name="Oval 7"/>
            <p:cNvSpPr>
              <a:spLocks noChangeArrowheads="1"/>
            </p:cNvSpPr>
            <p:nvPr/>
          </p:nvSpPr>
          <p:spPr bwMode="gray">
            <a:xfrm>
              <a:off x="2018" y="1071"/>
              <a:ext cx="1691" cy="8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FFCC"/>
                </a:solidFill>
              </a:endParaRPr>
            </a:p>
          </p:txBody>
        </p:sp>
        <p:sp>
          <p:nvSpPr>
            <p:cNvPr id="10261" name="Oval 8"/>
            <p:cNvSpPr>
              <a:spLocks noChangeArrowheads="1"/>
            </p:cNvSpPr>
            <p:nvPr/>
          </p:nvSpPr>
          <p:spPr bwMode="gray">
            <a:xfrm>
              <a:off x="612" y="2205"/>
              <a:ext cx="1650" cy="82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62" name="Oval 9"/>
            <p:cNvSpPr>
              <a:spLocks noChangeArrowheads="1"/>
            </p:cNvSpPr>
            <p:nvPr/>
          </p:nvSpPr>
          <p:spPr bwMode="gray">
            <a:xfrm>
              <a:off x="2109" y="1071"/>
              <a:ext cx="1570" cy="770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63" name="Oval 10"/>
            <p:cNvSpPr>
              <a:spLocks noChangeArrowheads="1"/>
            </p:cNvSpPr>
            <p:nvPr/>
          </p:nvSpPr>
          <p:spPr bwMode="gray">
            <a:xfrm>
              <a:off x="2200" y="1071"/>
              <a:ext cx="1382" cy="624"/>
            </a:xfrm>
            <a:prstGeom prst="ellipse">
              <a:avLst/>
            </a:prstGeom>
            <a:solidFill>
              <a:schemeClr val="bg1">
                <a:alpha val="3803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44" name="Freeform 11"/>
          <p:cNvSpPr>
            <a:spLocks/>
          </p:cNvSpPr>
          <p:nvPr>
            <p:custDataLst>
              <p:tags r:id="rId4"/>
            </p:custDataLst>
          </p:nvPr>
        </p:nvSpPr>
        <p:spPr bwMode="gray">
          <a:xfrm flipH="1">
            <a:off x="6479119" y="4508503"/>
            <a:ext cx="647700" cy="708025"/>
          </a:xfrm>
          <a:custGeom>
            <a:avLst/>
            <a:gdLst>
              <a:gd name="T0" fmla="*/ 2147483646 w 580"/>
              <a:gd name="T1" fmla="*/ 0 h 798"/>
              <a:gd name="T2" fmla="*/ 2147483646 w 580"/>
              <a:gd name="T3" fmla="*/ 2147483646 h 798"/>
              <a:gd name="T4" fmla="*/ 2147483646 w 580"/>
              <a:gd name="T5" fmla="*/ 2147483646 h 798"/>
              <a:gd name="T6" fmla="*/ 2147483646 w 580"/>
              <a:gd name="T7" fmla="*/ 2147483646 h 798"/>
              <a:gd name="T8" fmla="*/ 2147483646 w 580"/>
              <a:gd name="T9" fmla="*/ 2147483646 h 798"/>
              <a:gd name="T10" fmla="*/ 2147483646 w 580"/>
              <a:gd name="T11" fmla="*/ 2147483646 h 798"/>
              <a:gd name="T12" fmla="*/ 2147483646 w 580"/>
              <a:gd name="T13" fmla="*/ 2147483646 h 798"/>
              <a:gd name="T14" fmla="*/ 2147483646 w 580"/>
              <a:gd name="T15" fmla="*/ 2147483646 h 798"/>
              <a:gd name="T16" fmla="*/ 2147483646 w 580"/>
              <a:gd name="T17" fmla="*/ 2147483646 h 798"/>
              <a:gd name="T18" fmla="*/ 2147483646 w 580"/>
              <a:gd name="T19" fmla="*/ 2147483646 h 798"/>
              <a:gd name="T20" fmla="*/ 2147483646 w 580"/>
              <a:gd name="T21" fmla="*/ 2147483646 h 798"/>
              <a:gd name="T22" fmla="*/ 2147483646 w 580"/>
              <a:gd name="T23" fmla="*/ 2147483646 h 798"/>
              <a:gd name="T24" fmla="*/ 0 w 580"/>
              <a:gd name="T25" fmla="*/ 2147483646 h 798"/>
              <a:gd name="T26" fmla="*/ 2147483646 w 580"/>
              <a:gd name="T27" fmla="*/ 2147483646 h 798"/>
              <a:gd name="T28" fmla="*/ 2147483646 w 580"/>
              <a:gd name="T29" fmla="*/ 2147483646 h 798"/>
              <a:gd name="T30" fmla="*/ 2147483646 w 580"/>
              <a:gd name="T31" fmla="*/ 2147483646 h 798"/>
              <a:gd name="T32" fmla="*/ 2147483646 w 580"/>
              <a:gd name="T33" fmla="*/ 2147483646 h 798"/>
              <a:gd name="T34" fmla="*/ 2147483646 w 580"/>
              <a:gd name="T35" fmla="*/ 2147483646 h 798"/>
              <a:gd name="T36" fmla="*/ 2147483646 w 580"/>
              <a:gd name="T37" fmla="*/ 2147483646 h 798"/>
              <a:gd name="T38" fmla="*/ 2147483646 w 580"/>
              <a:gd name="T39" fmla="*/ 2147483646 h 798"/>
              <a:gd name="T40" fmla="*/ 2147483646 w 580"/>
              <a:gd name="T41" fmla="*/ 2147483646 h 798"/>
              <a:gd name="T42" fmla="*/ 2147483646 w 580"/>
              <a:gd name="T43" fmla="*/ 2147483646 h 798"/>
              <a:gd name="T44" fmla="*/ 2147483646 w 580"/>
              <a:gd name="T45" fmla="*/ 2147483646 h 798"/>
              <a:gd name="T46" fmla="*/ 2147483646 w 580"/>
              <a:gd name="T47" fmla="*/ 2147483646 h 798"/>
              <a:gd name="T48" fmla="*/ 2147483646 w 580"/>
              <a:gd name="T49" fmla="*/ 2147483646 h 798"/>
              <a:gd name="T50" fmla="*/ 2147483646 w 580"/>
              <a:gd name="T51" fmla="*/ 2147483646 h 798"/>
              <a:gd name="T52" fmla="*/ 2147483646 w 580"/>
              <a:gd name="T53" fmla="*/ 0 h 798"/>
              <a:gd name="T54" fmla="*/ 2147483646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5" name="Freeform 1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4847168" y="4437063"/>
            <a:ext cx="577851" cy="781050"/>
          </a:xfrm>
          <a:custGeom>
            <a:avLst/>
            <a:gdLst>
              <a:gd name="T0" fmla="*/ 2147483646 w 580"/>
              <a:gd name="T1" fmla="*/ 0 h 798"/>
              <a:gd name="T2" fmla="*/ 2147483646 w 580"/>
              <a:gd name="T3" fmla="*/ 2147483646 h 798"/>
              <a:gd name="T4" fmla="*/ 2147483646 w 580"/>
              <a:gd name="T5" fmla="*/ 2147483646 h 798"/>
              <a:gd name="T6" fmla="*/ 2147483646 w 580"/>
              <a:gd name="T7" fmla="*/ 2147483646 h 798"/>
              <a:gd name="T8" fmla="*/ 2147483646 w 580"/>
              <a:gd name="T9" fmla="*/ 2147483646 h 798"/>
              <a:gd name="T10" fmla="*/ 2147483646 w 580"/>
              <a:gd name="T11" fmla="*/ 2147483646 h 798"/>
              <a:gd name="T12" fmla="*/ 2147483646 w 580"/>
              <a:gd name="T13" fmla="*/ 2147483646 h 798"/>
              <a:gd name="T14" fmla="*/ 2147483646 w 580"/>
              <a:gd name="T15" fmla="*/ 2147483646 h 798"/>
              <a:gd name="T16" fmla="*/ 2147483646 w 580"/>
              <a:gd name="T17" fmla="*/ 2147483646 h 798"/>
              <a:gd name="T18" fmla="*/ 2147483646 w 580"/>
              <a:gd name="T19" fmla="*/ 2147483646 h 798"/>
              <a:gd name="T20" fmla="*/ 2147483646 w 580"/>
              <a:gd name="T21" fmla="*/ 2147483646 h 798"/>
              <a:gd name="T22" fmla="*/ 2147483646 w 580"/>
              <a:gd name="T23" fmla="*/ 2147483646 h 798"/>
              <a:gd name="T24" fmla="*/ 0 w 580"/>
              <a:gd name="T25" fmla="*/ 2147483646 h 798"/>
              <a:gd name="T26" fmla="*/ 2147483646 w 580"/>
              <a:gd name="T27" fmla="*/ 2147483646 h 798"/>
              <a:gd name="T28" fmla="*/ 2147483646 w 580"/>
              <a:gd name="T29" fmla="*/ 2147483646 h 798"/>
              <a:gd name="T30" fmla="*/ 2147483646 w 580"/>
              <a:gd name="T31" fmla="*/ 2147483646 h 798"/>
              <a:gd name="T32" fmla="*/ 2147483646 w 580"/>
              <a:gd name="T33" fmla="*/ 2147483646 h 798"/>
              <a:gd name="T34" fmla="*/ 2147483646 w 580"/>
              <a:gd name="T35" fmla="*/ 2147483646 h 798"/>
              <a:gd name="T36" fmla="*/ 2147483646 w 580"/>
              <a:gd name="T37" fmla="*/ 2147483646 h 798"/>
              <a:gd name="T38" fmla="*/ 2147483646 w 580"/>
              <a:gd name="T39" fmla="*/ 2147483646 h 798"/>
              <a:gd name="T40" fmla="*/ 2147483646 w 580"/>
              <a:gd name="T41" fmla="*/ 2147483646 h 798"/>
              <a:gd name="T42" fmla="*/ 2147483646 w 580"/>
              <a:gd name="T43" fmla="*/ 2147483646 h 798"/>
              <a:gd name="T44" fmla="*/ 2147483646 w 580"/>
              <a:gd name="T45" fmla="*/ 2147483646 h 798"/>
              <a:gd name="T46" fmla="*/ 2147483646 w 580"/>
              <a:gd name="T47" fmla="*/ 2147483646 h 798"/>
              <a:gd name="T48" fmla="*/ 2147483646 w 580"/>
              <a:gd name="T49" fmla="*/ 2147483646 h 798"/>
              <a:gd name="T50" fmla="*/ 2147483646 w 580"/>
              <a:gd name="T51" fmla="*/ 2147483646 h 798"/>
              <a:gd name="T52" fmla="*/ 2147483646 w 580"/>
              <a:gd name="T53" fmla="*/ 0 h 798"/>
              <a:gd name="T54" fmla="*/ 2147483646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6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7009" y="3192464"/>
            <a:ext cx="273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3399FF"/>
                </a:solidFill>
              </a:rPr>
              <a:t>Типы поведения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3399FF"/>
                </a:solidFill>
              </a:rPr>
              <a:t>при ЧП</a:t>
            </a:r>
          </a:p>
        </p:txBody>
      </p:sp>
      <p:sp>
        <p:nvSpPr>
          <p:cNvPr id="10247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35335" y="4365628"/>
            <a:ext cx="4415367" cy="14382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48" name="AutoShap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4436" y="4437063"/>
            <a:ext cx="4129617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49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7053" y="4868863"/>
            <a:ext cx="355176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463416"/>
              </a:solidFill>
            </a:endParaRPr>
          </a:p>
        </p:txBody>
      </p:sp>
      <p:sp>
        <p:nvSpPr>
          <p:cNvPr id="10250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15819" y="4581525"/>
            <a:ext cx="3263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FFFF"/>
                </a:solidFill>
              </a:rPr>
              <a:t>Массовая паника</a:t>
            </a:r>
          </a:p>
        </p:txBody>
      </p:sp>
      <p:sp>
        <p:nvSpPr>
          <p:cNvPr id="10251" name="AutoShap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9186" y="1341441"/>
            <a:ext cx="4320116" cy="14430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52" name="AutoShap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35336" y="1268413"/>
            <a:ext cx="4129617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53" name="Freeform 20"/>
          <p:cNvSpPr>
            <a:spLocks/>
          </p:cNvSpPr>
          <p:nvPr>
            <p:custDataLst>
              <p:tags r:id="rId13"/>
            </p:custDataLst>
          </p:nvPr>
        </p:nvSpPr>
        <p:spPr bwMode="gray">
          <a:xfrm rot="10815895" flipH="1">
            <a:off x="4944535" y="1773241"/>
            <a:ext cx="647700" cy="708025"/>
          </a:xfrm>
          <a:custGeom>
            <a:avLst/>
            <a:gdLst>
              <a:gd name="T0" fmla="*/ 2147483646 w 580"/>
              <a:gd name="T1" fmla="*/ 0 h 798"/>
              <a:gd name="T2" fmla="*/ 2147483646 w 580"/>
              <a:gd name="T3" fmla="*/ 2147483646 h 798"/>
              <a:gd name="T4" fmla="*/ 2147483646 w 580"/>
              <a:gd name="T5" fmla="*/ 2147483646 h 798"/>
              <a:gd name="T6" fmla="*/ 2147483646 w 580"/>
              <a:gd name="T7" fmla="*/ 2147483646 h 798"/>
              <a:gd name="T8" fmla="*/ 2147483646 w 580"/>
              <a:gd name="T9" fmla="*/ 2147483646 h 798"/>
              <a:gd name="T10" fmla="*/ 2147483646 w 580"/>
              <a:gd name="T11" fmla="*/ 2147483646 h 798"/>
              <a:gd name="T12" fmla="*/ 2147483646 w 580"/>
              <a:gd name="T13" fmla="*/ 2147483646 h 798"/>
              <a:gd name="T14" fmla="*/ 2147483646 w 580"/>
              <a:gd name="T15" fmla="*/ 2147483646 h 798"/>
              <a:gd name="T16" fmla="*/ 2147483646 w 580"/>
              <a:gd name="T17" fmla="*/ 2147483646 h 798"/>
              <a:gd name="T18" fmla="*/ 2147483646 w 580"/>
              <a:gd name="T19" fmla="*/ 2147483646 h 798"/>
              <a:gd name="T20" fmla="*/ 2147483646 w 580"/>
              <a:gd name="T21" fmla="*/ 2147483646 h 798"/>
              <a:gd name="T22" fmla="*/ 2147483646 w 580"/>
              <a:gd name="T23" fmla="*/ 2147483646 h 798"/>
              <a:gd name="T24" fmla="*/ 0 w 580"/>
              <a:gd name="T25" fmla="*/ 2147483646 h 798"/>
              <a:gd name="T26" fmla="*/ 2147483646 w 580"/>
              <a:gd name="T27" fmla="*/ 2147483646 h 798"/>
              <a:gd name="T28" fmla="*/ 2147483646 w 580"/>
              <a:gd name="T29" fmla="*/ 2147483646 h 798"/>
              <a:gd name="T30" fmla="*/ 2147483646 w 580"/>
              <a:gd name="T31" fmla="*/ 2147483646 h 798"/>
              <a:gd name="T32" fmla="*/ 2147483646 w 580"/>
              <a:gd name="T33" fmla="*/ 2147483646 h 798"/>
              <a:gd name="T34" fmla="*/ 2147483646 w 580"/>
              <a:gd name="T35" fmla="*/ 2147483646 h 798"/>
              <a:gd name="T36" fmla="*/ 2147483646 w 580"/>
              <a:gd name="T37" fmla="*/ 2147483646 h 798"/>
              <a:gd name="T38" fmla="*/ 2147483646 w 580"/>
              <a:gd name="T39" fmla="*/ 2147483646 h 798"/>
              <a:gd name="T40" fmla="*/ 2147483646 w 580"/>
              <a:gd name="T41" fmla="*/ 2147483646 h 798"/>
              <a:gd name="T42" fmla="*/ 2147483646 w 580"/>
              <a:gd name="T43" fmla="*/ 2147483646 h 798"/>
              <a:gd name="T44" fmla="*/ 2147483646 w 580"/>
              <a:gd name="T45" fmla="*/ 2147483646 h 798"/>
              <a:gd name="T46" fmla="*/ 2147483646 w 580"/>
              <a:gd name="T47" fmla="*/ 2147483646 h 798"/>
              <a:gd name="T48" fmla="*/ 2147483646 w 580"/>
              <a:gd name="T49" fmla="*/ 2147483646 h 798"/>
              <a:gd name="T50" fmla="*/ 2147483646 w 580"/>
              <a:gd name="T51" fmla="*/ 2147483646 h 798"/>
              <a:gd name="T52" fmla="*/ 2147483646 w 580"/>
              <a:gd name="T53" fmla="*/ 0 h 798"/>
              <a:gd name="T54" fmla="*/ 2147483646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54" name="Freeform 21"/>
          <p:cNvSpPr>
            <a:spLocks/>
          </p:cNvSpPr>
          <p:nvPr>
            <p:custDataLst>
              <p:tags r:id="rId14"/>
            </p:custDataLst>
          </p:nvPr>
        </p:nvSpPr>
        <p:spPr bwMode="gray">
          <a:xfrm rot="-10351590">
            <a:off x="6288620" y="1700213"/>
            <a:ext cx="577849" cy="781050"/>
          </a:xfrm>
          <a:custGeom>
            <a:avLst/>
            <a:gdLst>
              <a:gd name="T0" fmla="*/ 2147483646 w 580"/>
              <a:gd name="T1" fmla="*/ 0 h 798"/>
              <a:gd name="T2" fmla="*/ 2147483646 w 580"/>
              <a:gd name="T3" fmla="*/ 2147483646 h 798"/>
              <a:gd name="T4" fmla="*/ 2147483646 w 580"/>
              <a:gd name="T5" fmla="*/ 2147483646 h 798"/>
              <a:gd name="T6" fmla="*/ 2147483646 w 580"/>
              <a:gd name="T7" fmla="*/ 2147483646 h 798"/>
              <a:gd name="T8" fmla="*/ 2147483646 w 580"/>
              <a:gd name="T9" fmla="*/ 2147483646 h 798"/>
              <a:gd name="T10" fmla="*/ 2147483646 w 580"/>
              <a:gd name="T11" fmla="*/ 2147483646 h 798"/>
              <a:gd name="T12" fmla="*/ 2147483646 w 580"/>
              <a:gd name="T13" fmla="*/ 2147483646 h 798"/>
              <a:gd name="T14" fmla="*/ 2147483646 w 580"/>
              <a:gd name="T15" fmla="*/ 2147483646 h 798"/>
              <a:gd name="T16" fmla="*/ 2147483646 w 580"/>
              <a:gd name="T17" fmla="*/ 2147483646 h 798"/>
              <a:gd name="T18" fmla="*/ 2147483646 w 580"/>
              <a:gd name="T19" fmla="*/ 2147483646 h 798"/>
              <a:gd name="T20" fmla="*/ 2147483646 w 580"/>
              <a:gd name="T21" fmla="*/ 2147483646 h 798"/>
              <a:gd name="T22" fmla="*/ 2147483646 w 580"/>
              <a:gd name="T23" fmla="*/ 2147483646 h 798"/>
              <a:gd name="T24" fmla="*/ 0 w 580"/>
              <a:gd name="T25" fmla="*/ 2147483646 h 798"/>
              <a:gd name="T26" fmla="*/ 2147483646 w 580"/>
              <a:gd name="T27" fmla="*/ 2147483646 h 798"/>
              <a:gd name="T28" fmla="*/ 2147483646 w 580"/>
              <a:gd name="T29" fmla="*/ 2147483646 h 798"/>
              <a:gd name="T30" fmla="*/ 2147483646 w 580"/>
              <a:gd name="T31" fmla="*/ 2147483646 h 798"/>
              <a:gd name="T32" fmla="*/ 2147483646 w 580"/>
              <a:gd name="T33" fmla="*/ 2147483646 h 798"/>
              <a:gd name="T34" fmla="*/ 2147483646 w 580"/>
              <a:gd name="T35" fmla="*/ 2147483646 h 798"/>
              <a:gd name="T36" fmla="*/ 2147483646 w 580"/>
              <a:gd name="T37" fmla="*/ 2147483646 h 798"/>
              <a:gd name="T38" fmla="*/ 2147483646 w 580"/>
              <a:gd name="T39" fmla="*/ 2147483646 h 798"/>
              <a:gd name="T40" fmla="*/ 2147483646 w 580"/>
              <a:gd name="T41" fmla="*/ 2147483646 h 798"/>
              <a:gd name="T42" fmla="*/ 2147483646 w 580"/>
              <a:gd name="T43" fmla="*/ 2147483646 h 798"/>
              <a:gd name="T44" fmla="*/ 2147483646 w 580"/>
              <a:gd name="T45" fmla="*/ 2147483646 h 798"/>
              <a:gd name="T46" fmla="*/ 2147483646 w 580"/>
              <a:gd name="T47" fmla="*/ 2147483646 h 798"/>
              <a:gd name="T48" fmla="*/ 2147483646 w 580"/>
              <a:gd name="T49" fmla="*/ 2147483646 h 798"/>
              <a:gd name="T50" fmla="*/ 2147483646 w 580"/>
              <a:gd name="T51" fmla="*/ 2147483646 h 798"/>
              <a:gd name="T52" fmla="*/ 2147483646 w 580"/>
              <a:gd name="T53" fmla="*/ 0 h 798"/>
              <a:gd name="T54" fmla="*/ 2147483646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55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417" y="1700215"/>
            <a:ext cx="2517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FFFF"/>
                </a:solidFill>
              </a:rPr>
              <a:t>Пассивный</a:t>
            </a:r>
          </a:p>
        </p:txBody>
      </p:sp>
      <p:sp>
        <p:nvSpPr>
          <p:cNvPr id="10256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7053" y="4797428"/>
            <a:ext cx="35517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463416"/>
              </a:solidFill>
            </a:endParaRPr>
          </a:p>
        </p:txBody>
      </p:sp>
      <p:sp>
        <p:nvSpPr>
          <p:cNvPr id="10257" name="Rectangl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08436" y="1628776"/>
            <a:ext cx="22413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FFFF"/>
                </a:solidFill>
              </a:rPr>
              <a:t>Активный</a:t>
            </a:r>
          </a:p>
        </p:txBody>
      </p:sp>
      <p:sp>
        <p:nvSpPr>
          <p:cNvPr id="10258" name="Rectangl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19668" y="4797427"/>
            <a:ext cx="22558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FFFF"/>
                </a:solidFill>
              </a:rPr>
              <a:t>Разумный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980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4433" y="1600200"/>
            <a:ext cx="11618384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u="sng" smtClean="0">
                <a:solidFill>
                  <a:srgbClr val="FF3300"/>
                </a:solidFill>
              </a:rPr>
              <a:t>Переутомление</a:t>
            </a:r>
            <a:r>
              <a:rPr lang="ru-RU" altLang="ru-RU" smtClean="0"/>
              <a:t> — неизбежный спутник аварийной ситуации, являющийся следствием постоянного физического и психического напряжения.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Правильное дозирование физических нагрузок и своевременная организация отдыха - одна из важнейших задач, стоящих перед человеком в аварийной ситуации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</a:rPr>
              <a:t>Факторы риска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4435" y="1600200"/>
            <a:ext cx="11523133" cy="4565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u="sng" smtClean="0">
                <a:solidFill>
                  <a:srgbClr val="FF3300"/>
                </a:solidFill>
              </a:rPr>
              <a:t>Одиночество.</a:t>
            </a:r>
            <a:r>
              <a:rPr lang="ru-RU" altLang="ru-RU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«Полное одиночество невыносимо. Горе тому, кто одинок!» Ален Бомбар.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Для одиночного выживания характерны быстро развивающиеся реактивные психические состояния, нередко человек впадает в глубокую депрессию. При долгой изоляции от внешнего мира, у людей потерпевших бедствие могут наблюдаться. слуховые и зрительные галлюцинации.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3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33CC"/>
                </a:solidFill>
              </a:rPr>
              <a:t>Факторы выживания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Готовность к действиям в аварийной ситуации.</a:t>
            </a:r>
          </a:p>
          <a:p>
            <a:pPr eaLnBrk="1" hangingPunct="1"/>
            <a:r>
              <a:rPr lang="ru-RU" altLang="ru-RU" sz="2800" smtClean="0"/>
              <a:t>Воля к жизни</a:t>
            </a:r>
          </a:p>
          <a:p>
            <a:pPr eaLnBrk="1" hangingPunct="1"/>
            <a:r>
              <a:rPr lang="ru-RU" altLang="ru-RU" sz="2800" smtClean="0"/>
              <a:t>Знание приемов самоспасения</a:t>
            </a:r>
          </a:p>
          <a:p>
            <a:pPr eaLnBrk="1" hangingPunct="1"/>
            <a:r>
              <a:rPr lang="ru-RU" altLang="ru-RU" sz="2800" smtClean="0"/>
              <a:t>Навыки выживания.</a:t>
            </a:r>
          </a:p>
          <a:p>
            <a:pPr eaLnBrk="1" hangingPunct="1"/>
            <a:r>
              <a:rPr lang="ru-RU" altLang="ru-RU" sz="2800" smtClean="0"/>
              <a:t>Общая физическая подготовка</a:t>
            </a:r>
            <a:r>
              <a:rPr lang="ru-RU" altLang="ru-RU" sz="2800" baseline="-25000" smtClean="0"/>
              <a:t>,</a:t>
            </a:r>
            <a:r>
              <a:rPr lang="ru-RU" altLang="ru-RU" sz="2800" smtClean="0"/>
              <a:t> закалка</a:t>
            </a:r>
          </a:p>
          <a:p>
            <a:pPr eaLnBrk="1" hangingPunct="1"/>
            <a:r>
              <a:rPr lang="ru-RU" altLang="ru-RU" sz="2800" smtClean="0"/>
              <a:t>Правильная организация спасательных работ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5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28603"/>
            <a:ext cx="10972800" cy="8239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CC"/>
                </a:solidFill>
              </a:rPr>
              <a:t>Тактика выживания</a:t>
            </a:r>
          </a:p>
        </p:txBody>
      </p:sp>
      <p:grpSp>
        <p:nvGrpSpPr>
          <p:cNvPr id="143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12286" y="1695450"/>
            <a:ext cx="7175500" cy="3132138"/>
            <a:chOff x="612" y="1049"/>
            <a:chExt cx="3209" cy="1980"/>
          </a:xfrm>
        </p:grpSpPr>
        <p:grpSp>
          <p:nvGrpSpPr>
            <p:cNvPr id="14349" name="Group 4"/>
            <p:cNvGrpSpPr>
              <a:grpSpLocks/>
            </p:cNvGrpSpPr>
            <p:nvPr/>
          </p:nvGrpSpPr>
          <p:grpSpPr bwMode="auto">
            <a:xfrm>
              <a:off x="1943" y="1049"/>
              <a:ext cx="1878" cy="927"/>
              <a:chOff x="1943" y="1049"/>
              <a:chExt cx="1878" cy="927"/>
            </a:xfrm>
          </p:grpSpPr>
          <p:sp>
            <p:nvSpPr>
              <p:cNvPr id="57349" name="Oval 5"/>
              <p:cNvSpPr>
                <a:spLocks noChangeArrowheads="1"/>
              </p:cNvSpPr>
              <p:nvPr/>
            </p:nvSpPr>
            <p:spPr bwMode="gray">
              <a:xfrm>
                <a:off x="1953" y="1049"/>
                <a:ext cx="1868" cy="89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350" name="Oval 6"/>
              <p:cNvSpPr>
                <a:spLocks noChangeArrowheads="1"/>
              </p:cNvSpPr>
              <p:nvPr/>
            </p:nvSpPr>
            <p:spPr bwMode="gray">
              <a:xfrm>
                <a:off x="1943" y="1086"/>
                <a:ext cx="1868" cy="8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350" name="Oval 7"/>
            <p:cNvSpPr>
              <a:spLocks noChangeArrowheads="1"/>
            </p:cNvSpPr>
            <p:nvPr/>
          </p:nvSpPr>
          <p:spPr bwMode="gray">
            <a:xfrm>
              <a:off x="2018" y="1071"/>
              <a:ext cx="1691" cy="8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FFCC"/>
                </a:solidFill>
              </a:endParaRPr>
            </a:p>
          </p:txBody>
        </p:sp>
        <p:sp>
          <p:nvSpPr>
            <p:cNvPr id="14351" name="Oval 8"/>
            <p:cNvSpPr>
              <a:spLocks noChangeArrowheads="1"/>
            </p:cNvSpPr>
            <p:nvPr/>
          </p:nvSpPr>
          <p:spPr bwMode="gray">
            <a:xfrm>
              <a:off x="612" y="2205"/>
              <a:ext cx="1650" cy="82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352" name="Oval 9"/>
            <p:cNvSpPr>
              <a:spLocks noChangeArrowheads="1"/>
            </p:cNvSpPr>
            <p:nvPr/>
          </p:nvSpPr>
          <p:spPr bwMode="gray">
            <a:xfrm>
              <a:off x="2109" y="1071"/>
              <a:ext cx="1570" cy="770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353" name="Oval 10"/>
            <p:cNvSpPr>
              <a:spLocks noChangeArrowheads="1"/>
            </p:cNvSpPr>
            <p:nvPr/>
          </p:nvSpPr>
          <p:spPr bwMode="gray">
            <a:xfrm>
              <a:off x="2200" y="1071"/>
              <a:ext cx="1382" cy="624"/>
            </a:xfrm>
            <a:prstGeom prst="ellipse">
              <a:avLst/>
            </a:prstGeom>
            <a:solidFill>
              <a:schemeClr val="bg1">
                <a:alpha val="3803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340" name="Freeform 11"/>
          <p:cNvSpPr>
            <a:spLocks/>
          </p:cNvSpPr>
          <p:nvPr>
            <p:custDataLst>
              <p:tags r:id="rId4"/>
            </p:custDataLst>
          </p:nvPr>
        </p:nvSpPr>
        <p:spPr bwMode="gray">
          <a:xfrm flipH="1">
            <a:off x="6172202" y="3427416"/>
            <a:ext cx="647700" cy="708025"/>
          </a:xfrm>
          <a:custGeom>
            <a:avLst/>
            <a:gdLst>
              <a:gd name="T0" fmla="*/ 2147483646 w 580"/>
              <a:gd name="T1" fmla="*/ 0 h 798"/>
              <a:gd name="T2" fmla="*/ 2147483646 w 580"/>
              <a:gd name="T3" fmla="*/ 2147483646 h 798"/>
              <a:gd name="T4" fmla="*/ 2147483646 w 580"/>
              <a:gd name="T5" fmla="*/ 2147483646 h 798"/>
              <a:gd name="T6" fmla="*/ 2147483646 w 580"/>
              <a:gd name="T7" fmla="*/ 2147483646 h 798"/>
              <a:gd name="T8" fmla="*/ 2147483646 w 580"/>
              <a:gd name="T9" fmla="*/ 2147483646 h 798"/>
              <a:gd name="T10" fmla="*/ 2147483646 w 580"/>
              <a:gd name="T11" fmla="*/ 2147483646 h 798"/>
              <a:gd name="T12" fmla="*/ 2147483646 w 580"/>
              <a:gd name="T13" fmla="*/ 2147483646 h 798"/>
              <a:gd name="T14" fmla="*/ 2147483646 w 580"/>
              <a:gd name="T15" fmla="*/ 2147483646 h 798"/>
              <a:gd name="T16" fmla="*/ 2147483646 w 580"/>
              <a:gd name="T17" fmla="*/ 2147483646 h 798"/>
              <a:gd name="T18" fmla="*/ 2147483646 w 580"/>
              <a:gd name="T19" fmla="*/ 2147483646 h 798"/>
              <a:gd name="T20" fmla="*/ 2147483646 w 580"/>
              <a:gd name="T21" fmla="*/ 2147483646 h 798"/>
              <a:gd name="T22" fmla="*/ 2147483646 w 580"/>
              <a:gd name="T23" fmla="*/ 2147483646 h 798"/>
              <a:gd name="T24" fmla="*/ 0 w 580"/>
              <a:gd name="T25" fmla="*/ 2147483646 h 798"/>
              <a:gd name="T26" fmla="*/ 2147483646 w 580"/>
              <a:gd name="T27" fmla="*/ 2147483646 h 798"/>
              <a:gd name="T28" fmla="*/ 2147483646 w 580"/>
              <a:gd name="T29" fmla="*/ 2147483646 h 798"/>
              <a:gd name="T30" fmla="*/ 2147483646 w 580"/>
              <a:gd name="T31" fmla="*/ 2147483646 h 798"/>
              <a:gd name="T32" fmla="*/ 2147483646 w 580"/>
              <a:gd name="T33" fmla="*/ 2147483646 h 798"/>
              <a:gd name="T34" fmla="*/ 2147483646 w 580"/>
              <a:gd name="T35" fmla="*/ 2147483646 h 798"/>
              <a:gd name="T36" fmla="*/ 2147483646 w 580"/>
              <a:gd name="T37" fmla="*/ 2147483646 h 798"/>
              <a:gd name="T38" fmla="*/ 2147483646 w 580"/>
              <a:gd name="T39" fmla="*/ 2147483646 h 798"/>
              <a:gd name="T40" fmla="*/ 2147483646 w 580"/>
              <a:gd name="T41" fmla="*/ 2147483646 h 798"/>
              <a:gd name="T42" fmla="*/ 2147483646 w 580"/>
              <a:gd name="T43" fmla="*/ 2147483646 h 798"/>
              <a:gd name="T44" fmla="*/ 2147483646 w 580"/>
              <a:gd name="T45" fmla="*/ 2147483646 h 798"/>
              <a:gd name="T46" fmla="*/ 2147483646 w 580"/>
              <a:gd name="T47" fmla="*/ 2147483646 h 798"/>
              <a:gd name="T48" fmla="*/ 2147483646 w 580"/>
              <a:gd name="T49" fmla="*/ 2147483646 h 798"/>
              <a:gd name="T50" fmla="*/ 2147483646 w 580"/>
              <a:gd name="T51" fmla="*/ 2147483646 h 798"/>
              <a:gd name="T52" fmla="*/ 2147483646 w 580"/>
              <a:gd name="T53" fmla="*/ 0 h 798"/>
              <a:gd name="T54" fmla="*/ 2147483646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4341" name="Freeform 1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069420" y="3390900"/>
            <a:ext cx="577849" cy="781050"/>
          </a:xfrm>
          <a:custGeom>
            <a:avLst/>
            <a:gdLst>
              <a:gd name="T0" fmla="*/ 2147483646 w 580"/>
              <a:gd name="T1" fmla="*/ 0 h 798"/>
              <a:gd name="T2" fmla="*/ 2147483646 w 580"/>
              <a:gd name="T3" fmla="*/ 2147483646 h 798"/>
              <a:gd name="T4" fmla="*/ 2147483646 w 580"/>
              <a:gd name="T5" fmla="*/ 2147483646 h 798"/>
              <a:gd name="T6" fmla="*/ 2147483646 w 580"/>
              <a:gd name="T7" fmla="*/ 2147483646 h 798"/>
              <a:gd name="T8" fmla="*/ 2147483646 w 580"/>
              <a:gd name="T9" fmla="*/ 2147483646 h 798"/>
              <a:gd name="T10" fmla="*/ 2147483646 w 580"/>
              <a:gd name="T11" fmla="*/ 2147483646 h 798"/>
              <a:gd name="T12" fmla="*/ 2147483646 w 580"/>
              <a:gd name="T13" fmla="*/ 2147483646 h 798"/>
              <a:gd name="T14" fmla="*/ 2147483646 w 580"/>
              <a:gd name="T15" fmla="*/ 2147483646 h 798"/>
              <a:gd name="T16" fmla="*/ 2147483646 w 580"/>
              <a:gd name="T17" fmla="*/ 2147483646 h 798"/>
              <a:gd name="T18" fmla="*/ 2147483646 w 580"/>
              <a:gd name="T19" fmla="*/ 2147483646 h 798"/>
              <a:gd name="T20" fmla="*/ 2147483646 w 580"/>
              <a:gd name="T21" fmla="*/ 2147483646 h 798"/>
              <a:gd name="T22" fmla="*/ 2147483646 w 580"/>
              <a:gd name="T23" fmla="*/ 2147483646 h 798"/>
              <a:gd name="T24" fmla="*/ 0 w 580"/>
              <a:gd name="T25" fmla="*/ 2147483646 h 798"/>
              <a:gd name="T26" fmla="*/ 2147483646 w 580"/>
              <a:gd name="T27" fmla="*/ 2147483646 h 798"/>
              <a:gd name="T28" fmla="*/ 2147483646 w 580"/>
              <a:gd name="T29" fmla="*/ 2147483646 h 798"/>
              <a:gd name="T30" fmla="*/ 2147483646 w 580"/>
              <a:gd name="T31" fmla="*/ 2147483646 h 798"/>
              <a:gd name="T32" fmla="*/ 2147483646 w 580"/>
              <a:gd name="T33" fmla="*/ 2147483646 h 798"/>
              <a:gd name="T34" fmla="*/ 2147483646 w 580"/>
              <a:gd name="T35" fmla="*/ 2147483646 h 798"/>
              <a:gd name="T36" fmla="*/ 2147483646 w 580"/>
              <a:gd name="T37" fmla="*/ 2147483646 h 798"/>
              <a:gd name="T38" fmla="*/ 2147483646 w 580"/>
              <a:gd name="T39" fmla="*/ 2147483646 h 798"/>
              <a:gd name="T40" fmla="*/ 2147483646 w 580"/>
              <a:gd name="T41" fmla="*/ 2147483646 h 798"/>
              <a:gd name="T42" fmla="*/ 2147483646 w 580"/>
              <a:gd name="T43" fmla="*/ 2147483646 h 798"/>
              <a:gd name="T44" fmla="*/ 2147483646 w 580"/>
              <a:gd name="T45" fmla="*/ 2147483646 h 798"/>
              <a:gd name="T46" fmla="*/ 2147483646 w 580"/>
              <a:gd name="T47" fmla="*/ 2147483646 h 798"/>
              <a:gd name="T48" fmla="*/ 2147483646 w 580"/>
              <a:gd name="T49" fmla="*/ 2147483646 h 798"/>
              <a:gd name="T50" fmla="*/ 2147483646 w 580"/>
              <a:gd name="T51" fmla="*/ 2147483646 h 798"/>
              <a:gd name="T52" fmla="*/ 2147483646 w 580"/>
              <a:gd name="T53" fmla="*/ 0 h 798"/>
              <a:gd name="T54" fmla="*/ 2147483646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4342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68292" y="2108201"/>
            <a:ext cx="1552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3399FF"/>
                </a:solidFill>
              </a:rPr>
              <a:t>Тактика</a:t>
            </a:r>
          </a:p>
        </p:txBody>
      </p:sp>
      <p:sp>
        <p:nvSpPr>
          <p:cNvPr id="14343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40086" y="3756028"/>
            <a:ext cx="4415367" cy="14382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44" name="AutoShap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051" y="3822700"/>
            <a:ext cx="4129616" cy="137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7053" y="4868863"/>
            <a:ext cx="355176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463416"/>
              </a:solidFill>
            </a:endParaRPr>
          </a:p>
        </p:txBody>
      </p:sp>
      <p:sp>
        <p:nvSpPr>
          <p:cNvPr id="14346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66619" y="4135441"/>
            <a:ext cx="3263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FFFF"/>
                </a:solidFill>
              </a:rPr>
              <a:t>Активная</a:t>
            </a:r>
          </a:p>
        </p:txBody>
      </p:sp>
      <p:sp>
        <p:nvSpPr>
          <p:cNvPr id="1434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7053" y="4797428"/>
            <a:ext cx="35517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463416"/>
              </a:solidFill>
            </a:endParaRPr>
          </a:p>
        </p:txBody>
      </p:sp>
      <p:sp>
        <p:nvSpPr>
          <p:cNvPr id="14348" name="Rectangle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9584" y="4171952"/>
            <a:ext cx="2380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FFFFFF"/>
                </a:solidFill>
              </a:rPr>
              <a:t>Пассивная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9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Первоочередные действия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ru-RU" altLang="ru-RU" sz="2000" b="1" u="sng" smtClean="0"/>
              <a:t>ПОТЕРПЕВШИЕ БЕДСТВИЕ ДОЛЖНЫ</a:t>
            </a:r>
            <a:r>
              <a:rPr lang="ru-RU" altLang="ru-RU" sz="2000" smtClean="0"/>
              <a:t>: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1. оценить обстановку с точки зрения реальной угрозы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и как можно быстрее покинуть опасную зону 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2. оказать первую медпомощь нуждающимся</a:t>
            </a:r>
          </a:p>
          <a:p>
            <a:pPr eaLnBrk="1" hangingPunct="1"/>
            <a:r>
              <a:rPr lang="ru-RU" altLang="ru-RU" sz="2000" smtClean="0"/>
              <a:t>	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3. переменить, отремонтировать одежду,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  в холодную погоду утеплиться</a:t>
            </a:r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4. защититься от неблагоприятных климатических</a:t>
            </a:r>
          </a:p>
          <a:p>
            <a:pPr eaLnBrk="1" hangingPunct="1"/>
            <a:r>
              <a:rPr lang="ru-RU" altLang="ru-RU" sz="2000" smtClean="0"/>
              <a:t>                  воздействий, соорудив временное убежище</a:t>
            </a:r>
            <a:endParaRPr lang="ru-RU" altLang="ru-RU" smtClean="0"/>
          </a:p>
        </p:txBody>
      </p:sp>
      <p:pic>
        <p:nvPicPr>
          <p:cNvPr id="15364" name="Рисунок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8" y="1557338"/>
            <a:ext cx="181186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2708275"/>
            <a:ext cx="174413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19" y="3517900"/>
            <a:ext cx="184573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4581525"/>
            <a:ext cx="1778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6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Первоочередные действия</a:t>
            </a:r>
            <a:endParaRPr lang="ru-RU" dirty="0" smtClean="0">
              <a:solidFill>
                <a:srgbClr val="0033CC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7051" y="1341441"/>
            <a:ext cx="10972800" cy="4967287"/>
          </a:xfrm>
        </p:spPr>
        <p:txBody>
          <a:bodyPr/>
          <a:lstStyle/>
          <a:p>
            <a:pPr eaLnBrk="1" hangingPunct="1"/>
            <a:r>
              <a:rPr lang="ru-RU" altLang="ru-RU" sz="2000" b="1" u="sng" smtClean="0"/>
              <a:t>ПОТЕРПЕВШИЕ БЕДСТВИЕ ДОЛЖНЫ</a:t>
            </a:r>
            <a:r>
              <a:rPr lang="ru-RU" altLang="ru-RU" sz="2000" smtClean="0"/>
              <a:t>: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5. провести инвентаризацию и поиск снаряжения и вещей</a:t>
            </a:r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6. перераспределить теплую одежду</a:t>
            </a:r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7. сформировать продуктовый и вещевой </a:t>
            </a:r>
            <a:r>
              <a:rPr lang="ru-RU" altLang="ru-RU" sz="2000" i="1" smtClean="0"/>
              <a:t>НЗ</a:t>
            </a:r>
          </a:p>
          <a:p>
            <a:pPr eaLnBrk="1" hangingPunct="1">
              <a:buFontTx/>
              <a:buNone/>
            </a:pPr>
            <a:endParaRPr lang="ru-RU" altLang="ru-RU" sz="2000" i="1" smtClean="0"/>
          </a:p>
          <a:p>
            <a:pPr eaLnBrk="1" hangingPunct="1">
              <a:buFontTx/>
              <a:buNone/>
            </a:pPr>
            <a:endParaRPr lang="ru-RU" altLang="ru-RU" sz="2000" i="1" smtClean="0"/>
          </a:p>
          <a:p>
            <a:pPr eaLnBrk="1" hangingPunct="1">
              <a:buFontTx/>
              <a:buNone/>
            </a:pPr>
            <a:r>
              <a:rPr lang="ru-RU" altLang="ru-RU" sz="2000" i="1" smtClean="0"/>
              <a:t>                    </a:t>
            </a:r>
            <a:r>
              <a:rPr lang="ru-RU" altLang="ru-RU" sz="2000" smtClean="0"/>
              <a:t>8.</a:t>
            </a:r>
            <a:r>
              <a:rPr lang="ru-RU" altLang="ru-RU" sz="2000" i="1" smtClean="0"/>
              <a:t> </a:t>
            </a:r>
            <a:r>
              <a:rPr lang="ru-RU" altLang="ru-RU" sz="2000" smtClean="0"/>
              <a:t>определить тактику дальнейших</a:t>
            </a:r>
          </a:p>
          <a:p>
            <a:pPr eaLnBrk="1" hangingPunct="1">
              <a:buFontTx/>
              <a:buNone/>
            </a:pPr>
            <a:r>
              <a:rPr lang="ru-RU" altLang="ru-RU" sz="2000" i="1" smtClean="0"/>
              <a:t>                        </a:t>
            </a:r>
            <a:r>
              <a:rPr lang="ru-RU" altLang="ru-RU" sz="2000" smtClean="0"/>
              <a:t>действий</a:t>
            </a:r>
          </a:p>
        </p:txBody>
      </p:sp>
      <p:pic>
        <p:nvPicPr>
          <p:cNvPr id="16388" name="Рисунок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3" y="1341438"/>
            <a:ext cx="1862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133600"/>
            <a:ext cx="19473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3141663"/>
            <a:ext cx="184573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4264025"/>
            <a:ext cx="186266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2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Первоочередные действия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ru-RU" altLang="ru-RU" sz="2000" b="1" u="sng" smtClean="0"/>
              <a:t>В ПЕРВЫЕ МИНУТЫ АВАРИИ НЕДОПУСТИМО: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9. действовать, подчиняясь эмоциональной оценке 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 событий 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 10. уходить с места </a:t>
            </a:r>
            <a:r>
              <a:rPr lang="ru-RU" altLang="ru-RU" sz="2000" i="1" smtClean="0"/>
              <a:t>аварии,</a:t>
            </a:r>
            <a:r>
              <a:rPr lang="ru-RU" altLang="ru-RU" sz="2000" smtClean="0"/>
              <a:t> не убедившись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    что опасную зону покинули все участники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    группы</a:t>
            </a:r>
            <a:endParaRPr lang="ru-RU" altLang="ru-RU" sz="2000" i="1" smtClean="0"/>
          </a:p>
          <a:p>
            <a:pPr eaLnBrk="1" hangingPunct="1">
              <a:buFontTx/>
              <a:buNone/>
            </a:pPr>
            <a:endParaRPr lang="ru-RU" altLang="ru-RU" sz="2000" i="1" smtClean="0"/>
          </a:p>
          <a:p>
            <a:pPr eaLnBrk="1" hangingPunct="1">
              <a:buFontTx/>
              <a:buNone/>
            </a:pPr>
            <a:r>
              <a:rPr lang="ru-RU" altLang="ru-RU" sz="2000" i="1" smtClean="0"/>
              <a:t>                    11. </a:t>
            </a:r>
            <a:r>
              <a:rPr lang="ru-RU" altLang="ru-RU" sz="2000" smtClean="0"/>
              <a:t>предпринимать попытки индивидуальной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   эва</a:t>
            </a:r>
            <a:r>
              <a:rPr lang="ru-RU" altLang="ru-RU" sz="2000" i="1" smtClean="0"/>
              <a:t>куации </a:t>
            </a:r>
          </a:p>
          <a:p>
            <a:pPr eaLnBrk="1" hangingPunct="1">
              <a:buFontTx/>
              <a:buNone/>
            </a:pPr>
            <a:r>
              <a:rPr lang="ru-RU" altLang="ru-RU" sz="2000" i="1" smtClean="0"/>
              <a:t>                    12. </a:t>
            </a:r>
            <a:r>
              <a:rPr lang="ru-RU" altLang="ru-RU" sz="2000" smtClean="0"/>
              <a:t>заниматься второстепенными делами до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                   ока</a:t>
            </a:r>
            <a:r>
              <a:rPr lang="ru-RU" altLang="ru-RU" sz="2000" i="1" smtClean="0"/>
              <a:t>зания первой</a:t>
            </a:r>
            <a:r>
              <a:rPr lang="ru-RU" altLang="ru-RU" sz="2000" smtClean="0"/>
              <a:t> помощи </a:t>
            </a:r>
            <a:r>
              <a:rPr lang="ru-RU" altLang="ru-RU" sz="2000" i="1" smtClean="0"/>
              <a:t>пострадавшим и                    </a:t>
            </a:r>
          </a:p>
          <a:p>
            <a:pPr eaLnBrk="1" hangingPunct="1">
              <a:buFontTx/>
              <a:buNone/>
            </a:pPr>
            <a:r>
              <a:rPr lang="ru-RU" altLang="ru-RU" sz="2000" i="1" smtClean="0"/>
              <a:t>                       сооружения убежища</a:t>
            </a:r>
            <a:endParaRPr lang="ru-RU" altLang="ru-RU" smtClean="0"/>
          </a:p>
        </p:txBody>
      </p:sp>
      <p:pic>
        <p:nvPicPr>
          <p:cNvPr id="17412" name="Рисунок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3" y="1484313"/>
            <a:ext cx="1879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2420938"/>
            <a:ext cx="189653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2" y="3789363"/>
            <a:ext cx="191346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2" y="4564063"/>
            <a:ext cx="184573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6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Разновидности убежищ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31800" y="1341438"/>
            <a:ext cx="10972800" cy="4824412"/>
          </a:xfrm>
        </p:spPr>
        <p:txBody>
          <a:bodyPr/>
          <a:lstStyle/>
          <a:p>
            <a:pPr eaLnBrk="1" hangingPunct="1"/>
            <a:r>
              <a:rPr lang="ru-RU" altLang="ru-RU" b="1" u="sng" smtClean="0"/>
              <a:t>В лесу и малолесье</a:t>
            </a:r>
          </a:p>
        </p:txBody>
      </p:sp>
      <p:pic>
        <p:nvPicPr>
          <p:cNvPr id="18436" name="Picture 5" descr="малолесье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6" y="1425575"/>
            <a:ext cx="4320116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малолесье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133600"/>
            <a:ext cx="422486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малолесье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7" y="4076703"/>
            <a:ext cx="5077883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8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35" y="146958"/>
            <a:ext cx="8911687" cy="17580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Обеспечению </a:t>
            </a:r>
            <a:r>
              <a:rPr lang="ru-RU" dirty="0"/>
              <a:t>безопасности пешеходных </a:t>
            </a:r>
            <a:br>
              <a:rPr lang="ru-RU" dirty="0"/>
            </a:br>
            <a:r>
              <a:rPr lang="ru-RU" dirty="0"/>
              <a:t>походов I – II категории сложности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(основные постулаты)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467" y="1763487"/>
            <a:ext cx="9993087" cy="48332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Меры по обеспечению безопасности спортивного путешествия начинают приниматься задолго до начала самого </a:t>
            </a:r>
            <a:r>
              <a:rPr lang="ru-RU" b="1" dirty="0" smtClean="0">
                <a:solidFill>
                  <a:srgbClr val="7030A0"/>
                </a:solidFill>
              </a:rPr>
              <a:t>путешествия.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это </a:t>
            </a:r>
            <a:r>
              <a:rPr lang="ru-RU" b="1" dirty="0">
                <a:solidFill>
                  <a:srgbClr val="FF0000"/>
                </a:solidFill>
              </a:rPr>
              <a:t>называется профилактика туристского травматизма.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Непосредственно </a:t>
            </a:r>
            <a:r>
              <a:rPr lang="ru-RU" b="1" dirty="0">
                <a:solidFill>
                  <a:srgbClr val="7030A0"/>
                </a:solidFill>
              </a:rPr>
              <a:t>в путешествии особое значение приобретает такая форма профилактики травматизма, как организация страховки и </a:t>
            </a:r>
            <a:r>
              <a:rPr lang="ru-RU" b="1" dirty="0" err="1">
                <a:solidFill>
                  <a:srgbClr val="7030A0"/>
                </a:solidFill>
              </a:rPr>
              <a:t>самостраховки</a:t>
            </a:r>
            <a:r>
              <a:rPr lang="ru-RU" b="1" dirty="0">
                <a:solidFill>
                  <a:srgbClr val="7030A0"/>
                </a:solidFill>
              </a:rPr>
              <a:t>, применяемых во всех случаях, когда имеется хотя бы гипотетическая возможность происшествия, чреватого получением травмы.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Никакое </a:t>
            </a:r>
            <a:r>
              <a:rPr lang="ru-RU" b="1" dirty="0">
                <a:solidFill>
                  <a:srgbClr val="7030A0"/>
                </a:solidFill>
              </a:rPr>
              <a:t>личное мастерство не может служить оправданием для отказа от проведения страховочных мероприятий.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Организация </a:t>
            </a:r>
            <a:r>
              <a:rPr lang="ru-RU" b="1" dirty="0">
                <a:solidFill>
                  <a:srgbClr val="7030A0"/>
                </a:solidFill>
              </a:rPr>
              <a:t>страховки является обязательным атрибутом туристского путешествия, а ее умелое применение тесно связано с уровнем технической подготовленности участников, навыками их межличностного взаимодействия, психологическим климатом в группе. </a:t>
            </a:r>
          </a:p>
        </p:txBody>
      </p:sp>
    </p:spTree>
    <p:extLst>
      <p:ext uri="{BB962C8B-B14F-4D97-AF65-F5344CB8AC3E}">
        <p14:creationId xmlns:p14="http://schemas.microsoft.com/office/powerpoint/2010/main" val="1803370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Разновидности убежищ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268416"/>
            <a:ext cx="10972800" cy="4827587"/>
          </a:xfrm>
        </p:spPr>
        <p:txBody>
          <a:bodyPr/>
          <a:lstStyle/>
          <a:p>
            <a:r>
              <a:rPr lang="ru-RU" altLang="ru-RU" b="1" u="sng" smtClean="0"/>
              <a:t>В зоне снега</a:t>
            </a:r>
          </a:p>
        </p:txBody>
      </p:sp>
      <p:pic>
        <p:nvPicPr>
          <p:cNvPr id="19460" name="Picture 4" descr="снеговые убежища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05038"/>
            <a:ext cx="2880784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снеговые убежища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9" y="2060578"/>
            <a:ext cx="364913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снеговые убежища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2" y="4437066"/>
            <a:ext cx="39348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стро-во снежных убежищ иглу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17" y="4724400"/>
            <a:ext cx="267546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стро-во снежных убежищ пещера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1" y="1557338"/>
            <a:ext cx="272626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8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effectLst/>
              </a:rPr>
              <a:t>Строительство убежищ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4435" y="1268416"/>
            <a:ext cx="11523133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 u="sng" smtClean="0"/>
              <a:t>При строительство снежных убежищ НАДО:</a:t>
            </a:r>
          </a:p>
          <a:p>
            <a:pPr>
              <a:lnSpc>
                <a:spcPct val="80000"/>
              </a:lnSpc>
            </a:pPr>
            <a:endParaRPr lang="ru-RU" altLang="ru-RU" sz="1600" b="1" u="sng" smtClean="0"/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Выбирать место под бивак до наступления темноты, начинать строительство до наступления усталости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Выбирать место под строительство убежища и снежный покров, наиболее удобные для бранной конструкции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При отсутствии навыков снежного строительства сооружать уменьшенный макет убежища, на котором отрабатывать технологию постройки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Строительство убежищ закрытого типа вес одному, так как оно связано с намокание одежды, а высушить одного человека проще, чем всю группу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Не ускорять строительство за счет качества 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Снять перед строительством влагопроницаемую и теплую одежду, чтобы уберечь от намокания 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При рытье пещер, ям, берлог работать на подстилке из водонепроницаемого материала 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Копать пещеры с помощью пил, мисок и тому подобных инструментов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Помнить: чем меньше убежище, тем оно теплей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Щели в блочных убежищах (иглу, домиках и пр.) следует затереть снегом</a:t>
            </a:r>
          </a:p>
          <a:p>
            <a:pPr>
              <a:lnSpc>
                <a:spcPct val="80000"/>
              </a:lnSpc>
            </a:pPr>
            <a:r>
              <a:rPr lang="ru-RU" altLang="ru-RU" sz="1600" i="1" smtClean="0"/>
              <a:t>В тканевых крышах между слоями материала для создания воздушной подушки, сохраняющей тепло, следует уложить легкие объемные предметы После завершения строительства желательно высушить одежду на костре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28600"/>
            <a:ext cx="10972800" cy="896938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effectLst/>
              </a:rPr>
              <a:t>Холодная ночевка в снежном убежище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1341441"/>
            <a:ext cx="11760200" cy="4567237"/>
          </a:xfrm>
        </p:spPr>
        <p:txBody>
          <a:bodyPr/>
          <a:lstStyle/>
          <a:p>
            <a:pPr marL="609600" indent="-609600"/>
            <a:r>
              <a:rPr lang="ru-RU" altLang="ru-RU" sz="1800" smtClean="0"/>
              <a:t>1.  Сесть вплотную друг к другу, стараясь достигнуть максимальной </a:t>
            </a:r>
          </a:p>
          <a:p>
            <a:pPr marL="609600" indent="-609600"/>
            <a:r>
              <a:rPr lang="ru-RU" altLang="ru-RU" sz="1800" smtClean="0"/>
              <a:t>      площади соприкосновения тел </a:t>
            </a:r>
          </a:p>
          <a:p>
            <a:pPr marL="609600" indent="-609600"/>
            <a:r>
              <a:rPr lang="ru-RU" altLang="ru-RU" sz="1800" smtClean="0"/>
              <a:t>2.   Застегнуть все пуговицы, молнии, затянуть манжеты рукавов и   </a:t>
            </a:r>
          </a:p>
          <a:p>
            <a:pPr marL="609600" indent="-609600"/>
            <a:r>
              <a:rPr lang="ru-RU" altLang="ru-RU" sz="1800" smtClean="0"/>
              <a:t>       штанины, надеть капюшон</a:t>
            </a:r>
          </a:p>
          <a:p>
            <a:pPr marL="609600" indent="-609600"/>
            <a:r>
              <a:rPr lang="ru-RU" altLang="ru-RU" sz="1800" smtClean="0"/>
              <a:t>3.   Выжать намокшую одежду </a:t>
            </a:r>
          </a:p>
          <a:p>
            <a:pPr marL="609600" indent="-609600"/>
            <a:r>
              <a:rPr lang="ru-RU" altLang="ru-RU" sz="1800" smtClean="0"/>
              <a:t>4.   Пить горячий чай, кофе, бульон </a:t>
            </a:r>
          </a:p>
          <a:p>
            <a:pPr marL="609600" indent="-609600"/>
            <a:r>
              <a:rPr lang="ru-RU" altLang="ru-RU" sz="1800" smtClean="0"/>
              <a:t>5.   Максимально утеплить ноги, голову</a:t>
            </a:r>
          </a:p>
          <a:p>
            <a:pPr marL="609600" indent="-609600"/>
            <a:r>
              <a:rPr lang="ru-RU" altLang="ru-RU" sz="1800" smtClean="0"/>
              <a:t>6.   Есть сахаро-и жиросодержащие продукты </a:t>
            </a:r>
          </a:p>
          <a:p>
            <a:pPr marL="609600" indent="-609600"/>
            <a:r>
              <a:rPr lang="ru-RU" altLang="ru-RU" sz="1800" smtClean="0"/>
              <a:t>7.   Пометить месторасположение убежища </a:t>
            </a:r>
          </a:p>
          <a:p>
            <a:pPr marL="609600" indent="-609600"/>
            <a:r>
              <a:rPr lang="ru-RU" altLang="ru-RU" sz="1800" smtClean="0"/>
              <a:t>8.   Сидеть на теплоизолирующей подстилке </a:t>
            </a:r>
          </a:p>
          <a:p>
            <a:pPr marL="609600" indent="-609600"/>
            <a:r>
              <a:rPr lang="ru-RU" altLang="ru-RU" sz="1800" smtClean="0"/>
              <a:t>9.   Иметь в убежище инструмент для расчистки входного  отверстия</a:t>
            </a:r>
          </a:p>
          <a:p>
            <a:pPr marL="609600" indent="-609600"/>
            <a:r>
              <a:rPr lang="ru-RU" altLang="ru-RU" sz="1800" smtClean="0"/>
              <a:t>10.  При необходимости согревать </a:t>
            </a:r>
          </a:p>
          <a:p>
            <a:pPr marL="609600" indent="-609600"/>
            <a:r>
              <a:rPr lang="ru-RU" altLang="ru-RU" sz="1800" smtClean="0"/>
              <a:t>       руки махами. Совершать </a:t>
            </a:r>
          </a:p>
          <a:p>
            <a:pPr marL="609600" indent="-609600"/>
            <a:r>
              <a:rPr lang="ru-RU" altLang="ru-RU" sz="1800" smtClean="0"/>
              <a:t>       другие физические действия, </a:t>
            </a:r>
          </a:p>
          <a:p>
            <a:pPr marL="609600" indent="-609600"/>
            <a:r>
              <a:rPr lang="ru-RU" altLang="ru-RU" sz="1800" smtClean="0"/>
              <a:t>       разогревая мышцы</a:t>
            </a:r>
          </a:p>
        </p:txBody>
      </p:sp>
      <p:pic>
        <p:nvPicPr>
          <p:cNvPr id="21508" name="Picture 5" descr="холодная ночевка в снежном убежище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3" y="4941888"/>
            <a:ext cx="6191249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7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effectLst/>
              </a:rPr>
              <a:t>Очистка воды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altLang="ru-RU" b="1" u="sng" smtClean="0"/>
              <a:t>Типы фильтров</a:t>
            </a:r>
          </a:p>
        </p:txBody>
      </p:sp>
      <p:pic>
        <p:nvPicPr>
          <p:cNvPr id="22532" name="Picture 4" descr="фильтр для воды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92375"/>
            <a:ext cx="39497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фильтр для воды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989138"/>
            <a:ext cx="364066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5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smtClean="0">
                <a:effectLst/>
              </a:rPr>
              <a:t>Послеаварийный выход</a:t>
            </a:r>
            <a:endParaRPr lang="en-US" altLang="ru-RU" b="1" smtClean="0">
              <a:effectLst/>
            </a:endParaRPr>
          </a:p>
        </p:txBody>
      </p:sp>
      <p:sp>
        <p:nvSpPr>
          <p:cNvPr id="50179" name="Freeform 3"/>
          <p:cNvSpPr>
            <a:spLocks/>
          </p:cNvSpPr>
          <p:nvPr>
            <p:custDataLst>
              <p:tags r:id="rId3"/>
            </p:custDataLst>
          </p:nvPr>
        </p:nvSpPr>
        <p:spPr bwMode="gray">
          <a:xfrm rot="-794496">
            <a:off x="6407152" y="2655888"/>
            <a:ext cx="1775883" cy="3814762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556" name="Freeform 4"/>
          <p:cNvSpPr>
            <a:spLocks/>
          </p:cNvSpPr>
          <p:nvPr>
            <p:custDataLst>
              <p:tags r:id="rId4"/>
            </p:custDataLst>
          </p:nvPr>
        </p:nvSpPr>
        <p:spPr bwMode="gray">
          <a:xfrm rot="5461794">
            <a:off x="3865565" y="1489077"/>
            <a:ext cx="1323975" cy="5118100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3557" name="Freeform 5"/>
          <p:cNvSpPr>
            <a:spLocks/>
          </p:cNvSpPr>
          <p:nvPr>
            <p:custDataLst>
              <p:tags r:id="rId5"/>
            </p:custDataLst>
          </p:nvPr>
        </p:nvSpPr>
        <p:spPr bwMode="gray">
          <a:xfrm rot="-7471624">
            <a:off x="6719890" y="-269345"/>
            <a:ext cx="1323975" cy="5120217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3558" name="Freeform 6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6102350" y="2771778"/>
            <a:ext cx="1775883" cy="3813175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3559" name="Freeform 7"/>
          <p:cNvSpPr>
            <a:spLocks/>
          </p:cNvSpPr>
          <p:nvPr>
            <p:custDataLst>
              <p:tags r:id="rId7"/>
            </p:custDataLst>
          </p:nvPr>
        </p:nvSpPr>
        <p:spPr bwMode="gray">
          <a:xfrm rot="6256290">
            <a:off x="3865565" y="1314452"/>
            <a:ext cx="1323975" cy="5118100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3560" name="Freeform 8"/>
          <p:cNvSpPr>
            <a:spLocks/>
          </p:cNvSpPr>
          <p:nvPr>
            <p:custDataLst>
              <p:tags r:id="rId8"/>
            </p:custDataLst>
          </p:nvPr>
        </p:nvSpPr>
        <p:spPr bwMode="gray">
          <a:xfrm rot="-6677128">
            <a:off x="6918590" y="-5555"/>
            <a:ext cx="1322388" cy="5118100"/>
          </a:xfrm>
          <a:custGeom>
            <a:avLst/>
            <a:gdLst>
              <a:gd name="T0" fmla="*/ 0 w 646"/>
              <a:gd name="T1" fmla="*/ 0 h 1861"/>
              <a:gd name="T2" fmla="*/ 2147483646 w 646"/>
              <a:gd name="T3" fmla="*/ 2147483646 h 1861"/>
              <a:gd name="T4" fmla="*/ 2147483646 w 646"/>
              <a:gd name="T5" fmla="*/ 2147483646 h 1861"/>
              <a:gd name="T6" fmla="*/ 2147483646 w 646"/>
              <a:gd name="T7" fmla="*/ 2147483646 h 1861"/>
              <a:gd name="T8" fmla="*/ 2147483646 w 646"/>
              <a:gd name="T9" fmla="*/ 2147483646 h 1861"/>
              <a:gd name="T10" fmla="*/ 2147483646 w 646"/>
              <a:gd name="T11" fmla="*/ 2147483646 h 1861"/>
              <a:gd name="T12" fmla="*/ 2147483646 w 646"/>
              <a:gd name="T13" fmla="*/ 2147483646 h 1861"/>
              <a:gd name="T14" fmla="*/ 2147483646 w 646"/>
              <a:gd name="T15" fmla="*/ 2147483646 h 1861"/>
              <a:gd name="T16" fmla="*/ 2147483646 w 646"/>
              <a:gd name="T17" fmla="*/ 2147483646 h 1861"/>
              <a:gd name="T18" fmla="*/ 2147483646 w 646"/>
              <a:gd name="T19" fmla="*/ 2147483646 h 1861"/>
              <a:gd name="T20" fmla="*/ 2147483646 w 646"/>
              <a:gd name="T21" fmla="*/ 2147483646 h 1861"/>
              <a:gd name="T22" fmla="*/ 2147483646 w 646"/>
              <a:gd name="T23" fmla="*/ 2147483646 h 1861"/>
              <a:gd name="T24" fmla="*/ 2147483646 w 646"/>
              <a:gd name="T25" fmla="*/ 2147483646 h 1861"/>
              <a:gd name="T26" fmla="*/ 2147483646 w 646"/>
              <a:gd name="T27" fmla="*/ 2147483646 h 1861"/>
              <a:gd name="T28" fmla="*/ 2147483646 w 646"/>
              <a:gd name="T29" fmla="*/ 2147483646 h 1861"/>
              <a:gd name="T30" fmla="*/ 2147483646 w 646"/>
              <a:gd name="T31" fmla="*/ 2147483646 h 1861"/>
              <a:gd name="T32" fmla="*/ 2147483646 w 646"/>
              <a:gd name="T33" fmla="*/ 2147483646 h 1861"/>
              <a:gd name="T34" fmla="*/ 2147483646 w 646"/>
              <a:gd name="T35" fmla="*/ 2147483646 h 1861"/>
              <a:gd name="T36" fmla="*/ 2147483646 w 646"/>
              <a:gd name="T37" fmla="*/ 2147483646 h 1861"/>
              <a:gd name="T38" fmla="*/ 2147483646 w 646"/>
              <a:gd name="T39" fmla="*/ 2147483646 h 1861"/>
              <a:gd name="T40" fmla="*/ 2147483646 w 646"/>
              <a:gd name="T41" fmla="*/ 2147483646 h 1861"/>
              <a:gd name="T42" fmla="*/ 2147483646 w 646"/>
              <a:gd name="T43" fmla="*/ 2147483646 h 1861"/>
              <a:gd name="T44" fmla="*/ 2147483646 w 646"/>
              <a:gd name="T45" fmla="*/ 2147483646 h 1861"/>
              <a:gd name="T46" fmla="*/ 2147483646 w 646"/>
              <a:gd name="T47" fmla="*/ 2147483646 h 1861"/>
              <a:gd name="T48" fmla="*/ 2147483646 w 646"/>
              <a:gd name="T49" fmla="*/ 2147483646 h 1861"/>
              <a:gd name="T50" fmla="*/ 2147483646 w 646"/>
              <a:gd name="T51" fmla="*/ 2147483646 h 1861"/>
              <a:gd name="T52" fmla="*/ 2147483646 w 646"/>
              <a:gd name="T53" fmla="*/ 2147483646 h 1861"/>
              <a:gd name="T54" fmla="*/ 2147483646 w 646"/>
              <a:gd name="T55" fmla="*/ 2147483646 h 1861"/>
              <a:gd name="T56" fmla="*/ 2147483646 w 646"/>
              <a:gd name="T57" fmla="*/ 2147483646 h 1861"/>
              <a:gd name="T58" fmla="*/ 2147483646 w 646"/>
              <a:gd name="T59" fmla="*/ 2147483646 h 1861"/>
              <a:gd name="T60" fmla="*/ 2147483646 w 646"/>
              <a:gd name="T61" fmla="*/ 2147483646 h 1861"/>
              <a:gd name="T62" fmla="*/ 2147483646 w 646"/>
              <a:gd name="T63" fmla="*/ 2147483646 h 1861"/>
              <a:gd name="T64" fmla="*/ 2147483646 w 646"/>
              <a:gd name="T65" fmla="*/ 2147483646 h 1861"/>
              <a:gd name="T66" fmla="*/ 2147483646 w 646"/>
              <a:gd name="T67" fmla="*/ 2147483646 h 1861"/>
              <a:gd name="T68" fmla="*/ 2147483646 w 646"/>
              <a:gd name="T69" fmla="*/ 2147483646 h 1861"/>
              <a:gd name="T70" fmla="*/ 2147483646 w 646"/>
              <a:gd name="T71" fmla="*/ 2147483646 h 1861"/>
              <a:gd name="T72" fmla="*/ 2147483646 w 646"/>
              <a:gd name="T73" fmla="*/ 2147483646 h 1861"/>
              <a:gd name="T74" fmla="*/ 2147483646 w 646"/>
              <a:gd name="T75" fmla="*/ 2147483646 h 1861"/>
              <a:gd name="T76" fmla="*/ 0 w 646"/>
              <a:gd name="T77" fmla="*/ 2147483646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3561" name="Group 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135033" y="2565400"/>
            <a:ext cx="2438400" cy="1847850"/>
            <a:chOff x="2016" y="1920"/>
            <a:chExt cx="1680" cy="1680"/>
          </a:xfrm>
        </p:grpSpPr>
        <p:sp>
          <p:nvSpPr>
            <p:cNvPr id="23566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567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28 w 1321"/>
                <a:gd name="T1" fmla="*/ 283 h 712"/>
                <a:gd name="T2" fmla="*/ 1244 w 1321"/>
                <a:gd name="T3" fmla="*/ 313 h 712"/>
                <a:gd name="T4" fmla="*/ 1247 w 1321"/>
                <a:gd name="T5" fmla="*/ 339 h 712"/>
                <a:gd name="T6" fmla="*/ 1242 w 1321"/>
                <a:gd name="T7" fmla="*/ 364 h 712"/>
                <a:gd name="T8" fmla="*/ 1225 w 1321"/>
                <a:gd name="T9" fmla="*/ 388 h 712"/>
                <a:gd name="T10" fmla="*/ 1201 w 1321"/>
                <a:gd name="T11" fmla="*/ 409 h 712"/>
                <a:gd name="T12" fmla="*/ 1170 w 1321"/>
                <a:gd name="T13" fmla="*/ 427 h 712"/>
                <a:gd name="T14" fmla="*/ 1129 w 1321"/>
                <a:gd name="T15" fmla="*/ 443 h 712"/>
                <a:gd name="T16" fmla="*/ 1083 w 1321"/>
                <a:gd name="T17" fmla="*/ 459 h 712"/>
                <a:gd name="T18" fmla="*/ 1031 w 1321"/>
                <a:gd name="T19" fmla="*/ 471 h 712"/>
                <a:gd name="T20" fmla="*/ 973 w 1321"/>
                <a:gd name="T21" fmla="*/ 482 h 712"/>
                <a:gd name="T22" fmla="*/ 913 w 1321"/>
                <a:gd name="T23" fmla="*/ 490 h 712"/>
                <a:gd name="T24" fmla="*/ 846 w 1321"/>
                <a:gd name="T25" fmla="*/ 497 h 712"/>
                <a:gd name="T26" fmla="*/ 778 w 1321"/>
                <a:gd name="T27" fmla="*/ 501 h 712"/>
                <a:gd name="T28" fmla="*/ 751 w 1321"/>
                <a:gd name="T29" fmla="*/ 503 h 712"/>
                <a:gd name="T30" fmla="*/ 449 w 1321"/>
                <a:gd name="T31" fmla="*/ 503 h 712"/>
                <a:gd name="T32" fmla="*/ 445 w 1321"/>
                <a:gd name="T33" fmla="*/ 503 h 712"/>
                <a:gd name="T34" fmla="*/ 386 w 1321"/>
                <a:gd name="T35" fmla="*/ 500 h 712"/>
                <a:gd name="T36" fmla="*/ 329 w 1321"/>
                <a:gd name="T37" fmla="*/ 497 h 712"/>
                <a:gd name="T38" fmla="*/ 275 w 1321"/>
                <a:gd name="T39" fmla="*/ 492 h 712"/>
                <a:gd name="T40" fmla="*/ 223 w 1321"/>
                <a:gd name="T41" fmla="*/ 487 h 712"/>
                <a:gd name="T42" fmla="*/ 176 w 1321"/>
                <a:gd name="T43" fmla="*/ 478 h 712"/>
                <a:gd name="T44" fmla="*/ 132 w 1321"/>
                <a:gd name="T45" fmla="*/ 467 h 712"/>
                <a:gd name="T46" fmla="*/ 96 w 1321"/>
                <a:gd name="T47" fmla="*/ 458 h 712"/>
                <a:gd name="T48" fmla="*/ 64 w 1321"/>
                <a:gd name="T49" fmla="*/ 445 h 712"/>
                <a:gd name="T50" fmla="*/ 36 w 1321"/>
                <a:gd name="T51" fmla="*/ 429 h 712"/>
                <a:gd name="T52" fmla="*/ 18 w 1321"/>
                <a:gd name="T53" fmla="*/ 411 h 712"/>
                <a:gd name="T54" fmla="*/ 6 w 1321"/>
                <a:gd name="T55" fmla="*/ 391 h 712"/>
                <a:gd name="T56" fmla="*/ 0 w 1321"/>
                <a:gd name="T57" fmla="*/ 370 h 712"/>
                <a:gd name="T58" fmla="*/ 0 w 1321"/>
                <a:gd name="T59" fmla="*/ 367 h 712"/>
                <a:gd name="T60" fmla="*/ 4 w 1321"/>
                <a:gd name="T61" fmla="*/ 344 h 712"/>
                <a:gd name="T62" fmla="*/ 16 w 1321"/>
                <a:gd name="T63" fmla="*/ 315 h 712"/>
                <a:gd name="T64" fmla="*/ 48 w 1321"/>
                <a:gd name="T65" fmla="*/ 261 h 712"/>
                <a:gd name="T66" fmla="*/ 88 w 1321"/>
                <a:gd name="T67" fmla="*/ 211 h 712"/>
                <a:gd name="T68" fmla="*/ 138 w 1321"/>
                <a:gd name="T69" fmla="*/ 166 h 712"/>
                <a:gd name="T70" fmla="*/ 192 w 1321"/>
                <a:gd name="T71" fmla="*/ 125 h 712"/>
                <a:gd name="T72" fmla="*/ 255 w 1321"/>
                <a:gd name="T73" fmla="*/ 88 h 712"/>
                <a:gd name="T74" fmla="*/ 323 w 1321"/>
                <a:gd name="T75" fmla="*/ 58 h 712"/>
                <a:gd name="T76" fmla="*/ 391 w 1321"/>
                <a:gd name="T77" fmla="*/ 33 h 712"/>
                <a:gd name="T78" fmla="*/ 470 w 1321"/>
                <a:gd name="T79" fmla="*/ 15 h 712"/>
                <a:gd name="T80" fmla="*/ 548 w 1321"/>
                <a:gd name="T81" fmla="*/ 4 h 712"/>
                <a:gd name="T82" fmla="*/ 630 w 1321"/>
                <a:gd name="T83" fmla="*/ 0 h 712"/>
                <a:gd name="T84" fmla="*/ 630 w 1321"/>
                <a:gd name="T85" fmla="*/ 0 h 712"/>
                <a:gd name="T86" fmla="*/ 717 w 1321"/>
                <a:gd name="T87" fmla="*/ 4 h 712"/>
                <a:gd name="T88" fmla="*/ 800 w 1321"/>
                <a:gd name="T89" fmla="*/ 16 h 712"/>
                <a:gd name="T90" fmla="*/ 880 w 1321"/>
                <a:gd name="T91" fmla="*/ 37 h 712"/>
                <a:gd name="T92" fmla="*/ 954 w 1321"/>
                <a:gd name="T93" fmla="*/ 63 h 712"/>
                <a:gd name="T94" fmla="*/ 1022 w 1321"/>
                <a:gd name="T95" fmla="*/ 97 h 712"/>
                <a:gd name="T96" fmla="*/ 1085 w 1321"/>
                <a:gd name="T97" fmla="*/ 137 h 712"/>
                <a:gd name="T98" fmla="*/ 1141 w 1321"/>
                <a:gd name="T99" fmla="*/ 181 h 712"/>
                <a:gd name="T100" fmla="*/ 1188 w 1321"/>
                <a:gd name="T101" fmla="*/ 229 h 712"/>
                <a:gd name="T102" fmla="*/ 1228 w 1321"/>
                <a:gd name="T103" fmla="*/ 283 h 712"/>
                <a:gd name="T104" fmla="*/ 1228 w 1321"/>
                <a:gd name="T105" fmla="*/ 28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356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595884" y="3284540"/>
            <a:ext cx="15103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smtClean="0">
                <a:solidFill>
                  <a:srgbClr val="00FFCC"/>
                </a:solidFill>
              </a:rPr>
              <a:t>Правила</a:t>
            </a:r>
            <a:endParaRPr lang="en-US" altLang="ru-RU" sz="2400" b="1" u="sng" smtClean="0">
              <a:solidFill>
                <a:srgbClr val="00FFCC"/>
              </a:solidFill>
            </a:endParaRPr>
          </a:p>
        </p:txBody>
      </p:sp>
      <p:sp>
        <p:nvSpPr>
          <p:cNvPr id="2356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43891" y="1989140"/>
            <a:ext cx="27478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FFFF"/>
                </a:solidFill>
              </a:rPr>
              <a:t>1.Не спеши</a:t>
            </a:r>
            <a:endParaRPr lang="en-US" altLang="ru-RU" sz="3600" b="1" smtClean="0">
              <a:solidFill>
                <a:srgbClr val="FFFFFF"/>
              </a:solidFill>
            </a:endParaRPr>
          </a:p>
        </p:txBody>
      </p:sp>
      <p:sp>
        <p:nvSpPr>
          <p:cNvPr id="2356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2056" y="2133600"/>
            <a:ext cx="341446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FFFF"/>
                </a:solidFill>
              </a:rPr>
              <a:t>2.Не допускай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FFFF"/>
                </a:solidFill>
              </a:rPr>
              <a:t>стихийного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FFFF"/>
                </a:solidFill>
              </a:rPr>
              <a:t>движения</a:t>
            </a:r>
            <a:endParaRPr lang="en-US" altLang="ru-RU" sz="3600" b="1" smtClean="0">
              <a:solidFill>
                <a:srgbClr val="FFFFFF"/>
              </a:solidFill>
            </a:endParaRPr>
          </a:p>
        </p:txBody>
      </p:sp>
      <p:sp>
        <p:nvSpPr>
          <p:cNvPr id="2356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58128" y="5157790"/>
            <a:ext cx="28809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FFFF"/>
                </a:solidFill>
              </a:rPr>
              <a:t>3.Не рискуй</a:t>
            </a:r>
            <a:endParaRPr lang="en-US" altLang="ru-RU" sz="3600" smtClean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2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Опасности в спортивном туризме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86868" y="269878"/>
            <a:ext cx="7103533" cy="333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</a:rPr>
              <a:t>Школа туристкой подготовки начального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256743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Опасности в походах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Объективные (связанные с окружающим миром и не зависящие от туристов)</a:t>
            </a:r>
          </a:p>
          <a:p>
            <a:r>
              <a:rPr lang="ru-RU"/>
              <a:t>Субъективные (зависящие от отдельного  туриста или группы в целом)</a:t>
            </a:r>
          </a:p>
        </p:txBody>
      </p:sp>
    </p:spTree>
    <p:extLst>
      <p:ext uri="{BB962C8B-B14F-4D97-AF65-F5344CB8AC3E}">
        <p14:creationId xmlns:p14="http://schemas.microsoft.com/office/powerpoint/2010/main" val="1116276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Температура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холод (мороз, обледенение маршрутов)</a:t>
            </a:r>
          </a:p>
          <a:p>
            <a:r>
              <a:rPr lang="ru-RU"/>
              <a:t>жара (перегрев, защита от солнца, минимум движения)</a:t>
            </a:r>
          </a:p>
          <a:p>
            <a:r>
              <a:rPr lang="ru-RU"/>
              <a:t>огонь (пожары, взрывы примусов и горелок) - соблюдать меры безопасности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85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Ветер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сносит биваки</a:t>
            </a:r>
          </a:p>
          <a:p>
            <a:r>
              <a:rPr lang="ru-RU"/>
              <a:t>людей на горном рельефе</a:t>
            </a:r>
          </a:p>
          <a:p>
            <a:r>
              <a:rPr lang="ru-RU"/>
              <a:t>Ухудшает слышимость команд </a:t>
            </a:r>
          </a:p>
        </p:txBody>
      </p:sp>
    </p:spTree>
    <p:extLst>
      <p:ext uri="{BB962C8B-B14F-4D97-AF65-F5344CB8AC3E}">
        <p14:creationId xmlns:p14="http://schemas.microsoft.com/office/powerpoint/2010/main" val="3955633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Гроза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Поражение электрическим током</a:t>
            </a:r>
          </a:p>
          <a:p>
            <a:r>
              <a:rPr lang="ru-RU"/>
              <a:t>Избегать во время :</a:t>
            </a:r>
          </a:p>
          <a:p>
            <a:pPr>
              <a:buFont typeface="Wingdings" pitchFamily="2" charset="2"/>
              <a:buNone/>
            </a:pPr>
            <a:r>
              <a:rPr lang="ru-RU"/>
              <a:t>    - острых гребней и скальных останцев</a:t>
            </a:r>
          </a:p>
          <a:p>
            <a:pPr>
              <a:buFont typeface="Wingdings" pitchFamily="2" charset="2"/>
              <a:buNone/>
            </a:pPr>
            <a:r>
              <a:rPr lang="ru-RU"/>
              <a:t>    - сырых трещин на скалах</a:t>
            </a:r>
          </a:p>
          <a:p>
            <a:pPr>
              <a:buFont typeface="Wingdings" pitchFamily="2" charset="2"/>
              <a:buNone/>
            </a:pPr>
            <a:r>
              <a:rPr lang="ru-RU"/>
              <a:t>    - одиночных деревьев в открытом поле</a:t>
            </a:r>
          </a:p>
          <a:p>
            <a:pPr>
              <a:buFont typeface="Wingdings" pitchFamily="2" charset="2"/>
              <a:buNone/>
            </a:pPr>
            <a:r>
              <a:rPr lang="ru-RU"/>
              <a:t>    - водоемов</a:t>
            </a:r>
          </a:p>
          <a:p>
            <a:pPr>
              <a:buFont typeface="Wingdings" pitchFamily="2" charset="2"/>
              <a:buNone/>
            </a:pPr>
            <a:r>
              <a:rPr lang="ru-RU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1510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35" y="277602"/>
            <a:ext cx="8911687" cy="5551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безопасности у костра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695" y="947060"/>
            <a:ext cx="10426927" cy="529045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1"/>
                </a:solidFill>
              </a:rPr>
              <a:t>Начнем с полевого быта, а точнее, с костра, являющегося едва ли не основным источником опасности в путешествиях невысокой категории сложности. 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Организация страховки туристов от ожогов при работе с костром включает следующие требования: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	дежурные у костра должны иметь костровые рукавицы, быть обутыми и иметь на себе длинные брюки;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	во время приготовления пищи дежурным должно быть обеспечено свободное передвижение в радиусе полутора-двух метров возле костра;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	дужки котлов для приготовления пищи должны быть укреплены и заделаны, а крышки котлов должны легко сниматься и надеваться на котлы;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	готовая пища ставится в такое место, где бы на нее не могли наступить;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	необходимо по возможности ограничить перемещения людей с наполненными тарелками;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	не допускаются игры и развлечения с огнем;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907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Дождь, длительные осадки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Повышается уровень воды в реках – подтопление берегов</a:t>
            </a:r>
          </a:p>
          <a:p>
            <a:r>
              <a:rPr lang="ru-RU"/>
              <a:t>Увеличивается опасность схода селей</a:t>
            </a:r>
          </a:p>
          <a:p>
            <a:r>
              <a:rPr lang="ru-RU"/>
              <a:t>Возникают оползни</a:t>
            </a:r>
          </a:p>
          <a:p>
            <a:r>
              <a:rPr lang="ru-RU"/>
              <a:t>Становятся скользкими тропы и покрытые лишайниками камни </a:t>
            </a:r>
          </a:p>
        </p:txBody>
      </p:sp>
    </p:spTree>
    <p:extLst>
      <p:ext uri="{BB962C8B-B14F-4D97-AF65-F5344CB8AC3E}">
        <p14:creationId xmlns:p14="http://schemas.microsoft.com/office/powerpoint/2010/main" val="2242353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Снегопады, лавины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Увеличивается вероятность схода лавин</a:t>
            </a:r>
          </a:p>
          <a:p>
            <a:r>
              <a:rPr lang="ru-RU"/>
              <a:t>Затрудняется передвижение – падает скорость (отставание от графика)</a:t>
            </a:r>
          </a:p>
          <a:p>
            <a:r>
              <a:rPr lang="ru-RU"/>
              <a:t>Ломаются палатки от снега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46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Камнепады и обвалы, осыпи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Как правило наступают дважды:</a:t>
            </a:r>
          </a:p>
          <a:p>
            <a:pPr>
              <a:buFont typeface="Wingdings" pitchFamily="2" charset="2"/>
              <a:buNone/>
            </a:pPr>
            <a:r>
              <a:rPr lang="ru-RU"/>
              <a:t> - при освещении солнцем скал </a:t>
            </a:r>
          </a:p>
          <a:p>
            <a:pPr>
              <a:buFont typeface="Wingdings" pitchFamily="2" charset="2"/>
              <a:buNone/>
            </a:pPr>
            <a:r>
              <a:rPr lang="ru-RU"/>
              <a:t> - при замерзании воды в трещинах</a:t>
            </a:r>
          </a:p>
          <a:p>
            <a:r>
              <a:rPr lang="ru-RU"/>
              <a:t>Обвалы вынужденные и непроизвольные</a:t>
            </a:r>
          </a:p>
          <a:p>
            <a:r>
              <a:rPr lang="ru-RU"/>
              <a:t>Осыпи – обломки камней, морены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54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Вода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Холодная – гипотермия</a:t>
            </a:r>
          </a:p>
          <a:p>
            <a:r>
              <a:rPr lang="ru-RU"/>
              <a:t>Опасность утонуть</a:t>
            </a:r>
          </a:p>
        </p:txBody>
      </p:sp>
    </p:spTree>
    <p:extLst>
      <p:ext uri="{BB962C8B-B14F-4D97-AF65-F5344CB8AC3E}">
        <p14:creationId xmlns:p14="http://schemas.microsoft.com/office/powerpoint/2010/main" val="1285781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Ядовитые или опасные </a:t>
            </a:r>
            <a:br>
              <a:rPr lang="ru-RU" sz="3200"/>
            </a:br>
            <a:r>
              <a:rPr lang="ru-RU" sz="3200"/>
              <a:t>насекомые и змеи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Пауки -  яды</a:t>
            </a:r>
          </a:p>
          <a:p>
            <a:r>
              <a:rPr lang="ru-RU"/>
              <a:t>Пчелы – аллергия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/>
              <a:t>Укусы змей</a:t>
            </a:r>
          </a:p>
        </p:txBody>
      </p:sp>
    </p:spTree>
    <p:extLst>
      <p:ext uri="{BB962C8B-B14F-4D97-AF65-F5344CB8AC3E}">
        <p14:creationId xmlns:p14="http://schemas.microsoft.com/office/powerpoint/2010/main" val="3263344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Дикие животные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Медведи</a:t>
            </a:r>
          </a:p>
          <a:p>
            <a:r>
              <a:rPr lang="ru-RU"/>
              <a:t>Стаи волков</a:t>
            </a:r>
          </a:p>
          <a:p>
            <a:r>
              <a:rPr lang="ru-RU"/>
              <a:t>Крупные копытные в период спаривания (осень)</a:t>
            </a:r>
          </a:p>
        </p:txBody>
      </p:sp>
    </p:spTree>
    <p:extLst>
      <p:ext uri="{BB962C8B-B14F-4D97-AF65-F5344CB8AC3E}">
        <p14:creationId xmlns:p14="http://schemas.microsoft.com/office/powerpoint/2010/main" val="41836309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Ядовитые растения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Не есть незнакомые ягоды</a:t>
            </a:r>
          </a:p>
          <a:p>
            <a:r>
              <a:rPr lang="ru-RU"/>
              <a:t>Не трогать незнакомые 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4198697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Субъективные опасности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17602" y="2362203"/>
            <a:ext cx="10739967" cy="3724275"/>
          </a:xfrm>
        </p:spPr>
        <p:txBody>
          <a:bodyPr/>
          <a:lstStyle/>
          <a:p>
            <a:r>
              <a:rPr lang="ru-RU" sz="2400"/>
              <a:t>Недостаточная подготовка группы (техническая, физическая)</a:t>
            </a:r>
          </a:p>
          <a:p>
            <a:r>
              <a:rPr lang="ru-RU" sz="2400"/>
              <a:t>Конфликты в группе</a:t>
            </a:r>
          </a:p>
          <a:p>
            <a:r>
              <a:rPr lang="ru-RU" sz="2400"/>
              <a:t>Ошибки в ориентировании (всей группой, по одиночке)</a:t>
            </a:r>
          </a:p>
          <a:p>
            <a:r>
              <a:rPr lang="ru-RU" sz="2400"/>
              <a:t>Потеря снаряжения (по разным причинам)</a:t>
            </a:r>
          </a:p>
          <a:p>
            <a:r>
              <a:rPr lang="ru-RU" sz="2400"/>
              <a:t>Травмы</a:t>
            </a:r>
          </a:p>
          <a:p>
            <a:r>
              <a:rPr lang="ru-RU" sz="2400"/>
              <a:t>Личные скрытые заболевания, которые обострились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3666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1" y="624111"/>
            <a:ext cx="10018712" cy="8454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Безопасная организация  кострового места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654" y="1763487"/>
            <a:ext cx="10279969" cy="450668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 качестве приспособления для подвешивания котлов над костром могут использоваться </a:t>
            </a:r>
            <a:r>
              <a:rPr lang="ru-RU" sz="2000" b="1" dirty="0">
                <a:solidFill>
                  <a:srgbClr val="FF0000"/>
                </a:solidFill>
              </a:rPr>
              <a:t>трос с цепями или крючьями, </a:t>
            </a:r>
            <a:r>
              <a:rPr lang="ru-RU" sz="2000" b="1" dirty="0">
                <a:solidFill>
                  <a:schemeClr val="tx1"/>
                </a:solidFill>
              </a:rPr>
              <a:t>конструкции из деревянных рогатин и перекладины, таганок.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самым </a:t>
            </a:r>
            <a:r>
              <a:rPr lang="ru-RU" sz="2000" b="1" dirty="0">
                <a:solidFill>
                  <a:srgbClr val="FF0000"/>
                </a:solidFill>
              </a:rPr>
              <a:t>безопасным приспособлением является таганок</a:t>
            </a:r>
            <a:r>
              <a:rPr lang="ru-RU" sz="2000" b="1" dirty="0">
                <a:solidFill>
                  <a:schemeClr val="tx1"/>
                </a:solidFill>
              </a:rPr>
              <a:t>. Но он должен быть очень надежным, выдерживающим вес всех котлов группы и достаточно высоким, чтобы обеспечить хороший поддув.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Трос </a:t>
            </a:r>
            <a:r>
              <a:rPr lang="ru-RU" sz="2000" b="1" dirty="0">
                <a:solidFill>
                  <a:schemeClr val="tx1"/>
                </a:solidFill>
              </a:rPr>
              <a:t>необходимо натягивать так, чтобы он не мешал дежурным передвигаться вокруг костра. </a:t>
            </a:r>
            <a:r>
              <a:rPr lang="ru-RU" sz="2000" b="1" dirty="0">
                <a:solidFill>
                  <a:srgbClr val="FF0000"/>
                </a:solidFill>
              </a:rPr>
              <a:t>Оптимальная высота – выше человеческого роста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>
                <a:solidFill>
                  <a:schemeClr val="tx1"/>
                </a:solidFill>
              </a:rPr>
              <a:t>Трос, натянутый выше роста самого длинного участника путешествия, не маркируется. </a:t>
            </a:r>
          </a:p>
        </p:txBody>
      </p:sp>
    </p:spTree>
    <p:extLst>
      <p:ext uri="{BB962C8B-B14F-4D97-AF65-F5344CB8AC3E}">
        <p14:creationId xmlns:p14="http://schemas.microsoft.com/office/powerpoint/2010/main" val="81135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Основы </a:t>
            </a:r>
            <a:r>
              <a:rPr lang="ru-RU" b="1" dirty="0" smtClean="0"/>
              <a:t>пожарной безопасности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4264"/>
            <a:ext cx="8915400" cy="4931229"/>
          </a:xfrm>
        </p:spPr>
        <p:txBody>
          <a:bodyPr>
            <a:noAutofit/>
          </a:bodyPr>
          <a:lstStyle/>
          <a:p>
            <a:r>
              <a:rPr lang="ru-RU" sz="2000" b="1" dirty="0"/>
              <a:t>От костра могут загореться </a:t>
            </a:r>
            <a:r>
              <a:rPr lang="ru-RU" sz="2000" b="1" dirty="0" smtClean="0"/>
              <a:t>палатки. Обычно </a:t>
            </a:r>
            <a:r>
              <a:rPr lang="ru-RU" sz="2000" b="1" dirty="0"/>
              <a:t>постановка палаток на пятиметровом расстоянии от открытого пламени оказывается достаточной, чтобы исключить поджег лагеря. </a:t>
            </a:r>
            <a:r>
              <a:rPr lang="ru-RU" sz="2000" b="1" dirty="0">
                <a:solidFill>
                  <a:srgbClr val="FF0000"/>
                </a:solidFill>
              </a:rPr>
              <a:t>Однако многое зависит от ветра: от его силы и направления, поэтому и за ветром и за костром нужно следить постоянно. </a:t>
            </a:r>
          </a:p>
          <a:p>
            <a:r>
              <a:rPr lang="ru-RU" sz="2000" b="1" dirty="0" smtClean="0"/>
              <a:t>Взрывоопасными </a:t>
            </a:r>
            <a:r>
              <a:rPr lang="ru-RU" sz="2000" b="1" dirty="0"/>
              <a:t>могут оказаться и примусы. Газовые примусы (горелки) в эксплуатации менее опасны, чем бензиновые. Приготовление пищи на них подобно приготовлению пищи на обычной газовой плите (если только горелки стоят также устойчиво как плита в кухне). </a:t>
            </a:r>
            <a:r>
              <a:rPr lang="ru-RU" sz="2000" b="1" dirty="0">
                <a:solidFill>
                  <a:srgbClr val="FF0000"/>
                </a:solidFill>
              </a:rPr>
              <a:t>Особую опасность представляет собой использование неоднократно заряженных газовых баллонов.  </a:t>
            </a:r>
          </a:p>
          <a:p>
            <a:r>
              <a:rPr lang="ru-RU" sz="2000" b="1" dirty="0"/>
              <a:t>Кроме открытого пламени костра или горелки </a:t>
            </a:r>
            <a:r>
              <a:rPr lang="ru-RU" sz="2000" b="1" dirty="0">
                <a:solidFill>
                  <a:srgbClr val="FF0000"/>
                </a:solidFill>
              </a:rPr>
              <a:t>опасным может оказаться и пламя от свечки, зажженной в палатке и оставленной в ней.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716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23" y="13425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меры </a:t>
            </a:r>
            <a:r>
              <a:rPr lang="ru-RU" b="1" dirty="0"/>
              <a:t>по предупреждению теплового и солнечного ударов в летнее время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9" y="1415143"/>
            <a:ext cx="10060667" cy="4838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Для того </a:t>
            </a:r>
            <a:r>
              <a:rPr lang="ru-RU" sz="2400" b="1" dirty="0">
                <a:solidFill>
                  <a:srgbClr val="FF0000"/>
                </a:solidFill>
              </a:rPr>
              <a:t>чтобы избежать перегрева организма на марше, необходимо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</a:t>
            </a:r>
            <a:r>
              <a:rPr lang="ru-RU" sz="2400" b="1" dirty="0">
                <a:solidFill>
                  <a:schemeClr val="tx1"/>
                </a:solidFill>
              </a:rPr>
              <a:t>	носить легко вентилирующие и впитывающие пот одежду и </a:t>
            </a:r>
            <a:r>
              <a:rPr lang="ru-RU" sz="2400" b="1" dirty="0" smtClean="0">
                <a:solidFill>
                  <a:schemeClr val="tx1"/>
                </a:solidFill>
              </a:rPr>
              <a:t>головной </a:t>
            </a:r>
            <a:r>
              <a:rPr lang="ru-RU" sz="2400" b="1" dirty="0">
                <a:solidFill>
                  <a:schemeClr val="tx1"/>
                </a:solidFill>
              </a:rPr>
              <a:t>убор светлых тонов, солнцезащитные очки;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	не начинать движение сразу после приема обильной пищи;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	передвигаться, по возможности, по теневой стороне и на </a:t>
            </a:r>
            <a:r>
              <a:rPr lang="ru-RU" sz="2400" b="1" dirty="0" smtClean="0">
                <a:solidFill>
                  <a:schemeClr val="tx1"/>
                </a:solidFill>
              </a:rPr>
              <a:t>продуваемых </a:t>
            </a:r>
            <a:r>
              <a:rPr lang="ru-RU" sz="2400" b="1" dirty="0">
                <a:solidFill>
                  <a:schemeClr val="tx1"/>
                </a:solidFill>
              </a:rPr>
              <a:t>формах рельефа;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	снижать темп движения в сильную жару, пережидать жару без движения, двигаться по ночам и т. д.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7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35" y="624110"/>
            <a:ext cx="8911687" cy="796476"/>
          </a:xfrm>
        </p:spPr>
        <p:txBody>
          <a:bodyPr/>
          <a:lstStyle/>
          <a:p>
            <a:pPr algn="ctr"/>
            <a:r>
              <a:rPr lang="ru-RU" b="1" dirty="0" smtClean="0"/>
              <a:t>Защита от ожогов горах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5272" y="1420590"/>
            <a:ext cx="10149341" cy="4947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Особенно опасным бывает солнце в горах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На воздухе вроде бы и прохладно, но к вечеру выясняется, что лицо, шея, уши, кисти рук – все, что не было спрятано под одежду, незаметно сгорело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Поэтому приходится прятать все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На руки надеваются нитяные перчатки, уходящие под манжеты рубашки, уши и шея затеняются капюшоном или специальной </a:t>
            </a:r>
            <a:r>
              <a:rPr lang="ru-RU" sz="2000" b="1" dirty="0" smtClean="0">
                <a:solidFill>
                  <a:schemeClr val="tx1"/>
                </a:solidFill>
              </a:rPr>
              <a:t>повязкой.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Лицо затеняется козырьком головного убора или мажется солнцезащитным кремом (густым слоем, намного более густым, чем у женщин на пляже).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То </a:t>
            </a:r>
            <a:r>
              <a:rPr lang="ru-RU" sz="2000" b="1" dirty="0">
                <a:solidFill>
                  <a:schemeClr val="tx1"/>
                </a:solidFill>
              </a:rPr>
              <a:t>же приходится делать в степях и (еще раз вспомним о бедуинах) в пустыне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0977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TrOd8EZnwQ9Mgao6wMB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FRMaXTpmmUwRIKaeQQoX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5Ih7i4MzzmyU5k7CcAr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LHjIjKVaQccYIfjDn2s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WSqQ4uho8FbaZlPvVHk0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3iBqZaKaYk3tXzNzK1Do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I6BSjzcp40JXD17TLLq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Rg4qYn6MJDQdB87EXaOr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VfhJPNiqauhIzuO7RbXz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KZWLsQgRYQ7QbmAzJo7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FVrC5DUfIEBTviN4lr9i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AJjrwhrysCbvk0jPLCX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n2XH74aO94NgWXlwIjH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eiRiMF2FtyJdkHiD6CN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HZXMKwFxkLj8v1AevLv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L6FBw8wlVYgfARkZVw0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Ucch2S72DpP4dQ78Zx0Z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RfqITvPYMcoObspf5Dd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pwDuSNxtVf7AkXRjYB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GpEEJJrnLXY1PU5pD2rj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N3z3ESm9gLdb1aLEvTil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GB7soMFBGHcMQePd4N1y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Bj7WeyYadjnxI3whlFH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Ms6WycQfjg6otKdfLlcx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O33QApYDhHEwZOkrx6D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ojvLHMsmQlTku3TnYzbz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Sc3IWU7BvKNVEKlOIbaU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CFjgy973kTQJqjHZQyff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jLKHngJac80vs1QVIdqz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wyo82aR0o7OzzooFlXt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5Vk16JkCFAut8KSp7Xcj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VRKjAaciMnICttO048F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45fDNVPvf6om0shM89q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LwhoB6T4EIgHME3Xngs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4rOcTk84fdDBfuBbvXY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d7tlIhZvl4pXkJmokICb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Zq7XTjEV9pofJNjXu6q5z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5iFDJaM9VxZ9i9VfoC4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iPkkBYWJEW9x2bG5yPJc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Yaqct4k06kiTZQjoyNcb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0L6Jzj3fpa2qR9UpuSo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e9bPL9gVZYZUaF5Kv1W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RyZat9ikMedawXxJxUYu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6dh3CLJk8hvUfCf9w4K4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gpFUTVeSRvSGfY6byAT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BV5W3aDrMwwhMB6ANYwB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8vvNprg4GLerJJsiSyN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P94lmWnDyij3Y8qas0pY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NKkXwBlTjVmzLKhBjYzj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3Xxc1Yb6ES6Pmk1oqLiF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tXp0lkIggFYIhC9O44d3i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GpnGTRHqpuxrHmqjAnIc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sVoWzUyN0MmFg8Pl5jp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iVCEY6bVWM6dWriWhNSB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416iuehoN3ZQDtkVWrB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z3bn382ClR8yQByFBWD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DRnRB1uqI7vcgyDHwFC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d5OOClQr0nUts266b8lb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H4CIngPEshCwP6zewHLU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7PODtUP8zfo09quyEwJn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Dn9vzvLucMl5oJcTYAB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QVc0xXCEqNfWqfzRHkTY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bvHJNza4VnbeMjAqmpwhZ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rWYfjKmnHYU6iDQBF6CF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HZ87cMu2SqXM73ceQyYp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bKIP1DIbiwP1wdiyYNSy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nGiZ3ME2NoMFPAcHQNq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00t7brSynM1shdzcyBW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PriXk6ShrWx1KsiHVZVf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6pImz9m66wtDUgw4jCi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tvsQggSTC626kTeXwJV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x7x1aQFiWtEdWdTIS5e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duATlXFVWW1Em1wkr8D7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Y1RHZL4ZBsGaVq14Nl1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f8vFu10LAWg0mEPB0VW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lfOYt3xPbmCYLJckg2Z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UU4nebl6UyqcNgQwxWe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onT6pGEU7JcBlUU6Olu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yzVVtKv2C6Y0vGt7LEr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ZbVVBr8ShGrlPkbucUo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DkpdCHAPDrCRzJZx83UK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yaR9WhsxBmATyAwnOqi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0IYKruELl9mgmMfmsKin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gFbp1LftrnexrTpuNNM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DbOh1mFZ4XasH5g5DZ6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rNenJgHkS5UGB4ZbjB4j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iXsiTM10oMDMZ0ZKVJF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RAyj6ltZIvS2uhUqmUj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0sYYlV1S5xUVOEThhht3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4u1Zn4J1zi5AousJXolB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R4XacTswV659M2DoEA7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3O4YbyGkD2qf5SJAFGx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DfVieunuwITPXym8KO72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EeLHM7lISNaLaVpTw76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ikFHj0G07bv1pJpv7la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SkR7jGVVLa8lPJ23HxuA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Y1RHZL4ZBsGaVq14Nl1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f8vFu10LAWg0mEPB0VW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lfOYt3xPbmCYLJckg2Z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UU4nebl6UyqcNgQwxWe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onT6pGEU7JcBlUU6Olu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yzVVtKv2C6Y0vGt7LEr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7TXwHQunLS6lIwKe89Vj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ZbVVBr8ShGrlPkbucUo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DkpdCHAPDrCRzJZx83U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yaR9WhsxBmATyAwnOqi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0IYKruELl9mgmMfmsKin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gFbp1LftrnexrTpuNNM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DbOh1mFZ4XasH5g5DZ6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1ZHlV9wEVIVTmBr7bGzA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7eNt3gvzjz332ZAKKSN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mYbjdIaMaxiJ3Atxipuu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GBIC5H7Ax8IGiSpYLMp7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2HMeDkj4VV7rtHcX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pE3guTfdRsARROhJ3Npx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KiV0gcAoYNDLzxgWehw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pWnrCAlO0qfii6Dj3Owl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8cIFgylH56cTTKltC3C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e6fJs6z70rQUaJiAV13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q0zjlrIAASfCLG83S8Sd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57I4Z4I3BBHTXDcopf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NbDUc0U0YD29FBEI9Ei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aGiyHcVNaPvhbMfD5xeJ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yFEwBKEtkclmYCqw6f7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UmlZlxwB4Gg3lhwOMAwf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L3YACa27Bpd4HxA5WuOsx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DzNKFapVN8JqMBFWZAClJ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hh4Pr9KjvyEpoMRvRIF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gLYqZveQbnQswtBkXL3P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8bga74KD3a2W0jR19f5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yWfoTwKUyf6oCM9Pn96y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qAshtWBOJzvRCkUJadS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PCG4RkRVyOVSwFVC3Oi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SKaPVDYSFb4DLQBp4hW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WKNfNya4QQhhJVU2pdX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EBO7GFd7pZFikOGIqH6I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NTU50DJ1OHwcOp1FPpIB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mt7Fv1SIQlxbWUlIxwkP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Lw7u1JoyXypAxqXl8I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ECt6k7RbgwbMHAy0Z8k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MmnULcnBFWHARu1VpgG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oKImN8I0LzNGQ6IplF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M1UQ3qJZ6rFSgiYnRt4A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YW95dXgyLb4Wjwq4RI8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QOXAKG6emsaCcHL7MXK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1y0yu2E5QU1ZdyouniRBM"/>
</p:tagLst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2429</Words>
  <Application>Microsoft Office PowerPoint</Application>
  <PresentationFormat>Произвольный</PresentationFormat>
  <Paragraphs>347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Легкий дым</vt:lpstr>
      <vt:lpstr>Вершина горы</vt:lpstr>
      <vt:lpstr>Обеспечение безопасности при проведении походов и экспедиций</vt:lpstr>
      <vt:lpstr>Нормативные документы </vt:lpstr>
      <vt:lpstr>Презентация PowerPoint</vt:lpstr>
      <vt:lpstr>Обеспечению безопасности пешеходных  походов I – II категории сложности. (основные постулаты) </vt:lpstr>
      <vt:lpstr>Основы безопасности у костра</vt:lpstr>
      <vt:lpstr>Безопасная организация  кострового места</vt:lpstr>
      <vt:lpstr>Основы пожарной безопасности </vt:lpstr>
      <vt:lpstr>меры по предупреждению теплового и солнечного ударов в летнее время </vt:lpstr>
      <vt:lpstr>Защита от ожогов горах </vt:lpstr>
      <vt:lpstr>Безопасность при заготовке  дров для костра</vt:lpstr>
      <vt:lpstr>Безопасность при заготовке  дров для костра</vt:lpstr>
      <vt:lpstr>Безопасность при заготовке  дров для костра</vt:lpstr>
      <vt:lpstr>Безопасность при заготовке  дров для костра</vt:lpstr>
      <vt:lpstr>Главное правило при валке дерева </vt:lpstr>
      <vt:lpstr>Безопасность при обработке упавшего на землю дерева</vt:lpstr>
      <vt:lpstr>Безопасность при обработке упавшего на землю дерева его  распиле и колке</vt:lpstr>
      <vt:lpstr>Безопасность при обработке упавшего на землю дерева его  распиле и колке</vt:lpstr>
      <vt:lpstr>ОБЕСПЕЧЕНИЕ БЕЗОПАСНОСТИ ПРИ ДВИЖЕНИИ ПО МАРШРУТУ Клещевой энцефалит!!!</vt:lpstr>
      <vt:lpstr>ОБЕСПЕЧЕНИЕ БЕЗОПАСНОСТИ ПРИ ДВИЖЕНИИ ПО МАРШРУТУ</vt:lpstr>
      <vt:lpstr>ОБЕСПЕЧЕНИЕ БЕЗОПАСНОСТИ ПРИ ДВИЖЕНИИ ПО МАРШРУТУ Осыпи – самые опасные протяженные препятствия</vt:lpstr>
      <vt:lpstr>Безопасность при движении группы  по шоссе</vt:lpstr>
      <vt:lpstr>Презентация PowerPoint</vt:lpstr>
      <vt:lpstr>Презентация PowerPoint</vt:lpstr>
      <vt:lpstr> </vt:lpstr>
      <vt:lpstr>Факторы риска</vt:lpstr>
      <vt:lpstr>Факторы риска</vt:lpstr>
      <vt:lpstr>Факторы риска</vt:lpstr>
      <vt:lpstr>Факторы риска</vt:lpstr>
      <vt:lpstr>Факторы риска</vt:lpstr>
      <vt:lpstr>Факторы риска</vt:lpstr>
      <vt:lpstr>Факторы риска</vt:lpstr>
      <vt:lpstr>Факторы риска</vt:lpstr>
      <vt:lpstr>Факторы риска</vt:lpstr>
      <vt:lpstr>Факторы выживания</vt:lpstr>
      <vt:lpstr>Тактика выживания</vt:lpstr>
      <vt:lpstr>Первоочередные действия</vt:lpstr>
      <vt:lpstr>Первоочередные действия</vt:lpstr>
      <vt:lpstr>Первоочередные действия</vt:lpstr>
      <vt:lpstr>Разновидности убежищ</vt:lpstr>
      <vt:lpstr>Разновидности убежищ</vt:lpstr>
      <vt:lpstr>Строительство убежищ</vt:lpstr>
      <vt:lpstr>Холодная ночевка в снежном убежище</vt:lpstr>
      <vt:lpstr>Очистка воды</vt:lpstr>
      <vt:lpstr>Послеаварийный выход</vt:lpstr>
      <vt:lpstr>Опасности в спортивном туризме</vt:lpstr>
      <vt:lpstr>Опасности в походах</vt:lpstr>
      <vt:lpstr>Температура</vt:lpstr>
      <vt:lpstr>Ветер</vt:lpstr>
      <vt:lpstr>Гроза</vt:lpstr>
      <vt:lpstr>Дождь, длительные осадки</vt:lpstr>
      <vt:lpstr>Снегопады, лавины</vt:lpstr>
      <vt:lpstr>Камнепады и обвалы, осыпи</vt:lpstr>
      <vt:lpstr>Вода</vt:lpstr>
      <vt:lpstr>Ядовитые или опасные  насекомые и змеи</vt:lpstr>
      <vt:lpstr>Дикие животные</vt:lpstr>
      <vt:lpstr>Ядовитые растения</vt:lpstr>
      <vt:lpstr>Субъективные опасности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Обеспечению безопасности пешеходных  походов I – II категории сложности.</dc:title>
  <dc:creator>admin</dc:creator>
  <cp:lastModifiedBy>Пользователь Windows</cp:lastModifiedBy>
  <cp:revision>17</cp:revision>
  <dcterms:created xsi:type="dcterms:W3CDTF">2017-02-25T19:37:49Z</dcterms:created>
  <dcterms:modified xsi:type="dcterms:W3CDTF">2018-03-06T09:25:18Z</dcterms:modified>
</cp:coreProperties>
</file>