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3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2520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2AB50-7F51-4B6B-84F5-C7E828D00D80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4A7F3993-BB0F-4265-AC91-805BC11BFF1B}">
      <dgm:prSet phldrT="[Текст]"/>
      <dgm:spPr/>
      <dgm:t>
        <a:bodyPr/>
        <a:lstStyle/>
        <a:p>
          <a:r>
            <a:rPr lang="ru-RU" dirty="0" smtClean="0"/>
            <a:t>динамики</a:t>
          </a:r>
          <a:endParaRPr lang="ru-RU" dirty="0"/>
        </a:p>
      </dgm:t>
    </dgm:pt>
    <dgm:pt modelId="{37F4313C-E000-47A6-B14B-5968BD896D41}" type="parTrans" cxnId="{AA581ED6-03E7-4993-9F12-254FF1282D6B}">
      <dgm:prSet/>
      <dgm:spPr/>
      <dgm:t>
        <a:bodyPr/>
        <a:lstStyle/>
        <a:p>
          <a:endParaRPr lang="ru-RU"/>
        </a:p>
      </dgm:t>
    </dgm:pt>
    <dgm:pt modelId="{BE5485D6-1F6D-4E85-8861-F17660FCAE0D}" type="sibTrans" cxnId="{AA581ED6-03E7-4993-9F12-254FF1282D6B}">
      <dgm:prSet/>
      <dgm:spPr/>
      <dgm:t>
        <a:bodyPr/>
        <a:lstStyle/>
        <a:p>
          <a:endParaRPr lang="ru-RU"/>
        </a:p>
      </dgm:t>
    </dgm:pt>
    <dgm:pt modelId="{FB14DEBD-20B8-40BC-85EF-8493A3C1D155}">
      <dgm:prSet phldrT="[Текст]"/>
      <dgm:spPr/>
      <dgm:t>
        <a:bodyPr/>
        <a:lstStyle/>
        <a:p>
          <a:r>
            <a:rPr lang="ru-RU" dirty="0" smtClean="0"/>
            <a:t>механики</a:t>
          </a:r>
          <a:endParaRPr lang="ru-RU" dirty="0"/>
        </a:p>
      </dgm:t>
    </dgm:pt>
    <dgm:pt modelId="{F0464AC3-385D-4095-94F4-B651D37C4996}" type="parTrans" cxnId="{EB7ABCE1-6910-4726-B8D4-EB058A2803D3}">
      <dgm:prSet/>
      <dgm:spPr/>
      <dgm:t>
        <a:bodyPr/>
        <a:lstStyle/>
        <a:p>
          <a:endParaRPr lang="ru-RU"/>
        </a:p>
      </dgm:t>
    </dgm:pt>
    <dgm:pt modelId="{195277AE-742B-41AC-8595-F6F49A4008B0}" type="sibTrans" cxnId="{EB7ABCE1-6910-4726-B8D4-EB058A2803D3}">
      <dgm:prSet/>
      <dgm:spPr/>
      <dgm:t>
        <a:bodyPr/>
        <a:lstStyle/>
        <a:p>
          <a:endParaRPr lang="ru-RU"/>
        </a:p>
      </dgm:t>
    </dgm:pt>
    <dgm:pt modelId="{2EAAC616-F89A-47A2-9817-7163BC98DB9B}">
      <dgm:prSet phldrT="[Текст]"/>
      <dgm:spPr/>
      <dgm:t>
        <a:bodyPr/>
        <a:lstStyle/>
        <a:p>
          <a:r>
            <a:rPr lang="ru-RU" dirty="0" smtClean="0"/>
            <a:t>компоненты</a:t>
          </a:r>
          <a:endParaRPr lang="ru-RU" dirty="0"/>
        </a:p>
      </dgm:t>
    </dgm:pt>
    <dgm:pt modelId="{1A260979-913F-44A2-9AF8-1640891E5692}" type="parTrans" cxnId="{5147AD01-3E74-4BDF-804F-26D53B1642D7}">
      <dgm:prSet/>
      <dgm:spPr/>
      <dgm:t>
        <a:bodyPr/>
        <a:lstStyle/>
        <a:p>
          <a:endParaRPr lang="ru-RU"/>
        </a:p>
      </dgm:t>
    </dgm:pt>
    <dgm:pt modelId="{A92CAA81-3903-44E2-A279-D9BF119BE20F}" type="sibTrans" cxnId="{5147AD01-3E74-4BDF-804F-26D53B1642D7}">
      <dgm:prSet/>
      <dgm:spPr/>
      <dgm:t>
        <a:bodyPr/>
        <a:lstStyle/>
        <a:p>
          <a:endParaRPr lang="ru-RU"/>
        </a:p>
      </dgm:t>
    </dgm:pt>
    <dgm:pt modelId="{1D488FAB-8A8C-4BEE-9D5F-364F0CBFC152}" type="pres">
      <dgm:prSet presAssocID="{C812AB50-7F51-4B6B-84F5-C7E828D00D80}" presName="compositeShape" presStyleCnt="0">
        <dgm:presLayoutVars>
          <dgm:dir/>
          <dgm:resizeHandles/>
        </dgm:presLayoutVars>
      </dgm:prSet>
      <dgm:spPr/>
    </dgm:pt>
    <dgm:pt modelId="{3FF4D629-E3E2-4A8C-A372-51D07DC15654}" type="pres">
      <dgm:prSet presAssocID="{C812AB50-7F51-4B6B-84F5-C7E828D00D80}" presName="pyramid" presStyleLbl="node1" presStyleIdx="0" presStyleCnt="1"/>
      <dgm:spPr/>
    </dgm:pt>
    <dgm:pt modelId="{9388FADB-5F22-4A29-83EA-39C1CE765CB9}" type="pres">
      <dgm:prSet presAssocID="{C812AB50-7F51-4B6B-84F5-C7E828D00D80}" presName="theList" presStyleCnt="0"/>
      <dgm:spPr/>
    </dgm:pt>
    <dgm:pt modelId="{A8AC2713-1671-470E-BBEB-8FC519FC29CC}" type="pres">
      <dgm:prSet presAssocID="{4A7F3993-BB0F-4265-AC91-805BC11BFF1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5D8D9-ACBF-4A2B-BDDB-FB143CEA6A2D}" type="pres">
      <dgm:prSet presAssocID="{4A7F3993-BB0F-4265-AC91-805BC11BFF1B}" presName="aSpace" presStyleCnt="0"/>
      <dgm:spPr/>
    </dgm:pt>
    <dgm:pt modelId="{573FCC61-012F-4207-8CD0-BA6758123DD1}" type="pres">
      <dgm:prSet presAssocID="{FB14DEBD-20B8-40BC-85EF-8493A3C1D15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5F894-3A17-4162-90A3-0034D77614EB}" type="pres">
      <dgm:prSet presAssocID="{FB14DEBD-20B8-40BC-85EF-8493A3C1D155}" presName="aSpace" presStyleCnt="0"/>
      <dgm:spPr/>
    </dgm:pt>
    <dgm:pt modelId="{F89B8B06-F21C-416C-9229-E452612AE72D}" type="pres">
      <dgm:prSet presAssocID="{2EAAC616-F89A-47A2-9817-7163BC98DB9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29135-B8B5-4EFD-AA0D-9B7D973F8B18}" type="pres">
      <dgm:prSet presAssocID="{2EAAC616-F89A-47A2-9817-7163BC98DB9B}" presName="aSpace" presStyleCnt="0"/>
      <dgm:spPr/>
    </dgm:pt>
  </dgm:ptLst>
  <dgm:cxnLst>
    <dgm:cxn modelId="{727C7C72-4705-4353-A5E8-ED503A475C05}" type="presOf" srcId="{4A7F3993-BB0F-4265-AC91-805BC11BFF1B}" destId="{A8AC2713-1671-470E-BBEB-8FC519FC29CC}" srcOrd="0" destOrd="0" presId="urn:microsoft.com/office/officeart/2005/8/layout/pyramid2"/>
    <dgm:cxn modelId="{37D5E605-1893-441B-95A7-38B98478CDA1}" type="presOf" srcId="{C812AB50-7F51-4B6B-84F5-C7E828D00D80}" destId="{1D488FAB-8A8C-4BEE-9D5F-364F0CBFC152}" srcOrd="0" destOrd="0" presId="urn:microsoft.com/office/officeart/2005/8/layout/pyramid2"/>
    <dgm:cxn modelId="{5147AD01-3E74-4BDF-804F-26D53B1642D7}" srcId="{C812AB50-7F51-4B6B-84F5-C7E828D00D80}" destId="{2EAAC616-F89A-47A2-9817-7163BC98DB9B}" srcOrd="2" destOrd="0" parTransId="{1A260979-913F-44A2-9AF8-1640891E5692}" sibTransId="{A92CAA81-3903-44E2-A279-D9BF119BE20F}"/>
    <dgm:cxn modelId="{AA581ED6-03E7-4993-9F12-254FF1282D6B}" srcId="{C812AB50-7F51-4B6B-84F5-C7E828D00D80}" destId="{4A7F3993-BB0F-4265-AC91-805BC11BFF1B}" srcOrd="0" destOrd="0" parTransId="{37F4313C-E000-47A6-B14B-5968BD896D41}" sibTransId="{BE5485D6-1F6D-4E85-8861-F17660FCAE0D}"/>
    <dgm:cxn modelId="{7DB8CCFC-5FEF-4AF9-B086-71A8DD78BB88}" type="presOf" srcId="{FB14DEBD-20B8-40BC-85EF-8493A3C1D155}" destId="{573FCC61-012F-4207-8CD0-BA6758123DD1}" srcOrd="0" destOrd="0" presId="urn:microsoft.com/office/officeart/2005/8/layout/pyramid2"/>
    <dgm:cxn modelId="{E690672A-DC6E-4E79-BDB9-77DD314231E0}" type="presOf" srcId="{2EAAC616-F89A-47A2-9817-7163BC98DB9B}" destId="{F89B8B06-F21C-416C-9229-E452612AE72D}" srcOrd="0" destOrd="0" presId="urn:microsoft.com/office/officeart/2005/8/layout/pyramid2"/>
    <dgm:cxn modelId="{EB7ABCE1-6910-4726-B8D4-EB058A2803D3}" srcId="{C812AB50-7F51-4B6B-84F5-C7E828D00D80}" destId="{FB14DEBD-20B8-40BC-85EF-8493A3C1D155}" srcOrd="1" destOrd="0" parTransId="{F0464AC3-385D-4095-94F4-B651D37C4996}" sibTransId="{195277AE-742B-41AC-8595-F6F49A4008B0}"/>
    <dgm:cxn modelId="{CCDE06DA-DA08-4345-9C16-C41F42CF947B}" type="presParOf" srcId="{1D488FAB-8A8C-4BEE-9D5F-364F0CBFC152}" destId="{3FF4D629-E3E2-4A8C-A372-51D07DC15654}" srcOrd="0" destOrd="0" presId="urn:microsoft.com/office/officeart/2005/8/layout/pyramid2"/>
    <dgm:cxn modelId="{00E2460E-9B52-408B-9D1B-8753D03034EA}" type="presParOf" srcId="{1D488FAB-8A8C-4BEE-9D5F-364F0CBFC152}" destId="{9388FADB-5F22-4A29-83EA-39C1CE765CB9}" srcOrd="1" destOrd="0" presId="urn:microsoft.com/office/officeart/2005/8/layout/pyramid2"/>
    <dgm:cxn modelId="{7DA7A16C-3C65-4757-A3AC-F55007E2264C}" type="presParOf" srcId="{9388FADB-5F22-4A29-83EA-39C1CE765CB9}" destId="{A8AC2713-1671-470E-BBEB-8FC519FC29CC}" srcOrd="0" destOrd="0" presId="urn:microsoft.com/office/officeart/2005/8/layout/pyramid2"/>
    <dgm:cxn modelId="{8AC2736F-C498-4AE4-BEBA-23CF7352C7A2}" type="presParOf" srcId="{9388FADB-5F22-4A29-83EA-39C1CE765CB9}" destId="{6235D8D9-ACBF-4A2B-BDDB-FB143CEA6A2D}" srcOrd="1" destOrd="0" presId="urn:microsoft.com/office/officeart/2005/8/layout/pyramid2"/>
    <dgm:cxn modelId="{6C673691-3C12-4517-B842-571C3F21346B}" type="presParOf" srcId="{9388FADB-5F22-4A29-83EA-39C1CE765CB9}" destId="{573FCC61-012F-4207-8CD0-BA6758123DD1}" srcOrd="2" destOrd="0" presId="urn:microsoft.com/office/officeart/2005/8/layout/pyramid2"/>
    <dgm:cxn modelId="{2430C17B-4D44-4E08-B4B9-06C842AA0EFA}" type="presParOf" srcId="{9388FADB-5F22-4A29-83EA-39C1CE765CB9}" destId="{0F95F894-3A17-4162-90A3-0034D77614EB}" srcOrd="3" destOrd="0" presId="urn:microsoft.com/office/officeart/2005/8/layout/pyramid2"/>
    <dgm:cxn modelId="{DAB8DBE2-6319-4F00-B3B0-BD00B462AE86}" type="presParOf" srcId="{9388FADB-5F22-4A29-83EA-39C1CE765CB9}" destId="{F89B8B06-F21C-416C-9229-E452612AE72D}" srcOrd="4" destOrd="0" presId="urn:microsoft.com/office/officeart/2005/8/layout/pyramid2"/>
    <dgm:cxn modelId="{4E016BCF-A60A-48AA-A916-99CA06E95A99}" type="presParOf" srcId="{9388FADB-5F22-4A29-83EA-39C1CE765CB9}" destId="{71029135-B8B5-4EFD-AA0D-9B7D973F8B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4D629-E3E2-4A8C-A372-51D07DC15654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AC2713-1671-470E-BBEB-8FC519FC29CC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динамики</a:t>
          </a:r>
          <a:endParaRPr lang="ru-RU" sz="3100" kern="1200" dirty="0"/>
        </a:p>
      </dsp:txBody>
      <dsp:txXfrm>
        <a:off x="2790161" y="455544"/>
        <a:ext cx="2547676" cy="868101"/>
      </dsp:txXfrm>
    </dsp:sp>
    <dsp:sp modelId="{573FCC61-012F-4207-8CD0-BA6758123DD1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механики</a:t>
          </a:r>
          <a:endParaRPr lang="ru-RU" sz="3100" kern="1200" dirty="0"/>
        </a:p>
      </dsp:txBody>
      <dsp:txXfrm>
        <a:off x="2790161" y="1537822"/>
        <a:ext cx="2547676" cy="868101"/>
      </dsp:txXfrm>
    </dsp:sp>
    <dsp:sp modelId="{F89B8B06-F21C-416C-9229-E452612AE72D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компоненты</a:t>
          </a:r>
          <a:endParaRPr lang="ru-RU" sz="31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4"/>
          <a:stretch/>
        </p:blipFill>
        <p:spPr>
          <a:xfrm>
            <a:off x="0" y="2"/>
            <a:ext cx="9144000" cy="4814047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4"/>
          <a:stretch/>
        </p:blipFill>
        <p:spPr>
          <a:xfrm>
            <a:off x="0" y="4437530"/>
            <a:ext cx="9144000" cy="24204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k--o--s.blogspot.ru/2010/09/four-fun-key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11" y="463138"/>
            <a:ext cx="7886700" cy="37882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Игрофикация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дополнительном образовании и туристско-краеведческой деятельности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err="1" smtClean="0">
                <a:solidFill>
                  <a:schemeClr val="tx1"/>
                </a:solidFill>
              </a:rPr>
              <a:t>Тилькеева</a:t>
            </a:r>
            <a:r>
              <a:rPr lang="ru-RU" sz="2800" i="1" dirty="0" smtClean="0">
                <a:solidFill>
                  <a:schemeClr val="tx1"/>
                </a:solidFill>
              </a:rPr>
              <a:t> Евгения Александровна, 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педагог дополнительного образования </a:t>
            </a:r>
          </a:p>
          <a:p>
            <a:pPr algn="r"/>
            <a:r>
              <a:rPr lang="ru-RU" sz="2800" i="1" dirty="0" err="1" smtClean="0">
                <a:solidFill>
                  <a:schemeClr val="tx1"/>
                </a:solidFill>
              </a:rPr>
              <a:t>ДТДиМ</a:t>
            </a:r>
            <a:r>
              <a:rPr lang="ru-RU" sz="2800" i="1" dirty="0" smtClean="0">
                <a:solidFill>
                  <a:schemeClr val="tx1"/>
                </a:solidFill>
              </a:rPr>
              <a:t> Колпинского района Санкт-Петербурга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79614"/>
            <a:ext cx="7707086" cy="55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91" y="575097"/>
            <a:ext cx="6866215" cy="49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Исследования показали, что существует четыре четких класса ощущений и </a:t>
            </a:r>
            <a:r>
              <a:rPr lang="ru-RU" dirty="0" smtClean="0"/>
              <a:t>эмоций (фанов), </a:t>
            </a:r>
            <a:r>
              <a:rPr lang="ru-RU" dirty="0"/>
              <a:t>которые люди ожидают почувствовать в </a:t>
            </a:r>
            <a:r>
              <a:rPr lang="ru-RU" dirty="0" smtClean="0"/>
              <a:t>игре.</a:t>
            </a:r>
          </a:p>
          <a:p>
            <a:pPr algn="ctr"/>
            <a:r>
              <a:rPr lang="ru-RU" dirty="0" smtClean="0"/>
              <a:t>Также </a:t>
            </a:r>
            <a:r>
              <a:rPr lang="ru-RU" dirty="0"/>
              <a:t>оказалось, что во время игры три из этих класса эмоций сменяют друг </a:t>
            </a:r>
            <a:r>
              <a:rPr lang="ru-RU" dirty="0" smtClean="0"/>
              <a:t>друга.</a:t>
            </a:r>
          </a:p>
          <a:p>
            <a:pPr algn="ctr"/>
            <a:r>
              <a:rPr lang="ru-RU" dirty="0" smtClean="0"/>
              <a:t>А </a:t>
            </a:r>
            <a:r>
              <a:rPr lang="ru-RU" dirty="0"/>
              <a:t>бестселлеры зачастую поддерживают все четыре класса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То, что игроки больше всего любят в видеоиграх, можно кратко сформулировать следующим образом: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преодолевать сложности и поднимать свое мастерство;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экспериментировать; пища для воображения, свобода действий;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расслабиться, узнавать что-то новое, развиваться; связь игр с реальностью;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проводить время с друзьями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Ссылка на полную статью: </a:t>
            </a:r>
            <a:r>
              <a:rPr lang="en-US" dirty="0">
                <a:hlinkClick r:id="rId2"/>
              </a:rPr>
              <a:t>http://k--o--</a:t>
            </a:r>
            <a:r>
              <a:rPr lang="en-US" dirty="0" smtClean="0">
                <a:hlinkClick r:id="rId2"/>
              </a:rPr>
              <a:t>s.blogspot.ru/2010/09/four-fun-keys.html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64037" y="555171"/>
            <a:ext cx="361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бывает игр без фанов!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902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1987355"/>
            <a:ext cx="7236375" cy="22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38" y="1891087"/>
            <a:ext cx="6845924" cy="24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1" y="1816553"/>
            <a:ext cx="6911698" cy="26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51" y="1804000"/>
            <a:ext cx="6788697" cy="26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"/>
          <a:stretch/>
        </p:blipFill>
        <p:spPr>
          <a:xfrm>
            <a:off x="327463" y="351064"/>
            <a:ext cx="8489074" cy="5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03"/>
            <a:ext cx="9144000" cy="54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328419" y="1638729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грофикация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8508" y="3429000"/>
            <a:ext cx="3517612" cy="48587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Основные принципы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23817" y="702129"/>
            <a:ext cx="7096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Игрофикация</a:t>
            </a:r>
            <a:r>
              <a:rPr lang="ru-RU" dirty="0"/>
              <a:t> - применение игровых подходов в неигровых </a:t>
            </a:r>
            <a:r>
              <a:rPr lang="ru-RU" dirty="0" smtClean="0"/>
              <a:t>процессах</a:t>
            </a:r>
          </a:p>
          <a:p>
            <a:pPr algn="ctr"/>
            <a:r>
              <a:rPr lang="ru-RU" dirty="0" smtClean="0"/>
              <a:t>с </a:t>
            </a:r>
            <a:r>
              <a:rPr lang="ru-RU" dirty="0"/>
              <a:t>целью привлечения пользователей и потребителей.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63386" y="2277836"/>
            <a:ext cx="2579914" cy="25227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11274" r="20168" b="10500"/>
          <a:stretch/>
        </p:blipFill>
        <p:spPr>
          <a:xfrm>
            <a:off x="5388429" y="2161091"/>
            <a:ext cx="2628900" cy="275625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547257" y="2161091"/>
            <a:ext cx="636814" cy="753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699657" y="2313491"/>
            <a:ext cx="636814" cy="753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51022" y="2253343"/>
            <a:ext cx="857250" cy="70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249636" y="2604407"/>
            <a:ext cx="824593" cy="636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2200" y="504552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964632" y="5059135"/>
            <a:ext cx="147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игрофикация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/>
          <a:stretch/>
        </p:blipFill>
        <p:spPr>
          <a:xfrm>
            <a:off x="1763486" y="1562100"/>
            <a:ext cx="5617028" cy="3802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9021" y="1367134"/>
            <a:ext cx="390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b="1" dirty="0" smtClean="0"/>
              <a:t>О</a:t>
            </a:r>
            <a:r>
              <a:rPr lang="ru-RU" sz="2400" dirty="0" smtClean="0"/>
              <a:t>пределите главную цель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98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41" y="898071"/>
            <a:ext cx="5697517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20363" y="535918"/>
            <a:ext cx="610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Составляющие игрофицированной системы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63243"/>
              </p:ext>
            </p:extLst>
          </p:nvPr>
        </p:nvGraphicFramePr>
        <p:xfrm>
          <a:off x="454478" y="1380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8863" y="22696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Правила игры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08863" y="453662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Кто, что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08863" y="3423558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Действия в игре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04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62" y="1394801"/>
            <a:ext cx="5486876" cy="460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0247" y="563336"/>
            <a:ext cx="226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Компоненты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4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36" y="1157150"/>
            <a:ext cx="5323114" cy="40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14"/>
            <a:ext cx="9144000" cy="5878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7408"/>
            <a:ext cx="5592536" cy="47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175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Игрофикация в дополнительном образовании и туристско-краеведческой деятельности</vt:lpstr>
      <vt:lpstr>Игрофикация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97</cp:revision>
  <dcterms:created xsi:type="dcterms:W3CDTF">2014-11-21T11:00:06Z</dcterms:created>
  <dcterms:modified xsi:type="dcterms:W3CDTF">2018-03-05T06:31:10Z</dcterms:modified>
</cp:coreProperties>
</file>