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640960" cy="2088232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/>
              <a:t>Лебедева Н.В.,</a:t>
            </a:r>
          </a:p>
          <a:p>
            <a:pPr algn="r"/>
            <a:r>
              <a:rPr lang="ru-RU" i="1" dirty="0"/>
              <a:t>а</a:t>
            </a:r>
            <a:r>
              <a:rPr lang="ru-RU" i="1" dirty="0" smtClean="0"/>
              <a:t>налитик Ресурсного центра </a:t>
            </a:r>
          </a:p>
          <a:p>
            <a:pPr algn="r"/>
            <a:r>
              <a:rPr lang="ru-RU" i="1" dirty="0" smtClean="0"/>
              <a:t>дополнительного образования </a:t>
            </a:r>
          </a:p>
          <a:p>
            <a:pPr algn="r"/>
            <a:r>
              <a:rPr lang="ru-RU" i="1" dirty="0" err="1" smtClean="0"/>
              <a:t>ДТДиМ</a:t>
            </a:r>
            <a:r>
              <a:rPr lang="ru-RU" i="1" dirty="0" smtClean="0"/>
              <a:t> Колпинского района Санкт-Петербурга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692697"/>
            <a:ext cx="8496944" cy="295232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/>
              <a:t>Массовые </a:t>
            </a:r>
            <a:br>
              <a:rPr lang="ru-RU" sz="4800" dirty="0" smtClean="0"/>
            </a:br>
            <a:r>
              <a:rPr lang="ru-RU" sz="4800" dirty="0" smtClean="0"/>
              <a:t>туристско-краеведческие мероприятия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9616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260648"/>
            <a:ext cx="4017085" cy="536560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Туристско-краеведческой </a:t>
            </a:r>
            <a:r>
              <a:rPr lang="ru-RU" b="1" dirty="0"/>
              <a:t>деятельности </a:t>
            </a:r>
            <a:r>
              <a:rPr lang="ru-RU" dirty="0"/>
              <a:t>принадлежит  важная роль  в обучении, воспитании, профессиональной ориентации, социальной адаптации и оздоровления учащихся, разумном  использовании свободного времени учащихся.  </a:t>
            </a:r>
          </a:p>
          <a:p>
            <a:pPr marL="45720" indent="0">
              <a:buNone/>
            </a:pPr>
            <a:r>
              <a:rPr lang="ru-RU" dirty="0" smtClean="0"/>
              <a:t>	Одной </a:t>
            </a:r>
            <a:r>
              <a:rPr lang="ru-RU" dirty="0"/>
              <a:t>из форм туристско-краеведческой деятельности являются </a:t>
            </a:r>
            <a:r>
              <a:rPr lang="ru-RU" b="1" dirty="0"/>
              <a:t>массовые мероприятия</a:t>
            </a:r>
            <a:r>
              <a:rPr lang="ru-RU" dirty="0"/>
              <a:t>.  </a:t>
            </a:r>
            <a:r>
              <a:rPr lang="ru-RU" dirty="0" smtClean="0"/>
              <a:t>	Многие </a:t>
            </a:r>
            <a:r>
              <a:rPr lang="ru-RU" dirty="0"/>
              <a:t>из них  способствуют  воспитанию любви к родному краю, формированию знаний по истории,  природе  родного города, села, своих земляках.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10237" cy="228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3649355" cy="208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4" y="3861048"/>
            <a:ext cx="3547250" cy="229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15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9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Содержание туристско-крае­ведческой деятельности в школе в настоящее время определяется </a:t>
            </a:r>
            <a:r>
              <a:rPr lang="ru-RU" sz="2000" dirty="0">
                <a:solidFill>
                  <a:srgbClr val="FF0000"/>
                </a:solidFill>
              </a:rPr>
              <a:t>программой туристско-краеведческого движения обучающихся «Отечество» </a:t>
            </a:r>
            <a:r>
              <a:rPr lang="ru-RU" sz="2000" dirty="0"/>
              <a:t>[Приказ МО и ПО РФ № 653/19-15 от 07.12.1998 г.].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988840"/>
            <a:ext cx="3816424" cy="410445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тури­стский </a:t>
            </a:r>
            <a:r>
              <a:rPr lang="ru-RU" dirty="0"/>
              <a:t>лагерь (стационарный или передвижной</a:t>
            </a:r>
            <a:r>
              <a:rPr lang="ru-RU" dirty="0" smtClean="0"/>
              <a:t>)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учебно-тренировочный сборы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семинары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консультации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игры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смотры готовности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соревнования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выставки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музеи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уроки </a:t>
            </a:r>
            <a:r>
              <a:rPr lang="ru-RU" dirty="0"/>
              <a:t>с использованием краеведческих материалов по предметам школьной </a:t>
            </a:r>
            <a:r>
              <a:rPr lang="ru-RU" dirty="0" smtClean="0"/>
              <a:t>про­граммы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060848"/>
            <a:ext cx="4144307" cy="46085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/>
              <a:t>В программе перечислены разнообразные формы: </a:t>
            </a:r>
            <a:endParaRPr lang="ru-RU" b="1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экскурсии 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прогулки 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походы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многодневные </a:t>
            </a:r>
            <a:r>
              <a:rPr lang="ru-RU" dirty="0"/>
              <a:t>путешествия и </a:t>
            </a:r>
            <a:r>
              <a:rPr lang="ru-RU" dirty="0" smtClean="0"/>
              <a:t>экспедиции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кружки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секции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клубы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конференции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виктори­ны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конкурсы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слеты 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97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55576" y="548680"/>
            <a:ext cx="4392488" cy="41764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smtClean="0"/>
              <a:t>Выделяется группы </a:t>
            </a:r>
            <a:r>
              <a:rPr lang="ru-RU" sz="2400" b="1" dirty="0"/>
              <a:t>из шести элементов, наиболее </a:t>
            </a:r>
            <a:r>
              <a:rPr lang="ru-RU" sz="2400" b="1" dirty="0" smtClean="0"/>
              <a:t>важных для организации туристско-краеведческой деятельности в школе:</a:t>
            </a: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3275856" y="548680"/>
            <a:ext cx="4715873" cy="561662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по­ходы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прогулки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экскурсии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экспедиции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слеты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соревнования 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599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92888" cy="52565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Основу массового туризма составляют одно-, двух- и </a:t>
            </a:r>
            <a:r>
              <a:rPr lang="ru-RU" dirty="0" smtClean="0"/>
              <a:t>трех­дневные </a:t>
            </a:r>
            <a:r>
              <a:rPr lang="ru-RU" dirty="0"/>
              <a:t>походы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целевым приоритетам все туристские по­ходы можно подразделить на такие </a:t>
            </a:r>
            <a:r>
              <a:rPr lang="ru-RU" dirty="0">
                <a:solidFill>
                  <a:srgbClr val="C00000"/>
                </a:solidFill>
              </a:rPr>
              <a:t>пять</a:t>
            </a:r>
            <a:r>
              <a:rPr lang="ru-RU" dirty="0"/>
              <a:t> вариантов:</a:t>
            </a:r>
          </a:p>
          <a:p>
            <a:r>
              <a:rPr lang="ru-RU" dirty="0">
                <a:solidFill>
                  <a:srgbClr val="C00000"/>
                </a:solidFill>
              </a:rPr>
              <a:t>Походы спортивные </a:t>
            </a:r>
            <a:r>
              <a:rPr lang="ru-RU" dirty="0"/>
              <a:t>(их иногда называют зачетными), глав­ной целью которых является выполнение спортивно-туристских нормативов на значки и разряды.</a:t>
            </a:r>
          </a:p>
          <a:p>
            <a:r>
              <a:rPr lang="ru-RU" dirty="0">
                <a:solidFill>
                  <a:srgbClr val="C00000"/>
                </a:solidFill>
              </a:rPr>
              <a:t>Походы краеведческие </a:t>
            </a:r>
            <a:r>
              <a:rPr lang="ru-RU" dirty="0"/>
              <a:t>(познавательные), в которых акцент делается на задачах знакомства с крупными краеведческими объектами. Но и такие походы проводятся при непременном ус­ловии спортивного прохождения не­сколько укороченного мар­шрута.</a:t>
            </a:r>
          </a:p>
          <a:p>
            <a:r>
              <a:rPr lang="ru-RU" dirty="0">
                <a:solidFill>
                  <a:srgbClr val="C00000"/>
                </a:solidFill>
              </a:rPr>
              <a:t>Учебно-тренировочные походы школьников</a:t>
            </a:r>
            <a:r>
              <a:rPr lang="ru-RU" dirty="0"/>
              <a:t>, занимающихся туризмом «профессионально». Главная их цель - изучение основ туризма, совершенст­вование туристских навыков, техники ту­ризма, ориентирования.</a:t>
            </a:r>
          </a:p>
          <a:p>
            <a:r>
              <a:rPr lang="ru-RU" dirty="0">
                <a:solidFill>
                  <a:srgbClr val="C00000"/>
                </a:solidFill>
              </a:rPr>
              <a:t>Походы со сдвоенной целью </a:t>
            </a:r>
            <a:r>
              <a:rPr lang="ru-RU" dirty="0"/>
              <a:t>- одновременного выполнения обществен­но-полезной работы (задания) и спортивно-турист­ского норматива.</a:t>
            </a:r>
          </a:p>
          <a:p>
            <a:r>
              <a:rPr lang="ru-RU" dirty="0">
                <a:solidFill>
                  <a:srgbClr val="C00000"/>
                </a:solidFill>
              </a:rPr>
              <a:t>Походы контрольные </a:t>
            </a:r>
            <a:r>
              <a:rPr lang="ru-RU" dirty="0"/>
              <a:t>- по неизвестному заранее участникам контрольному маршруту, во время прохождения которого группа должна на деле по­казать свои туристские </a:t>
            </a:r>
            <a:r>
              <a:rPr lang="ru-RU" dirty="0" smtClean="0"/>
              <a:t>способности.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930883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/>
              <a:t>Поход – основа туристско-краеведческой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4552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>
                <a:solidFill>
                  <a:srgbClr val="C00000"/>
                </a:solidFill>
              </a:rPr>
              <a:t>Между участниками похода распреде­ляются обязанности и поручения с учетом подготовки, способ­ностей и интересов каждого туриста. 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  <a:p>
            <a:r>
              <a:rPr lang="ru-RU" dirty="0" smtClean="0"/>
              <a:t>Это </a:t>
            </a:r>
            <a:r>
              <a:rPr lang="ru-RU" dirty="0"/>
              <a:t>могут быть: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ответственный за маршрут (подбор литературы, подго­товка материала о районе похода, составление графика похода);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командир группы (основной помощник руководителя);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ответственный за снаряжение (вопросы обеспечения и охраны снаряжения туристской группы);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ответственный за питание (подготовка перечня продук­тов, распределение по рюкзакам, составление меню и т.д.);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санитар (контроль за выполнение санитарно-гигиениче­ских норм);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казначей (составление сметы расходов, сбор денег (хране­ние денег у руководителя группы);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фотограф (изготовление фотографий и оформление фото­газеты);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физорг (организация спортивных мероприятий). </a:t>
            </a:r>
          </a:p>
          <a:p>
            <a:r>
              <a:rPr lang="ru-RU" dirty="0"/>
              <a:t>Могут вводиться и временные поручения: </a:t>
            </a:r>
            <a:r>
              <a:rPr lang="ru-RU" dirty="0" smtClean="0"/>
              <a:t>дежурный </a:t>
            </a:r>
            <a:r>
              <a:rPr lang="ru-RU" dirty="0"/>
              <a:t>повар, ко­стровой и др.</a:t>
            </a:r>
          </a:p>
        </p:txBody>
      </p:sp>
    </p:spTree>
    <p:extLst>
      <p:ext uri="{BB962C8B-B14F-4D97-AF65-F5344CB8AC3E}">
        <p14:creationId xmlns:p14="http://schemas.microsoft.com/office/powerpoint/2010/main" val="258193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848872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Перечень </a:t>
            </a:r>
            <a:br>
              <a:rPr lang="ru-RU" sz="2800" dirty="0"/>
            </a:br>
            <a:r>
              <a:rPr lang="ru-RU" sz="2800" dirty="0"/>
              <a:t>обязательной походной документации: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772816"/>
            <a:ext cx="7453380" cy="475252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Приказ </a:t>
            </a:r>
            <a:r>
              <a:rPr lang="ru-RU" dirty="0"/>
              <a:t>проводящей организации о совершении туристского похода, экспедиции, экскурсии (путешествия) с указанием цели, сроков, маршрута похода, фамилии и должности руководителя и заместителя руководителя, списка участников. Оформляется в 2-х экземплярах: один остается в организации, второй выдается руководителю </a:t>
            </a:r>
            <a:r>
              <a:rPr lang="ru-RU" dirty="0" smtClean="0"/>
              <a:t>похода.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Смета </a:t>
            </a:r>
            <a:r>
              <a:rPr lang="ru-RU" dirty="0"/>
              <a:t>расходов на проведение туристского похода, экспедиции, экскурсии (путешествия).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/>
              <a:t>Командировочное удостоверение.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/>
              <a:t>Журналы проведения инструктажа по технике безопасности: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dirty="0"/>
              <a:t>журнал инструктажа руководителей;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dirty="0"/>
              <a:t>журнал инструктажа учащихся.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</a:rPr>
              <a:t>5.</a:t>
            </a:r>
            <a:r>
              <a:rPr lang="ru-RU" dirty="0" smtClean="0"/>
              <a:t> Разрешения </a:t>
            </a:r>
            <a:r>
              <a:rPr lang="ru-RU" dirty="0"/>
              <a:t>родителей на участие их детей в туристском походе, экспедиции, экскурсии (путешествии).</a:t>
            </a:r>
          </a:p>
        </p:txBody>
      </p:sp>
    </p:spTree>
    <p:extLst>
      <p:ext uri="{BB962C8B-B14F-4D97-AF65-F5344CB8AC3E}">
        <p14:creationId xmlns:p14="http://schemas.microsoft.com/office/powerpoint/2010/main" val="367615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136904" cy="54006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Маршрутный </a:t>
            </a:r>
            <a:r>
              <a:rPr lang="ru-RU" dirty="0"/>
              <a:t>лист (для походов выходного дня, степенных походов, дальних экскурсий (путешествий) или маршрутная книжка (для </a:t>
            </a:r>
            <a:r>
              <a:rPr lang="ru-RU" dirty="0" err="1"/>
              <a:t>категорийных</a:t>
            </a:r>
            <a:r>
              <a:rPr lang="ru-RU" dirty="0"/>
              <a:t> походов), заверенные печатью и подписью руководителя образовательного учреждения;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Документы</a:t>
            </a:r>
            <a:r>
              <a:rPr lang="ru-RU" dirty="0"/>
              <a:t>, подтверждающие туристскую квалификацию руководителей (справки о совершенных путешествиях, удостоверения о прохождении курсов повышения туристской квалификации) и туристский опыт участников (справки о совершенных путешествиях);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Необходимый </a:t>
            </a:r>
            <a:r>
              <a:rPr lang="ru-RU" dirty="0"/>
              <a:t>картографический материал с нанесенной на него активной частью маршрута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При проведении многодневных походов и дальних экскурсий с ночлегом в населенном пункте – письменное согласие учреждения (организации), принимающего группу, или туристская путевка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Разрешение соответствующих организаций на право посещения заповедников, заказников и других территорий с ограниченным режимом посещения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Групповая заявка при пользовании железнодорожным транспортом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Справки на учащихся из школы (для льготного проезда).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76673"/>
            <a:ext cx="7165348" cy="12241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Перечень маршрутной документации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88564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</TotalTime>
  <Words>613</Words>
  <Application>Microsoft Office PowerPoint</Application>
  <PresentationFormat>Экран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Массовые  туристско-краеведческие мероприятия</vt:lpstr>
      <vt:lpstr>Презентация PowerPoint</vt:lpstr>
      <vt:lpstr>Содержание туристско-крае­ведческой деятельности в школе в настоящее время определяется программой туристско-краеведческого движения обучающихся «Отечество» [Приказ МО и ПО РФ № 653/19-15 от 07.12.1998 г.].  </vt:lpstr>
      <vt:lpstr>Презентация PowerPoint</vt:lpstr>
      <vt:lpstr>Поход – основа туристско-краеведческой деятельности</vt:lpstr>
      <vt:lpstr>Презентация PowerPoint</vt:lpstr>
      <vt:lpstr>Перечень  обязательной походной документации: </vt:lpstr>
      <vt:lpstr>Перечень маршрутной документации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Массовые туристско-краеведческие мероприятия</dc:title>
  <dc:creator>User2</dc:creator>
  <cp:lastModifiedBy>Пользователь Windows</cp:lastModifiedBy>
  <cp:revision>5</cp:revision>
  <dcterms:created xsi:type="dcterms:W3CDTF">2018-02-15T08:11:35Z</dcterms:created>
  <dcterms:modified xsi:type="dcterms:W3CDTF">2018-02-15T10:48:37Z</dcterms:modified>
</cp:coreProperties>
</file>